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16"/>
  </p:notesMasterIdLst>
  <p:sldIdLst>
    <p:sldId id="264" r:id="rId4"/>
    <p:sldId id="268" r:id="rId5"/>
    <p:sldId id="269" r:id="rId6"/>
    <p:sldId id="275" r:id="rId7"/>
    <p:sldId id="272" r:id="rId8"/>
    <p:sldId id="368" r:id="rId9"/>
    <p:sldId id="273" r:id="rId10"/>
    <p:sldId id="274" r:id="rId11"/>
    <p:sldId id="279" r:id="rId12"/>
    <p:sldId id="280" r:id="rId13"/>
    <p:sldId id="277" r:id="rId14"/>
    <p:sldId id="278" r:id="rId15"/>
    <p:sldId id="281" r:id="rId16"/>
    <p:sldId id="367" r:id="rId17"/>
    <p:sldId id="282" r:id="rId18"/>
    <p:sldId id="261" r:id="rId19"/>
    <p:sldId id="260" r:id="rId20"/>
    <p:sldId id="267" r:id="rId21"/>
    <p:sldId id="266" r:id="rId22"/>
    <p:sldId id="262" r:id="rId23"/>
    <p:sldId id="263" r:id="rId24"/>
    <p:sldId id="265" r:id="rId25"/>
    <p:sldId id="283" r:id="rId26"/>
    <p:sldId id="284"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64" r:id="rId45"/>
    <p:sldId id="352" r:id="rId46"/>
    <p:sldId id="353" r:id="rId47"/>
    <p:sldId id="354" r:id="rId48"/>
    <p:sldId id="355" r:id="rId49"/>
    <p:sldId id="356" r:id="rId50"/>
    <p:sldId id="357" r:id="rId51"/>
    <p:sldId id="358" r:id="rId52"/>
    <p:sldId id="365" r:id="rId53"/>
    <p:sldId id="361" r:id="rId54"/>
    <p:sldId id="366" r:id="rId55"/>
    <p:sldId id="362" r:id="rId56"/>
    <p:sldId id="363" r:id="rId57"/>
    <p:sldId id="350" r:id="rId58"/>
    <p:sldId id="303" r:id="rId59"/>
    <p:sldId id="327" r:id="rId60"/>
    <p:sldId id="328" r:id="rId61"/>
    <p:sldId id="329" r:id="rId62"/>
    <p:sldId id="330"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04" r:id="rId78"/>
    <p:sldId id="307" r:id="rId79"/>
    <p:sldId id="308" r:id="rId80"/>
    <p:sldId id="309" r:id="rId81"/>
    <p:sldId id="310" r:id="rId82"/>
    <p:sldId id="311" r:id="rId83"/>
    <p:sldId id="312" r:id="rId84"/>
    <p:sldId id="313" r:id="rId85"/>
    <p:sldId id="314" r:id="rId86"/>
    <p:sldId id="315" r:id="rId87"/>
    <p:sldId id="316" r:id="rId88"/>
    <p:sldId id="317" r:id="rId89"/>
    <p:sldId id="318" r:id="rId90"/>
    <p:sldId id="319" r:id="rId91"/>
    <p:sldId id="320" r:id="rId92"/>
    <p:sldId id="321" r:id="rId93"/>
    <p:sldId id="305" r:id="rId94"/>
    <p:sldId id="322" r:id="rId95"/>
    <p:sldId id="323" r:id="rId96"/>
    <p:sldId id="324" r:id="rId97"/>
    <p:sldId id="325" r:id="rId98"/>
    <p:sldId id="326"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306"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A7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01" autoAdjust="0"/>
  </p:normalViewPr>
  <p:slideViewPr>
    <p:cSldViewPr>
      <p:cViewPr>
        <p:scale>
          <a:sx n="59" d="100"/>
          <a:sy n="59" d="100"/>
        </p:scale>
        <p:origin x="-166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presProps" Target="pres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slide" Target="slides/slide112.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E2CBC-1751-4277-A514-0E630378D7C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766156E-69B4-4610-BAA8-DDDA7B002EE1}">
      <dgm:prSet phldrT="[Text]"/>
      <dgm:spPr>
        <a:solidFill>
          <a:srgbClr val="00B050"/>
        </a:solidFill>
      </dgm:spPr>
      <dgm:t>
        <a:bodyPr/>
        <a:lstStyle/>
        <a:p>
          <a:r>
            <a:rPr lang="en-US" b="1" dirty="0" smtClean="0"/>
            <a:t>Credibility</a:t>
          </a:r>
          <a:endParaRPr lang="en-US" b="1" dirty="0"/>
        </a:p>
      </dgm:t>
    </dgm:pt>
    <dgm:pt modelId="{1289316D-F0F8-46BD-B651-FBF154A1F6FD}" type="parTrans" cxnId="{12A483A2-6CCB-4F60-A37D-5185E4A24CCE}">
      <dgm:prSet/>
      <dgm:spPr/>
      <dgm:t>
        <a:bodyPr/>
        <a:lstStyle/>
        <a:p>
          <a:endParaRPr lang="en-US"/>
        </a:p>
      </dgm:t>
    </dgm:pt>
    <dgm:pt modelId="{01F6A0D2-9A1E-400B-BC49-7CD4A97446F2}" type="sibTrans" cxnId="{12A483A2-6CCB-4F60-A37D-5185E4A24CCE}">
      <dgm:prSet/>
      <dgm:spPr/>
      <dgm:t>
        <a:bodyPr/>
        <a:lstStyle/>
        <a:p>
          <a:endParaRPr lang="en-US"/>
        </a:p>
      </dgm:t>
    </dgm:pt>
    <dgm:pt modelId="{187BADA1-1EED-4832-9A41-C17EE26900C6}">
      <dgm:prSet phldrT="[Text]"/>
      <dgm:spPr>
        <a:solidFill>
          <a:srgbClr val="FFC000"/>
        </a:solidFill>
      </dgm:spPr>
      <dgm:t>
        <a:bodyPr/>
        <a:lstStyle/>
        <a:p>
          <a:r>
            <a:rPr lang="en-US" b="1" dirty="0" smtClean="0"/>
            <a:t>Career Advantage</a:t>
          </a:r>
          <a:endParaRPr lang="en-US" b="1" dirty="0"/>
        </a:p>
      </dgm:t>
    </dgm:pt>
    <dgm:pt modelId="{BC5316C5-7340-42E3-8DAE-2478E200F905}" type="parTrans" cxnId="{8E3C7416-E19F-4C6E-9936-5BD1349F8E7F}">
      <dgm:prSet/>
      <dgm:spPr/>
      <dgm:t>
        <a:bodyPr/>
        <a:lstStyle/>
        <a:p>
          <a:endParaRPr lang="en-US"/>
        </a:p>
      </dgm:t>
    </dgm:pt>
    <dgm:pt modelId="{E5F6BC8C-D18B-481D-819A-825EC5D955ED}" type="sibTrans" cxnId="{8E3C7416-E19F-4C6E-9936-5BD1349F8E7F}">
      <dgm:prSet/>
      <dgm:spPr/>
      <dgm:t>
        <a:bodyPr/>
        <a:lstStyle/>
        <a:p>
          <a:endParaRPr lang="en-US"/>
        </a:p>
      </dgm:t>
    </dgm:pt>
    <dgm:pt modelId="{2C98413E-064C-4E53-BEDA-31E43BF1A94A}">
      <dgm:prSet phldrT="[Text]"/>
      <dgm:spPr>
        <a:solidFill>
          <a:srgbClr val="0070C0"/>
        </a:solidFill>
      </dgm:spPr>
      <dgm:t>
        <a:bodyPr/>
        <a:lstStyle/>
        <a:p>
          <a:r>
            <a:rPr lang="en-US" b="1" dirty="0" smtClean="0"/>
            <a:t>Practical Skills </a:t>
          </a:r>
          <a:endParaRPr lang="en-US" b="1" dirty="0"/>
        </a:p>
      </dgm:t>
    </dgm:pt>
    <dgm:pt modelId="{2FF05063-2952-4FB5-9CA3-C8FC2DB516E4}" type="parTrans" cxnId="{1C4CA48B-D869-44E3-922C-7369B37E02CC}">
      <dgm:prSet/>
      <dgm:spPr/>
      <dgm:t>
        <a:bodyPr/>
        <a:lstStyle/>
        <a:p>
          <a:endParaRPr lang="en-US"/>
        </a:p>
      </dgm:t>
    </dgm:pt>
    <dgm:pt modelId="{CBCBF6CD-2397-405E-9C4E-F70F7D611726}" type="sibTrans" cxnId="{1C4CA48B-D869-44E3-922C-7369B37E02CC}">
      <dgm:prSet/>
      <dgm:spPr/>
      <dgm:t>
        <a:bodyPr/>
        <a:lstStyle/>
        <a:p>
          <a:endParaRPr lang="en-US"/>
        </a:p>
      </dgm:t>
    </dgm:pt>
    <dgm:pt modelId="{D80529E3-E8F8-4765-919F-0950610B253A}">
      <dgm:prSet phldrT="[Text]"/>
      <dgm:spPr>
        <a:solidFill>
          <a:srgbClr val="FF0000"/>
        </a:solidFill>
      </dgm:spPr>
      <dgm:t>
        <a:bodyPr/>
        <a:lstStyle/>
        <a:p>
          <a:r>
            <a:rPr lang="en-US" b="1" dirty="0" smtClean="0"/>
            <a:t>Community</a:t>
          </a:r>
          <a:endParaRPr lang="en-US" b="1" dirty="0"/>
        </a:p>
      </dgm:t>
    </dgm:pt>
    <dgm:pt modelId="{BC60AE26-AE93-4707-A9F1-3124683348AB}" type="parTrans" cxnId="{B4D232B4-D940-4CDC-86F0-870D290AFA39}">
      <dgm:prSet/>
      <dgm:spPr/>
      <dgm:t>
        <a:bodyPr/>
        <a:lstStyle/>
        <a:p>
          <a:endParaRPr lang="en-US"/>
        </a:p>
      </dgm:t>
    </dgm:pt>
    <dgm:pt modelId="{A8C5ABB8-C4DE-4F63-8B6D-DDD5DD1C0BD4}" type="sibTrans" cxnId="{B4D232B4-D940-4CDC-86F0-870D290AFA39}">
      <dgm:prSet/>
      <dgm:spPr/>
      <dgm:t>
        <a:bodyPr/>
        <a:lstStyle/>
        <a:p>
          <a:endParaRPr lang="en-US"/>
        </a:p>
      </dgm:t>
    </dgm:pt>
    <dgm:pt modelId="{632B1A93-2208-4397-BEB3-74D535B28B4F}">
      <dgm:prSet phldrT="[Text]"/>
      <dgm:spPr>
        <a:solidFill>
          <a:srgbClr val="7030A0"/>
        </a:solidFill>
      </dgm:spPr>
      <dgm:t>
        <a:bodyPr/>
        <a:lstStyle/>
        <a:p>
          <a:r>
            <a:rPr lang="en-US" b="1" dirty="0" smtClean="0"/>
            <a:t>Global Recognition</a:t>
          </a:r>
          <a:endParaRPr lang="en-US" b="1" dirty="0"/>
        </a:p>
      </dgm:t>
    </dgm:pt>
    <dgm:pt modelId="{70D85F2E-0AB7-4889-B81C-F7FDDC2E607C}" type="parTrans" cxnId="{1745DB7E-F5E5-4869-8923-F3E6588A98B2}">
      <dgm:prSet/>
      <dgm:spPr/>
      <dgm:t>
        <a:bodyPr/>
        <a:lstStyle/>
        <a:p>
          <a:endParaRPr lang="en-US"/>
        </a:p>
      </dgm:t>
    </dgm:pt>
    <dgm:pt modelId="{8FCFE1A1-2059-4083-B9CE-38858A8DF668}" type="sibTrans" cxnId="{1745DB7E-F5E5-4869-8923-F3E6588A98B2}">
      <dgm:prSet/>
      <dgm:spPr/>
      <dgm:t>
        <a:bodyPr/>
        <a:lstStyle/>
        <a:p>
          <a:endParaRPr lang="en-US"/>
        </a:p>
      </dgm:t>
    </dgm:pt>
    <dgm:pt modelId="{9C2F5410-FB3F-4AB7-9EC0-DA386AC91C2F}" type="pres">
      <dgm:prSet presAssocID="{44BE2CBC-1751-4277-A514-0E630378D7CA}" presName="cycle" presStyleCnt="0">
        <dgm:presLayoutVars>
          <dgm:dir/>
          <dgm:resizeHandles val="exact"/>
        </dgm:presLayoutVars>
      </dgm:prSet>
      <dgm:spPr/>
      <dgm:t>
        <a:bodyPr/>
        <a:lstStyle/>
        <a:p>
          <a:endParaRPr lang="en-US"/>
        </a:p>
      </dgm:t>
    </dgm:pt>
    <dgm:pt modelId="{9398261C-8C59-4EF2-B918-6AA24B6682C6}" type="pres">
      <dgm:prSet presAssocID="{8766156E-69B4-4610-BAA8-DDDA7B002EE1}" presName="node" presStyleLbl="node1" presStyleIdx="0" presStyleCnt="5" custScaleX="95889" custScaleY="122795">
        <dgm:presLayoutVars>
          <dgm:bulletEnabled val="1"/>
        </dgm:presLayoutVars>
      </dgm:prSet>
      <dgm:spPr/>
      <dgm:t>
        <a:bodyPr/>
        <a:lstStyle/>
        <a:p>
          <a:endParaRPr lang="en-US"/>
        </a:p>
      </dgm:t>
    </dgm:pt>
    <dgm:pt modelId="{BECDCF56-58E4-4701-A648-77CD9713BE73}" type="pres">
      <dgm:prSet presAssocID="{8766156E-69B4-4610-BAA8-DDDA7B002EE1}" presName="spNode" presStyleCnt="0"/>
      <dgm:spPr/>
    </dgm:pt>
    <dgm:pt modelId="{016BF45A-3EA1-4FA6-88F6-9712CF79050C}" type="pres">
      <dgm:prSet presAssocID="{01F6A0D2-9A1E-400B-BC49-7CD4A97446F2}" presName="sibTrans" presStyleLbl="sibTrans1D1" presStyleIdx="0" presStyleCnt="5"/>
      <dgm:spPr/>
      <dgm:t>
        <a:bodyPr/>
        <a:lstStyle/>
        <a:p>
          <a:endParaRPr lang="en-US"/>
        </a:p>
      </dgm:t>
    </dgm:pt>
    <dgm:pt modelId="{F920BA88-7822-4BBE-954D-A04CA4A9EC73}" type="pres">
      <dgm:prSet presAssocID="{187BADA1-1EED-4832-9A41-C17EE26900C6}" presName="node" presStyleLbl="node1" presStyleIdx="1" presStyleCnt="5" custScaleX="101331" custScaleY="121748">
        <dgm:presLayoutVars>
          <dgm:bulletEnabled val="1"/>
        </dgm:presLayoutVars>
      </dgm:prSet>
      <dgm:spPr/>
      <dgm:t>
        <a:bodyPr/>
        <a:lstStyle/>
        <a:p>
          <a:endParaRPr lang="en-US"/>
        </a:p>
      </dgm:t>
    </dgm:pt>
    <dgm:pt modelId="{B7E74056-135F-45D3-BF22-67AA4FB45DF8}" type="pres">
      <dgm:prSet presAssocID="{187BADA1-1EED-4832-9A41-C17EE26900C6}" presName="spNode" presStyleCnt="0"/>
      <dgm:spPr/>
    </dgm:pt>
    <dgm:pt modelId="{ED7A591D-8EC7-4ABC-BFFA-B6733C55AB9C}" type="pres">
      <dgm:prSet presAssocID="{E5F6BC8C-D18B-481D-819A-825EC5D955ED}" presName="sibTrans" presStyleLbl="sibTrans1D1" presStyleIdx="1" presStyleCnt="5"/>
      <dgm:spPr/>
      <dgm:t>
        <a:bodyPr/>
        <a:lstStyle/>
        <a:p>
          <a:endParaRPr lang="en-US"/>
        </a:p>
      </dgm:t>
    </dgm:pt>
    <dgm:pt modelId="{8935B280-16B2-4CD6-8E32-D6411874AEC9}" type="pres">
      <dgm:prSet presAssocID="{2C98413E-064C-4E53-BEDA-31E43BF1A94A}" presName="node" presStyleLbl="node1" presStyleIdx="2" presStyleCnt="5" custScaleY="120960">
        <dgm:presLayoutVars>
          <dgm:bulletEnabled val="1"/>
        </dgm:presLayoutVars>
      </dgm:prSet>
      <dgm:spPr/>
      <dgm:t>
        <a:bodyPr/>
        <a:lstStyle/>
        <a:p>
          <a:endParaRPr lang="en-US"/>
        </a:p>
      </dgm:t>
    </dgm:pt>
    <dgm:pt modelId="{26D1E06F-A8EC-49EF-9B45-72C3E0A515F3}" type="pres">
      <dgm:prSet presAssocID="{2C98413E-064C-4E53-BEDA-31E43BF1A94A}" presName="spNode" presStyleCnt="0"/>
      <dgm:spPr/>
    </dgm:pt>
    <dgm:pt modelId="{4E61BD46-4F24-4DB2-BD49-C8D2C69BE678}" type="pres">
      <dgm:prSet presAssocID="{CBCBF6CD-2397-405E-9C4E-F70F7D611726}" presName="sibTrans" presStyleLbl="sibTrans1D1" presStyleIdx="2" presStyleCnt="5"/>
      <dgm:spPr/>
      <dgm:t>
        <a:bodyPr/>
        <a:lstStyle/>
        <a:p>
          <a:endParaRPr lang="en-US"/>
        </a:p>
      </dgm:t>
    </dgm:pt>
    <dgm:pt modelId="{8F3C66A4-4E62-4EDA-95D1-847484B227C8}" type="pres">
      <dgm:prSet presAssocID="{D80529E3-E8F8-4765-919F-0950610B253A}" presName="node" presStyleLbl="node1" presStyleIdx="3" presStyleCnt="5" custScaleX="110578" custScaleY="106098">
        <dgm:presLayoutVars>
          <dgm:bulletEnabled val="1"/>
        </dgm:presLayoutVars>
      </dgm:prSet>
      <dgm:spPr/>
      <dgm:t>
        <a:bodyPr/>
        <a:lstStyle/>
        <a:p>
          <a:endParaRPr lang="en-US"/>
        </a:p>
      </dgm:t>
    </dgm:pt>
    <dgm:pt modelId="{C3D4F842-E83A-4C82-80A6-1B7B0EFF58C2}" type="pres">
      <dgm:prSet presAssocID="{D80529E3-E8F8-4765-919F-0950610B253A}" presName="spNode" presStyleCnt="0"/>
      <dgm:spPr/>
    </dgm:pt>
    <dgm:pt modelId="{2A00C488-D9F5-4F1F-87C3-16DBE74F0F50}" type="pres">
      <dgm:prSet presAssocID="{A8C5ABB8-C4DE-4F63-8B6D-DDD5DD1C0BD4}" presName="sibTrans" presStyleLbl="sibTrans1D1" presStyleIdx="3" presStyleCnt="5"/>
      <dgm:spPr/>
      <dgm:t>
        <a:bodyPr/>
        <a:lstStyle/>
        <a:p>
          <a:endParaRPr lang="en-US"/>
        </a:p>
      </dgm:t>
    </dgm:pt>
    <dgm:pt modelId="{271D40E1-8194-4F4E-AAF9-4DE3C8F9390E}" type="pres">
      <dgm:prSet presAssocID="{632B1A93-2208-4397-BEB3-74D535B28B4F}" presName="node" presStyleLbl="node1" presStyleIdx="4" presStyleCnt="5" custScaleX="102761" custScaleY="129087">
        <dgm:presLayoutVars>
          <dgm:bulletEnabled val="1"/>
        </dgm:presLayoutVars>
      </dgm:prSet>
      <dgm:spPr/>
      <dgm:t>
        <a:bodyPr/>
        <a:lstStyle/>
        <a:p>
          <a:endParaRPr lang="en-US"/>
        </a:p>
      </dgm:t>
    </dgm:pt>
    <dgm:pt modelId="{4457EE8E-9433-49A7-9D6B-AE7CD53CF96A}" type="pres">
      <dgm:prSet presAssocID="{632B1A93-2208-4397-BEB3-74D535B28B4F}" presName="spNode" presStyleCnt="0"/>
      <dgm:spPr/>
    </dgm:pt>
    <dgm:pt modelId="{A5779E7F-8A2E-48BE-86CE-95DCD3E621A7}" type="pres">
      <dgm:prSet presAssocID="{8FCFE1A1-2059-4083-B9CE-38858A8DF668}" presName="sibTrans" presStyleLbl="sibTrans1D1" presStyleIdx="4" presStyleCnt="5"/>
      <dgm:spPr/>
      <dgm:t>
        <a:bodyPr/>
        <a:lstStyle/>
        <a:p>
          <a:endParaRPr lang="en-US"/>
        </a:p>
      </dgm:t>
    </dgm:pt>
  </dgm:ptLst>
  <dgm:cxnLst>
    <dgm:cxn modelId="{37CE3C25-F36C-4F42-B90E-064EBB190E81}" type="presOf" srcId="{187BADA1-1EED-4832-9A41-C17EE26900C6}" destId="{F920BA88-7822-4BBE-954D-A04CA4A9EC73}" srcOrd="0" destOrd="0" presId="urn:microsoft.com/office/officeart/2005/8/layout/cycle6"/>
    <dgm:cxn modelId="{5A69F740-ABB8-4E6D-84C7-670612969A2E}" type="presOf" srcId="{E5F6BC8C-D18B-481D-819A-825EC5D955ED}" destId="{ED7A591D-8EC7-4ABC-BFFA-B6733C55AB9C}" srcOrd="0" destOrd="0" presId="urn:microsoft.com/office/officeart/2005/8/layout/cycle6"/>
    <dgm:cxn modelId="{135E6BFC-44B7-45D0-9D8D-A724876342D5}" type="presOf" srcId="{8FCFE1A1-2059-4083-B9CE-38858A8DF668}" destId="{A5779E7F-8A2E-48BE-86CE-95DCD3E621A7}" srcOrd="0" destOrd="0" presId="urn:microsoft.com/office/officeart/2005/8/layout/cycle6"/>
    <dgm:cxn modelId="{7492F597-00C9-4D55-BAF3-19C440A2C6FA}" type="presOf" srcId="{CBCBF6CD-2397-405E-9C4E-F70F7D611726}" destId="{4E61BD46-4F24-4DB2-BD49-C8D2C69BE678}" srcOrd="0" destOrd="0" presId="urn:microsoft.com/office/officeart/2005/8/layout/cycle6"/>
    <dgm:cxn modelId="{1571A12C-7C3C-4374-96DE-B281FBA26A77}" type="presOf" srcId="{632B1A93-2208-4397-BEB3-74D535B28B4F}" destId="{271D40E1-8194-4F4E-AAF9-4DE3C8F9390E}" srcOrd="0" destOrd="0" presId="urn:microsoft.com/office/officeart/2005/8/layout/cycle6"/>
    <dgm:cxn modelId="{8E3C7416-E19F-4C6E-9936-5BD1349F8E7F}" srcId="{44BE2CBC-1751-4277-A514-0E630378D7CA}" destId="{187BADA1-1EED-4832-9A41-C17EE26900C6}" srcOrd="1" destOrd="0" parTransId="{BC5316C5-7340-42E3-8DAE-2478E200F905}" sibTransId="{E5F6BC8C-D18B-481D-819A-825EC5D955ED}"/>
    <dgm:cxn modelId="{1E78302F-60E9-46DE-8C51-791533516037}" type="presOf" srcId="{01F6A0D2-9A1E-400B-BC49-7CD4A97446F2}" destId="{016BF45A-3EA1-4FA6-88F6-9712CF79050C}" srcOrd="0" destOrd="0" presId="urn:microsoft.com/office/officeart/2005/8/layout/cycle6"/>
    <dgm:cxn modelId="{1C4CA48B-D869-44E3-922C-7369B37E02CC}" srcId="{44BE2CBC-1751-4277-A514-0E630378D7CA}" destId="{2C98413E-064C-4E53-BEDA-31E43BF1A94A}" srcOrd="2" destOrd="0" parTransId="{2FF05063-2952-4FB5-9CA3-C8FC2DB516E4}" sibTransId="{CBCBF6CD-2397-405E-9C4E-F70F7D611726}"/>
    <dgm:cxn modelId="{C529DE47-EEC1-4F4B-B21E-C545756F77AC}" type="presOf" srcId="{A8C5ABB8-C4DE-4F63-8B6D-DDD5DD1C0BD4}" destId="{2A00C488-D9F5-4F1F-87C3-16DBE74F0F50}" srcOrd="0" destOrd="0" presId="urn:microsoft.com/office/officeart/2005/8/layout/cycle6"/>
    <dgm:cxn modelId="{12A483A2-6CCB-4F60-A37D-5185E4A24CCE}" srcId="{44BE2CBC-1751-4277-A514-0E630378D7CA}" destId="{8766156E-69B4-4610-BAA8-DDDA7B002EE1}" srcOrd="0" destOrd="0" parTransId="{1289316D-F0F8-46BD-B651-FBF154A1F6FD}" sibTransId="{01F6A0D2-9A1E-400B-BC49-7CD4A97446F2}"/>
    <dgm:cxn modelId="{068BCA0A-90C3-4EC1-8D81-9FD167D4E6D1}" type="presOf" srcId="{8766156E-69B4-4610-BAA8-DDDA7B002EE1}" destId="{9398261C-8C59-4EF2-B918-6AA24B6682C6}" srcOrd="0" destOrd="0" presId="urn:microsoft.com/office/officeart/2005/8/layout/cycle6"/>
    <dgm:cxn modelId="{5EC085C2-AB61-4F85-B74E-1E1D6E4C3BCD}" type="presOf" srcId="{44BE2CBC-1751-4277-A514-0E630378D7CA}" destId="{9C2F5410-FB3F-4AB7-9EC0-DA386AC91C2F}" srcOrd="0" destOrd="0" presId="urn:microsoft.com/office/officeart/2005/8/layout/cycle6"/>
    <dgm:cxn modelId="{4704F6AB-9610-46F9-AD19-A20D6602514D}" type="presOf" srcId="{D80529E3-E8F8-4765-919F-0950610B253A}" destId="{8F3C66A4-4E62-4EDA-95D1-847484B227C8}" srcOrd="0" destOrd="0" presId="urn:microsoft.com/office/officeart/2005/8/layout/cycle6"/>
    <dgm:cxn modelId="{115DCCCA-F9E7-4AE0-9CF6-A42A6B077910}" type="presOf" srcId="{2C98413E-064C-4E53-BEDA-31E43BF1A94A}" destId="{8935B280-16B2-4CD6-8E32-D6411874AEC9}" srcOrd="0" destOrd="0" presId="urn:microsoft.com/office/officeart/2005/8/layout/cycle6"/>
    <dgm:cxn modelId="{1745DB7E-F5E5-4869-8923-F3E6588A98B2}" srcId="{44BE2CBC-1751-4277-A514-0E630378D7CA}" destId="{632B1A93-2208-4397-BEB3-74D535B28B4F}" srcOrd="4" destOrd="0" parTransId="{70D85F2E-0AB7-4889-B81C-F7FDDC2E607C}" sibTransId="{8FCFE1A1-2059-4083-B9CE-38858A8DF668}"/>
    <dgm:cxn modelId="{B4D232B4-D940-4CDC-86F0-870D290AFA39}" srcId="{44BE2CBC-1751-4277-A514-0E630378D7CA}" destId="{D80529E3-E8F8-4765-919F-0950610B253A}" srcOrd="3" destOrd="0" parTransId="{BC60AE26-AE93-4707-A9F1-3124683348AB}" sibTransId="{A8C5ABB8-C4DE-4F63-8B6D-DDD5DD1C0BD4}"/>
    <dgm:cxn modelId="{68BFDDCA-AFBB-444E-A9E6-BF14C14911FF}" type="presParOf" srcId="{9C2F5410-FB3F-4AB7-9EC0-DA386AC91C2F}" destId="{9398261C-8C59-4EF2-B918-6AA24B6682C6}" srcOrd="0" destOrd="0" presId="urn:microsoft.com/office/officeart/2005/8/layout/cycle6"/>
    <dgm:cxn modelId="{8A90D8F4-0690-4A46-B725-C47136ECC26F}" type="presParOf" srcId="{9C2F5410-FB3F-4AB7-9EC0-DA386AC91C2F}" destId="{BECDCF56-58E4-4701-A648-77CD9713BE73}" srcOrd="1" destOrd="0" presId="urn:microsoft.com/office/officeart/2005/8/layout/cycle6"/>
    <dgm:cxn modelId="{1EB67AF9-B59A-427C-B47D-0E5132644018}" type="presParOf" srcId="{9C2F5410-FB3F-4AB7-9EC0-DA386AC91C2F}" destId="{016BF45A-3EA1-4FA6-88F6-9712CF79050C}" srcOrd="2" destOrd="0" presId="urn:microsoft.com/office/officeart/2005/8/layout/cycle6"/>
    <dgm:cxn modelId="{87A5E269-711E-4071-9909-F992B7766321}" type="presParOf" srcId="{9C2F5410-FB3F-4AB7-9EC0-DA386AC91C2F}" destId="{F920BA88-7822-4BBE-954D-A04CA4A9EC73}" srcOrd="3" destOrd="0" presId="urn:microsoft.com/office/officeart/2005/8/layout/cycle6"/>
    <dgm:cxn modelId="{0338DD68-0959-4CB2-AD53-7F05A8626B87}" type="presParOf" srcId="{9C2F5410-FB3F-4AB7-9EC0-DA386AC91C2F}" destId="{B7E74056-135F-45D3-BF22-67AA4FB45DF8}" srcOrd="4" destOrd="0" presId="urn:microsoft.com/office/officeart/2005/8/layout/cycle6"/>
    <dgm:cxn modelId="{0880D289-F2E2-4F85-8EFC-24190BB18EC3}" type="presParOf" srcId="{9C2F5410-FB3F-4AB7-9EC0-DA386AC91C2F}" destId="{ED7A591D-8EC7-4ABC-BFFA-B6733C55AB9C}" srcOrd="5" destOrd="0" presId="urn:microsoft.com/office/officeart/2005/8/layout/cycle6"/>
    <dgm:cxn modelId="{920AE945-3484-4E1B-9598-5CC9D517D6C2}" type="presParOf" srcId="{9C2F5410-FB3F-4AB7-9EC0-DA386AC91C2F}" destId="{8935B280-16B2-4CD6-8E32-D6411874AEC9}" srcOrd="6" destOrd="0" presId="urn:microsoft.com/office/officeart/2005/8/layout/cycle6"/>
    <dgm:cxn modelId="{93EDC88B-10FE-448C-AD77-29EC6907E6DA}" type="presParOf" srcId="{9C2F5410-FB3F-4AB7-9EC0-DA386AC91C2F}" destId="{26D1E06F-A8EC-49EF-9B45-72C3E0A515F3}" srcOrd="7" destOrd="0" presId="urn:microsoft.com/office/officeart/2005/8/layout/cycle6"/>
    <dgm:cxn modelId="{E280ACE0-3E3F-4705-9504-78737EFD69A4}" type="presParOf" srcId="{9C2F5410-FB3F-4AB7-9EC0-DA386AC91C2F}" destId="{4E61BD46-4F24-4DB2-BD49-C8D2C69BE678}" srcOrd="8" destOrd="0" presId="urn:microsoft.com/office/officeart/2005/8/layout/cycle6"/>
    <dgm:cxn modelId="{4E178721-0460-48E0-AC71-193CAA7BD615}" type="presParOf" srcId="{9C2F5410-FB3F-4AB7-9EC0-DA386AC91C2F}" destId="{8F3C66A4-4E62-4EDA-95D1-847484B227C8}" srcOrd="9" destOrd="0" presId="urn:microsoft.com/office/officeart/2005/8/layout/cycle6"/>
    <dgm:cxn modelId="{B56A4232-3A7D-482D-90A9-A334906616D4}" type="presParOf" srcId="{9C2F5410-FB3F-4AB7-9EC0-DA386AC91C2F}" destId="{C3D4F842-E83A-4C82-80A6-1B7B0EFF58C2}" srcOrd="10" destOrd="0" presId="urn:microsoft.com/office/officeart/2005/8/layout/cycle6"/>
    <dgm:cxn modelId="{EAD16DD8-A2F9-427B-9DF2-5AC9C73F4D3F}" type="presParOf" srcId="{9C2F5410-FB3F-4AB7-9EC0-DA386AC91C2F}" destId="{2A00C488-D9F5-4F1F-87C3-16DBE74F0F50}" srcOrd="11" destOrd="0" presId="urn:microsoft.com/office/officeart/2005/8/layout/cycle6"/>
    <dgm:cxn modelId="{F9FE9C3C-DB92-4A3E-8053-DC243A4A4ED8}" type="presParOf" srcId="{9C2F5410-FB3F-4AB7-9EC0-DA386AC91C2F}" destId="{271D40E1-8194-4F4E-AAF9-4DE3C8F9390E}" srcOrd="12" destOrd="0" presId="urn:microsoft.com/office/officeart/2005/8/layout/cycle6"/>
    <dgm:cxn modelId="{37DFD517-E6F1-4C3D-ABFD-B707D27109B8}" type="presParOf" srcId="{9C2F5410-FB3F-4AB7-9EC0-DA386AC91C2F}" destId="{4457EE8E-9433-49A7-9D6B-AE7CD53CF96A}" srcOrd="13" destOrd="0" presId="urn:microsoft.com/office/officeart/2005/8/layout/cycle6"/>
    <dgm:cxn modelId="{EF2FFA0F-64B7-4ED6-83DF-280B6FBF5006}" type="presParOf" srcId="{9C2F5410-FB3F-4AB7-9EC0-DA386AC91C2F}" destId="{A5779E7F-8A2E-48BE-86CE-95DCD3E621A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A420F8-E4CA-4C94-ABD7-EC31F786B5A0}" type="doc">
      <dgm:prSet loTypeId="urn:microsoft.com/office/officeart/2005/8/layout/cycle6" loCatId="relationship" qsTypeId="urn:microsoft.com/office/officeart/2005/8/quickstyle/simple3" qsCatId="simple" csTypeId="urn:microsoft.com/office/officeart/2005/8/colors/accent1_2" csCatId="accent1"/>
      <dgm:spPr/>
      <dgm:t>
        <a:bodyPr/>
        <a:lstStyle/>
        <a:p>
          <a:endParaRPr lang="en-US"/>
        </a:p>
      </dgm:t>
    </dgm:pt>
    <dgm:pt modelId="{A141905D-1F07-49CF-8C14-E3FE7BBC832F}">
      <dgm:prSet custT="1"/>
      <dgm:spPr/>
      <dgm:t>
        <a:bodyPr/>
        <a:lstStyle/>
        <a:p>
          <a:pPr rtl="0"/>
          <a:r>
            <a:rPr lang="en-US" sz="900" dirty="0" smtClean="0"/>
            <a:t>Conduct New Staff Orientation</a:t>
          </a:r>
          <a:endParaRPr lang="en-US" sz="900" dirty="0"/>
        </a:p>
      </dgm:t>
    </dgm:pt>
    <dgm:pt modelId="{C466CD2F-9824-4C2B-998B-33EE2AB03008}" type="parTrans" cxnId="{F971BF4A-EC8A-41C7-B573-09EE595E160C}">
      <dgm:prSet/>
      <dgm:spPr/>
      <dgm:t>
        <a:bodyPr/>
        <a:lstStyle/>
        <a:p>
          <a:endParaRPr lang="en-US"/>
        </a:p>
      </dgm:t>
    </dgm:pt>
    <dgm:pt modelId="{104FB282-180A-4066-921E-023E16EF4A8D}" type="sibTrans" cxnId="{F971BF4A-EC8A-41C7-B573-09EE595E160C}">
      <dgm:prSet/>
      <dgm:spPr/>
      <dgm:t>
        <a:bodyPr/>
        <a:lstStyle/>
        <a:p>
          <a:endParaRPr lang="en-US" dirty="0"/>
        </a:p>
      </dgm:t>
    </dgm:pt>
    <dgm:pt modelId="{2EBA805A-60FF-43DB-B081-769873B24BE1}">
      <dgm:prSet custT="1"/>
      <dgm:spPr/>
      <dgm:t>
        <a:bodyPr/>
        <a:lstStyle/>
        <a:p>
          <a:pPr rtl="0"/>
          <a:r>
            <a:rPr lang="en-US" sz="900" dirty="0" smtClean="0"/>
            <a:t>Supervise Subordinates, Interns/Fieldwork Students</a:t>
          </a:r>
          <a:endParaRPr lang="en-US" sz="900" dirty="0"/>
        </a:p>
      </dgm:t>
    </dgm:pt>
    <dgm:pt modelId="{69C46A53-C6D1-42B4-9AB2-12B12CC96C3D}" type="parTrans" cxnId="{317FC0DD-C1F7-403B-9EA3-8688DB7F5D96}">
      <dgm:prSet/>
      <dgm:spPr/>
      <dgm:t>
        <a:bodyPr/>
        <a:lstStyle/>
        <a:p>
          <a:endParaRPr lang="en-US"/>
        </a:p>
      </dgm:t>
    </dgm:pt>
    <dgm:pt modelId="{6BA466F2-DB56-42A4-83E3-74F3806E5AAA}" type="sibTrans" cxnId="{317FC0DD-C1F7-403B-9EA3-8688DB7F5D96}">
      <dgm:prSet/>
      <dgm:spPr/>
      <dgm:t>
        <a:bodyPr/>
        <a:lstStyle/>
        <a:p>
          <a:endParaRPr lang="en-US" dirty="0"/>
        </a:p>
      </dgm:t>
    </dgm:pt>
    <dgm:pt modelId="{60C5E66F-F075-4733-8767-3444E2374F0B}">
      <dgm:prSet custT="1"/>
      <dgm:spPr/>
      <dgm:t>
        <a:bodyPr/>
        <a:lstStyle/>
        <a:p>
          <a:pPr rtl="0"/>
          <a:r>
            <a:rPr lang="en-US" sz="900" dirty="0" smtClean="0"/>
            <a:t>Recruit, Supervise, Evaluate &amp; Recognize Volunteers</a:t>
          </a:r>
          <a:endParaRPr lang="en-US" sz="900" dirty="0"/>
        </a:p>
      </dgm:t>
    </dgm:pt>
    <dgm:pt modelId="{73218C6E-3A58-423C-B1D8-EC47610927C1}" type="parTrans" cxnId="{0DE5AA19-465B-4B79-876B-B3F31C976775}">
      <dgm:prSet/>
      <dgm:spPr/>
      <dgm:t>
        <a:bodyPr/>
        <a:lstStyle/>
        <a:p>
          <a:endParaRPr lang="en-US"/>
        </a:p>
      </dgm:t>
    </dgm:pt>
    <dgm:pt modelId="{801C5195-3078-4174-9CA1-F048ACACFD08}" type="sibTrans" cxnId="{0DE5AA19-465B-4B79-876B-B3F31C976775}">
      <dgm:prSet/>
      <dgm:spPr/>
      <dgm:t>
        <a:bodyPr/>
        <a:lstStyle/>
        <a:p>
          <a:endParaRPr lang="en-US" dirty="0"/>
        </a:p>
      </dgm:t>
    </dgm:pt>
    <dgm:pt modelId="{3071225D-7529-4D04-AD74-1EAE438312FA}">
      <dgm:prSet custT="1"/>
      <dgm:spPr/>
      <dgm:t>
        <a:bodyPr/>
        <a:lstStyle/>
        <a:p>
          <a:pPr rtl="0"/>
          <a:r>
            <a:rPr lang="en-US" sz="1000" dirty="0" smtClean="0"/>
            <a:t>Manage Time Cards, Payroll, Employee Records</a:t>
          </a:r>
          <a:endParaRPr lang="en-US" sz="1000" dirty="0"/>
        </a:p>
      </dgm:t>
    </dgm:pt>
    <dgm:pt modelId="{1BDD8C80-EFAD-43C8-9C4D-A9911F2F3B34}" type="parTrans" cxnId="{CA004C85-0A74-4DD7-A801-D2219B34A105}">
      <dgm:prSet/>
      <dgm:spPr/>
      <dgm:t>
        <a:bodyPr/>
        <a:lstStyle/>
        <a:p>
          <a:endParaRPr lang="en-US"/>
        </a:p>
      </dgm:t>
    </dgm:pt>
    <dgm:pt modelId="{5CFEAE02-AF78-43F1-967C-A0C5350F7FEF}" type="sibTrans" cxnId="{CA004C85-0A74-4DD7-A801-D2219B34A105}">
      <dgm:prSet/>
      <dgm:spPr/>
      <dgm:t>
        <a:bodyPr/>
        <a:lstStyle/>
        <a:p>
          <a:endParaRPr lang="en-US" dirty="0"/>
        </a:p>
      </dgm:t>
    </dgm:pt>
    <dgm:pt modelId="{2A575F4D-495F-4179-A1C7-C679B375E629}">
      <dgm:prSet custT="1"/>
      <dgm:spPr/>
      <dgm:t>
        <a:bodyPr/>
        <a:lstStyle/>
        <a:p>
          <a:pPr rtl="0"/>
          <a:r>
            <a:rPr lang="en-US" sz="1000" dirty="0" smtClean="0"/>
            <a:t>Design &amp; Conduct In-Service Training Programs</a:t>
          </a:r>
          <a:endParaRPr lang="en-US" sz="1000" dirty="0"/>
        </a:p>
      </dgm:t>
    </dgm:pt>
    <dgm:pt modelId="{83A8D7E9-43A6-4E53-9E2A-7FCB0FD86D92}" type="parTrans" cxnId="{D45495C6-41AC-4D85-BBFB-DC35AEA313B0}">
      <dgm:prSet/>
      <dgm:spPr/>
      <dgm:t>
        <a:bodyPr/>
        <a:lstStyle/>
        <a:p>
          <a:endParaRPr lang="en-US"/>
        </a:p>
      </dgm:t>
    </dgm:pt>
    <dgm:pt modelId="{D57F5B76-4ABB-402D-AF1B-949B97FAC4C5}" type="sibTrans" cxnId="{D45495C6-41AC-4D85-BBFB-DC35AEA313B0}">
      <dgm:prSet/>
      <dgm:spPr/>
      <dgm:t>
        <a:bodyPr/>
        <a:lstStyle/>
        <a:p>
          <a:endParaRPr lang="en-US" dirty="0"/>
        </a:p>
      </dgm:t>
    </dgm:pt>
    <dgm:pt modelId="{10A3BDDE-EF6E-4303-AB12-983D724380B8}">
      <dgm:prSet custT="1"/>
      <dgm:spPr/>
      <dgm:t>
        <a:bodyPr/>
        <a:lstStyle/>
        <a:p>
          <a:pPr rtl="0"/>
          <a:r>
            <a:rPr lang="en-US" sz="1050" dirty="0" smtClean="0"/>
            <a:t>Conduct Staff Motivation Activities</a:t>
          </a:r>
          <a:endParaRPr lang="en-US" sz="1050" dirty="0"/>
        </a:p>
      </dgm:t>
    </dgm:pt>
    <dgm:pt modelId="{0E233D18-2EF7-43C3-A46D-29B66082F174}" type="parTrans" cxnId="{64D6278F-2FCB-4317-B72C-E6F44F470F24}">
      <dgm:prSet/>
      <dgm:spPr/>
      <dgm:t>
        <a:bodyPr/>
        <a:lstStyle/>
        <a:p>
          <a:endParaRPr lang="en-US"/>
        </a:p>
      </dgm:t>
    </dgm:pt>
    <dgm:pt modelId="{E12B4E0D-EE01-4D06-A1AB-A26FE5FA0B67}" type="sibTrans" cxnId="{64D6278F-2FCB-4317-B72C-E6F44F470F24}">
      <dgm:prSet/>
      <dgm:spPr/>
      <dgm:t>
        <a:bodyPr/>
        <a:lstStyle/>
        <a:p>
          <a:endParaRPr lang="en-US" dirty="0"/>
        </a:p>
      </dgm:t>
    </dgm:pt>
    <dgm:pt modelId="{21B55792-7787-4A31-99A8-FF73FA614347}">
      <dgm:prSet custT="1"/>
      <dgm:spPr/>
      <dgm:t>
        <a:bodyPr/>
        <a:lstStyle/>
        <a:p>
          <a:pPr rtl="0"/>
          <a:r>
            <a:rPr lang="en-US" sz="900" dirty="0" smtClean="0"/>
            <a:t>Establish Staff Recognition Programs</a:t>
          </a:r>
          <a:endParaRPr lang="en-US" sz="900" dirty="0"/>
        </a:p>
      </dgm:t>
    </dgm:pt>
    <dgm:pt modelId="{91B0B751-DF2B-49CE-87EB-2ADF42D91804}" type="parTrans" cxnId="{6EAA780C-5FDF-4AB0-9C2D-6BB9F2E7B256}">
      <dgm:prSet/>
      <dgm:spPr/>
      <dgm:t>
        <a:bodyPr/>
        <a:lstStyle/>
        <a:p>
          <a:endParaRPr lang="en-US"/>
        </a:p>
      </dgm:t>
    </dgm:pt>
    <dgm:pt modelId="{469A5DED-C26E-4F0B-94A0-DC50339ABF8F}" type="sibTrans" cxnId="{6EAA780C-5FDF-4AB0-9C2D-6BB9F2E7B256}">
      <dgm:prSet/>
      <dgm:spPr/>
      <dgm:t>
        <a:bodyPr/>
        <a:lstStyle/>
        <a:p>
          <a:endParaRPr lang="en-US" dirty="0"/>
        </a:p>
      </dgm:t>
    </dgm:pt>
    <dgm:pt modelId="{98193706-4F38-43CC-9515-ABECF7859120}">
      <dgm:prSet custT="1"/>
      <dgm:spPr/>
      <dgm:t>
        <a:bodyPr/>
        <a:lstStyle/>
        <a:p>
          <a:pPr rtl="0"/>
          <a:r>
            <a:rPr lang="en-US" sz="1000" dirty="0" smtClean="0"/>
            <a:t>Conduct Staff Meetings</a:t>
          </a:r>
          <a:endParaRPr lang="en-US" sz="1000" dirty="0"/>
        </a:p>
      </dgm:t>
    </dgm:pt>
    <dgm:pt modelId="{5E697CC0-AA24-477D-A21E-DD1EE3A52BD1}" type="parTrans" cxnId="{71103EEE-F611-4207-9559-7A1CC8B565AD}">
      <dgm:prSet/>
      <dgm:spPr/>
      <dgm:t>
        <a:bodyPr/>
        <a:lstStyle/>
        <a:p>
          <a:endParaRPr lang="en-US"/>
        </a:p>
      </dgm:t>
    </dgm:pt>
    <dgm:pt modelId="{8338432D-5364-4352-83AC-86E12A62E9B0}" type="sibTrans" cxnId="{71103EEE-F611-4207-9559-7A1CC8B565AD}">
      <dgm:prSet/>
      <dgm:spPr/>
      <dgm:t>
        <a:bodyPr/>
        <a:lstStyle/>
        <a:p>
          <a:endParaRPr lang="en-US" dirty="0"/>
        </a:p>
      </dgm:t>
    </dgm:pt>
    <dgm:pt modelId="{6EF27E6C-51F3-46EA-A1DD-F35AB9801310}">
      <dgm:prSet custT="1"/>
      <dgm:spPr/>
      <dgm:t>
        <a:bodyPr/>
        <a:lstStyle/>
        <a:p>
          <a:pPr rtl="0"/>
          <a:r>
            <a:rPr lang="en-US" sz="800" dirty="0" smtClean="0"/>
            <a:t>Review/Respond to Employee Grievances</a:t>
          </a:r>
          <a:endParaRPr lang="en-US" sz="800" dirty="0"/>
        </a:p>
      </dgm:t>
    </dgm:pt>
    <dgm:pt modelId="{16D6C745-0BE7-40AB-AE3F-CBF91CA0B1DB}" type="parTrans" cxnId="{EFB93B68-EFD4-49F8-8E6F-1134CE92472D}">
      <dgm:prSet/>
      <dgm:spPr/>
      <dgm:t>
        <a:bodyPr/>
        <a:lstStyle/>
        <a:p>
          <a:endParaRPr lang="en-US"/>
        </a:p>
      </dgm:t>
    </dgm:pt>
    <dgm:pt modelId="{FAEE8752-F41B-4C6E-B32B-F20BE55D9473}" type="sibTrans" cxnId="{EFB93B68-EFD4-49F8-8E6F-1134CE92472D}">
      <dgm:prSet/>
      <dgm:spPr/>
      <dgm:t>
        <a:bodyPr/>
        <a:lstStyle/>
        <a:p>
          <a:endParaRPr lang="en-US" dirty="0"/>
        </a:p>
      </dgm:t>
    </dgm:pt>
    <dgm:pt modelId="{1FF73D4B-38DA-484C-AD9E-B8F707E5D4C0}" type="pres">
      <dgm:prSet presAssocID="{98A420F8-E4CA-4C94-ABD7-EC31F786B5A0}" presName="cycle" presStyleCnt="0">
        <dgm:presLayoutVars>
          <dgm:dir/>
          <dgm:resizeHandles val="exact"/>
        </dgm:presLayoutVars>
      </dgm:prSet>
      <dgm:spPr/>
      <dgm:t>
        <a:bodyPr/>
        <a:lstStyle/>
        <a:p>
          <a:endParaRPr lang="en-US"/>
        </a:p>
      </dgm:t>
    </dgm:pt>
    <dgm:pt modelId="{2FE9F0CD-F0AF-42CF-8B2D-4ACC6AE1C6DE}" type="pres">
      <dgm:prSet presAssocID="{A141905D-1F07-49CF-8C14-E3FE7BBC832F}" presName="node" presStyleLbl="node1" presStyleIdx="0" presStyleCnt="9">
        <dgm:presLayoutVars>
          <dgm:bulletEnabled val="1"/>
        </dgm:presLayoutVars>
      </dgm:prSet>
      <dgm:spPr/>
      <dgm:t>
        <a:bodyPr/>
        <a:lstStyle/>
        <a:p>
          <a:endParaRPr lang="en-US"/>
        </a:p>
      </dgm:t>
    </dgm:pt>
    <dgm:pt modelId="{0A2CAB51-D8A5-4AD4-BAA2-B91C60690BF3}" type="pres">
      <dgm:prSet presAssocID="{A141905D-1F07-49CF-8C14-E3FE7BBC832F}" presName="spNode" presStyleCnt="0"/>
      <dgm:spPr/>
    </dgm:pt>
    <dgm:pt modelId="{C93D1FDB-7E38-4760-A976-2CEE4AB1562A}" type="pres">
      <dgm:prSet presAssocID="{104FB282-180A-4066-921E-023E16EF4A8D}" presName="sibTrans" presStyleLbl="sibTrans1D1" presStyleIdx="0" presStyleCnt="9"/>
      <dgm:spPr/>
      <dgm:t>
        <a:bodyPr/>
        <a:lstStyle/>
        <a:p>
          <a:endParaRPr lang="en-US"/>
        </a:p>
      </dgm:t>
    </dgm:pt>
    <dgm:pt modelId="{09A3C3A0-719B-436F-9E68-197DF04CEC0F}" type="pres">
      <dgm:prSet presAssocID="{2EBA805A-60FF-43DB-B081-769873B24BE1}" presName="node" presStyleLbl="node1" presStyleIdx="1" presStyleCnt="9">
        <dgm:presLayoutVars>
          <dgm:bulletEnabled val="1"/>
        </dgm:presLayoutVars>
      </dgm:prSet>
      <dgm:spPr/>
      <dgm:t>
        <a:bodyPr/>
        <a:lstStyle/>
        <a:p>
          <a:endParaRPr lang="en-US"/>
        </a:p>
      </dgm:t>
    </dgm:pt>
    <dgm:pt modelId="{6B695F73-A407-4330-B11D-23AFEE48473D}" type="pres">
      <dgm:prSet presAssocID="{2EBA805A-60FF-43DB-B081-769873B24BE1}" presName="spNode" presStyleCnt="0"/>
      <dgm:spPr/>
    </dgm:pt>
    <dgm:pt modelId="{2E5DBFAC-7C73-44AB-B998-5F662F5BDE5C}" type="pres">
      <dgm:prSet presAssocID="{6BA466F2-DB56-42A4-83E3-74F3806E5AAA}" presName="sibTrans" presStyleLbl="sibTrans1D1" presStyleIdx="1" presStyleCnt="9"/>
      <dgm:spPr/>
      <dgm:t>
        <a:bodyPr/>
        <a:lstStyle/>
        <a:p>
          <a:endParaRPr lang="en-US"/>
        </a:p>
      </dgm:t>
    </dgm:pt>
    <dgm:pt modelId="{7C052E9A-97E4-48C2-8BA2-E70D5E505AE0}" type="pres">
      <dgm:prSet presAssocID="{60C5E66F-F075-4733-8767-3444E2374F0B}" presName="node" presStyleLbl="node1" presStyleIdx="2" presStyleCnt="9">
        <dgm:presLayoutVars>
          <dgm:bulletEnabled val="1"/>
        </dgm:presLayoutVars>
      </dgm:prSet>
      <dgm:spPr/>
      <dgm:t>
        <a:bodyPr/>
        <a:lstStyle/>
        <a:p>
          <a:endParaRPr lang="en-US"/>
        </a:p>
      </dgm:t>
    </dgm:pt>
    <dgm:pt modelId="{D591910F-8C01-4336-93BD-11AE366E5F91}" type="pres">
      <dgm:prSet presAssocID="{60C5E66F-F075-4733-8767-3444E2374F0B}" presName="spNode" presStyleCnt="0"/>
      <dgm:spPr/>
    </dgm:pt>
    <dgm:pt modelId="{74C9FE09-0963-4CE4-8FC9-D7CA1410C05B}" type="pres">
      <dgm:prSet presAssocID="{801C5195-3078-4174-9CA1-F048ACACFD08}" presName="sibTrans" presStyleLbl="sibTrans1D1" presStyleIdx="2" presStyleCnt="9"/>
      <dgm:spPr/>
      <dgm:t>
        <a:bodyPr/>
        <a:lstStyle/>
        <a:p>
          <a:endParaRPr lang="en-US"/>
        </a:p>
      </dgm:t>
    </dgm:pt>
    <dgm:pt modelId="{D3DF81A3-1A32-47EF-8B5D-33E1DB07FF99}" type="pres">
      <dgm:prSet presAssocID="{3071225D-7529-4D04-AD74-1EAE438312FA}" presName="node" presStyleLbl="node1" presStyleIdx="3" presStyleCnt="9">
        <dgm:presLayoutVars>
          <dgm:bulletEnabled val="1"/>
        </dgm:presLayoutVars>
      </dgm:prSet>
      <dgm:spPr/>
      <dgm:t>
        <a:bodyPr/>
        <a:lstStyle/>
        <a:p>
          <a:endParaRPr lang="en-US"/>
        </a:p>
      </dgm:t>
    </dgm:pt>
    <dgm:pt modelId="{9FA9D8EC-000B-46FA-A1C7-52082525E03B}" type="pres">
      <dgm:prSet presAssocID="{3071225D-7529-4D04-AD74-1EAE438312FA}" presName="spNode" presStyleCnt="0"/>
      <dgm:spPr/>
    </dgm:pt>
    <dgm:pt modelId="{128B8840-7975-4D9C-9DED-2999AEF32B39}" type="pres">
      <dgm:prSet presAssocID="{5CFEAE02-AF78-43F1-967C-A0C5350F7FEF}" presName="sibTrans" presStyleLbl="sibTrans1D1" presStyleIdx="3" presStyleCnt="9"/>
      <dgm:spPr/>
      <dgm:t>
        <a:bodyPr/>
        <a:lstStyle/>
        <a:p>
          <a:endParaRPr lang="en-US"/>
        </a:p>
      </dgm:t>
    </dgm:pt>
    <dgm:pt modelId="{1C471DCB-8F5A-466D-87B7-05AF037357F4}" type="pres">
      <dgm:prSet presAssocID="{2A575F4D-495F-4179-A1C7-C679B375E629}" presName="node" presStyleLbl="node1" presStyleIdx="4" presStyleCnt="9">
        <dgm:presLayoutVars>
          <dgm:bulletEnabled val="1"/>
        </dgm:presLayoutVars>
      </dgm:prSet>
      <dgm:spPr/>
      <dgm:t>
        <a:bodyPr/>
        <a:lstStyle/>
        <a:p>
          <a:endParaRPr lang="en-US"/>
        </a:p>
      </dgm:t>
    </dgm:pt>
    <dgm:pt modelId="{B46D49F2-2779-447D-9185-38A2977F16BC}" type="pres">
      <dgm:prSet presAssocID="{2A575F4D-495F-4179-A1C7-C679B375E629}" presName="spNode" presStyleCnt="0"/>
      <dgm:spPr/>
    </dgm:pt>
    <dgm:pt modelId="{5C04FD19-5FBE-4320-B401-9E3A5AB3BEF9}" type="pres">
      <dgm:prSet presAssocID="{D57F5B76-4ABB-402D-AF1B-949B97FAC4C5}" presName="sibTrans" presStyleLbl="sibTrans1D1" presStyleIdx="4" presStyleCnt="9"/>
      <dgm:spPr/>
      <dgm:t>
        <a:bodyPr/>
        <a:lstStyle/>
        <a:p>
          <a:endParaRPr lang="en-US"/>
        </a:p>
      </dgm:t>
    </dgm:pt>
    <dgm:pt modelId="{1891238E-3ADE-4ECF-8EDB-FC55C1DFD389}" type="pres">
      <dgm:prSet presAssocID="{10A3BDDE-EF6E-4303-AB12-983D724380B8}" presName="node" presStyleLbl="node1" presStyleIdx="5" presStyleCnt="9">
        <dgm:presLayoutVars>
          <dgm:bulletEnabled val="1"/>
        </dgm:presLayoutVars>
      </dgm:prSet>
      <dgm:spPr/>
      <dgm:t>
        <a:bodyPr/>
        <a:lstStyle/>
        <a:p>
          <a:endParaRPr lang="en-US"/>
        </a:p>
      </dgm:t>
    </dgm:pt>
    <dgm:pt modelId="{4437AE9A-354A-4BEA-B285-9A6F2A0F6B5D}" type="pres">
      <dgm:prSet presAssocID="{10A3BDDE-EF6E-4303-AB12-983D724380B8}" presName="spNode" presStyleCnt="0"/>
      <dgm:spPr/>
    </dgm:pt>
    <dgm:pt modelId="{C20497C4-CFA0-49DA-92BD-B2BCECE11B1A}" type="pres">
      <dgm:prSet presAssocID="{E12B4E0D-EE01-4D06-A1AB-A26FE5FA0B67}" presName="sibTrans" presStyleLbl="sibTrans1D1" presStyleIdx="5" presStyleCnt="9"/>
      <dgm:spPr/>
      <dgm:t>
        <a:bodyPr/>
        <a:lstStyle/>
        <a:p>
          <a:endParaRPr lang="en-US"/>
        </a:p>
      </dgm:t>
    </dgm:pt>
    <dgm:pt modelId="{54FE17E5-CA49-448F-8E87-30D241CAA61F}" type="pres">
      <dgm:prSet presAssocID="{21B55792-7787-4A31-99A8-FF73FA614347}" presName="node" presStyleLbl="node1" presStyleIdx="6" presStyleCnt="9">
        <dgm:presLayoutVars>
          <dgm:bulletEnabled val="1"/>
        </dgm:presLayoutVars>
      </dgm:prSet>
      <dgm:spPr/>
      <dgm:t>
        <a:bodyPr/>
        <a:lstStyle/>
        <a:p>
          <a:endParaRPr lang="en-US"/>
        </a:p>
      </dgm:t>
    </dgm:pt>
    <dgm:pt modelId="{60FC5A2A-EB32-4977-B20E-765FB2876C77}" type="pres">
      <dgm:prSet presAssocID="{21B55792-7787-4A31-99A8-FF73FA614347}" presName="spNode" presStyleCnt="0"/>
      <dgm:spPr/>
    </dgm:pt>
    <dgm:pt modelId="{822D3C6E-4D9B-47A7-AD7F-514793A0D712}" type="pres">
      <dgm:prSet presAssocID="{469A5DED-C26E-4F0B-94A0-DC50339ABF8F}" presName="sibTrans" presStyleLbl="sibTrans1D1" presStyleIdx="6" presStyleCnt="9"/>
      <dgm:spPr/>
      <dgm:t>
        <a:bodyPr/>
        <a:lstStyle/>
        <a:p>
          <a:endParaRPr lang="en-US"/>
        </a:p>
      </dgm:t>
    </dgm:pt>
    <dgm:pt modelId="{EC0A7949-44CB-420E-9C00-425AAEE8ED9A}" type="pres">
      <dgm:prSet presAssocID="{98193706-4F38-43CC-9515-ABECF7859120}" presName="node" presStyleLbl="node1" presStyleIdx="7" presStyleCnt="9">
        <dgm:presLayoutVars>
          <dgm:bulletEnabled val="1"/>
        </dgm:presLayoutVars>
      </dgm:prSet>
      <dgm:spPr/>
      <dgm:t>
        <a:bodyPr/>
        <a:lstStyle/>
        <a:p>
          <a:endParaRPr lang="en-US"/>
        </a:p>
      </dgm:t>
    </dgm:pt>
    <dgm:pt modelId="{A71F5D63-7665-45EE-A682-157D26281BA2}" type="pres">
      <dgm:prSet presAssocID="{98193706-4F38-43CC-9515-ABECF7859120}" presName="spNode" presStyleCnt="0"/>
      <dgm:spPr/>
    </dgm:pt>
    <dgm:pt modelId="{6CE5677D-6B90-49EA-B6AD-64D61646CFA0}" type="pres">
      <dgm:prSet presAssocID="{8338432D-5364-4352-83AC-86E12A62E9B0}" presName="sibTrans" presStyleLbl="sibTrans1D1" presStyleIdx="7" presStyleCnt="9"/>
      <dgm:spPr/>
      <dgm:t>
        <a:bodyPr/>
        <a:lstStyle/>
        <a:p>
          <a:endParaRPr lang="en-US"/>
        </a:p>
      </dgm:t>
    </dgm:pt>
    <dgm:pt modelId="{242CCBD9-2890-4ACA-9BC3-F1B5861E2AEF}" type="pres">
      <dgm:prSet presAssocID="{6EF27E6C-51F3-46EA-A1DD-F35AB9801310}" presName="node" presStyleLbl="node1" presStyleIdx="8" presStyleCnt="9">
        <dgm:presLayoutVars>
          <dgm:bulletEnabled val="1"/>
        </dgm:presLayoutVars>
      </dgm:prSet>
      <dgm:spPr/>
      <dgm:t>
        <a:bodyPr/>
        <a:lstStyle/>
        <a:p>
          <a:endParaRPr lang="en-US"/>
        </a:p>
      </dgm:t>
    </dgm:pt>
    <dgm:pt modelId="{F2DE5A41-320D-4C44-BDBE-B2BB5C8D5A52}" type="pres">
      <dgm:prSet presAssocID="{6EF27E6C-51F3-46EA-A1DD-F35AB9801310}" presName="spNode" presStyleCnt="0"/>
      <dgm:spPr/>
    </dgm:pt>
    <dgm:pt modelId="{7A207359-1C97-4737-A3D6-4FD91C939A5C}" type="pres">
      <dgm:prSet presAssocID="{FAEE8752-F41B-4C6E-B32B-F20BE55D9473}" presName="sibTrans" presStyleLbl="sibTrans1D1" presStyleIdx="8" presStyleCnt="9"/>
      <dgm:spPr/>
      <dgm:t>
        <a:bodyPr/>
        <a:lstStyle/>
        <a:p>
          <a:endParaRPr lang="en-US"/>
        </a:p>
      </dgm:t>
    </dgm:pt>
  </dgm:ptLst>
  <dgm:cxnLst>
    <dgm:cxn modelId="{3B38D204-C524-4467-85C7-67107F726942}" type="presOf" srcId="{5CFEAE02-AF78-43F1-967C-A0C5350F7FEF}" destId="{128B8840-7975-4D9C-9DED-2999AEF32B39}" srcOrd="0" destOrd="0" presId="urn:microsoft.com/office/officeart/2005/8/layout/cycle6"/>
    <dgm:cxn modelId="{71103EEE-F611-4207-9559-7A1CC8B565AD}" srcId="{98A420F8-E4CA-4C94-ABD7-EC31F786B5A0}" destId="{98193706-4F38-43CC-9515-ABECF7859120}" srcOrd="7" destOrd="0" parTransId="{5E697CC0-AA24-477D-A21E-DD1EE3A52BD1}" sibTransId="{8338432D-5364-4352-83AC-86E12A62E9B0}"/>
    <dgm:cxn modelId="{63EC224F-17C5-46A7-A390-70EDEF093F78}" type="presOf" srcId="{104FB282-180A-4066-921E-023E16EF4A8D}" destId="{C93D1FDB-7E38-4760-A976-2CEE4AB1562A}" srcOrd="0" destOrd="0" presId="urn:microsoft.com/office/officeart/2005/8/layout/cycle6"/>
    <dgm:cxn modelId="{F971BF4A-EC8A-41C7-B573-09EE595E160C}" srcId="{98A420F8-E4CA-4C94-ABD7-EC31F786B5A0}" destId="{A141905D-1F07-49CF-8C14-E3FE7BBC832F}" srcOrd="0" destOrd="0" parTransId="{C466CD2F-9824-4C2B-998B-33EE2AB03008}" sibTransId="{104FB282-180A-4066-921E-023E16EF4A8D}"/>
    <dgm:cxn modelId="{42F67757-DE96-405D-AEB2-0B194C755D7A}" type="presOf" srcId="{21B55792-7787-4A31-99A8-FF73FA614347}" destId="{54FE17E5-CA49-448F-8E87-30D241CAA61F}" srcOrd="0" destOrd="0" presId="urn:microsoft.com/office/officeart/2005/8/layout/cycle6"/>
    <dgm:cxn modelId="{D87BC1E9-79DB-4BB8-82A9-1E10E82052AE}" type="presOf" srcId="{98A420F8-E4CA-4C94-ABD7-EC31F786B5A0}" destId="{1FF73D4B-38DA-484C-AD9E-B8F707E5D4C0}" srcOrd="0" destOrd="0" presId="urn:microsoft.com/office/officeart/2005/8/layout/cycle6"/>
    <dgm:cxn modelId="{CA004C85-0A74-4DD7-A801-D2219B34A105}" srcId="{98A420F8-E4CA-4C94-ABD7-EC31F786B5A0}" destId="{3071225D-7529-4D04-AD74-1EAE438312FA}" srcOrd="3" destOrd="0" parTransId="{1BDD8C80-EFAD-43C8-9C4D-A9911F2F3B34}" sibTransId="{5CFEAE02-AF78-43F1-967C-A0C5350F7FEF}"/>
    <dgm:cxn modelId="{D42D5CF0-5D8A-4D9B-8D57-F4C10D5D3049}" type="presOf" srcId="{801C5195-3078-4174-9CA1-F048ACACFD08}" destId="{74C9FE09-0963-4CE4-8FC9-D7CA1410C05B}" srcOrd="0" destOrd="0" presId="urn:microsoft.com/office/officeart/2005/8/layout/cycle6"/>
    <dgm:cxn modelId="{CB1637C9-A914-4823-888E-83BBDE79FCC7}" type="presOf" srcId="{2A575F4D-495F-4179-A1C7-C679B375E629}" destId="{1C471DCB-8F5A-466D-87B7-05AF037357F4}" srcOrd="0" destOrd="0" presId="urn:microsoft.com/office/officeart/2005/8/layout/cycle6"/>
    <dgm:cxn modelId="{0DE5AA19-465B-4B79-876B-B3F31C976775}" srcId="{98A420F8-E4CA-4C94-ABD7-EC31F786B5A0}" destId="{60C5E66F-F075-4733-8767-3444E2374F0B}" srcOrd="2" destOrd="0" parTransId="{73218C6E-3A58-423C-B1D8-EC47610927C1}" sibTransId="{801C5195-3078-4174-9CA1-F048ACACFD08}"/>
    <dgm:cxn modelId="{8519E08F-9ABA-42A3-8207-A4A222E3145F}" type="presOf" srcId="{60C5E66F-F075-4733-8767-3444E2374F0B}" destId="{7C052E9A-97E4-48C2-8BA2-E70D5E505AE0}" srcOrd="0" destOrd="0" presId="urn:microsoft.com/office/officeart/2005/8/layout/cycle6"/>
    <dgm:cxn modelId="{6EAA780C-5FDF-4AB0-9C2D-6BB9F2E7B256}" srcId="{98A420F8-E4CA-4C94-ABD7-EC31F786B5A0}" destId="{21B55792-7787-4A31-99A8-FF73FA614347}" srcOrd="6" destOrd="0" parTransId="{91B0B751-DF2B-49CE-87EB-2ADF42D91804}" sibTransId="{469A5DED-C26E-4F0B-94A0-DC50339ABF8F}"/>
    <dgm:cxn modelId="{64D6278F-2FCB-4317-B72C-E6F44F470F24}" srcId="{98A420F8-E4CA-4C94-ABD7-EC31F786B5A0}" destId="{10A3BDDE-EF6E-4303-AB12-983D724380B8}" srcOrd="5" destOrd="0" parTransId="{0E233D18-2EF7-43C3-A46D-29B66082F174}" sibTransId="{E12B4E0D-EE01-4D06-A1AB-A26FE5FA0B67}"/>
    <dgm:cxn modelId="{4FFD2AAB-51FD-4460-B169-C320BBC18544}" type="presOf" srcId="{6BA466F2-DB56-42A4-83E3-74F3806E5AAA}" destId="{2E5DBFAC-7C73-44AB-B998-5F662F5BDE5C}" srcOrd="0" destOrd="0" presId="urn:microsoft.com/office/officeart/2005/8/layout/cycle6"/>
    <dgm:cxn modelId="{CC5E5FAE-39D3-4E24-9F0C-727A4B3E990C}" type="presOf" srcId="{6EF27E6C-51F3-46EA-A1DD-F35AB9801310}" destId="{242CCBD9-2890-4ACA-9BC3-F1B5861E2AEF}" srcOrd="0" destOrd="0" presId="urn:microsoft.com/office/officeart/2005/8/layout/cycle6"/>
    <dgm:cxn modelId="{EFB93B68-EFD4-49F8-8E6F-1134CE92472D}" srcId="{98A420F8-E4CA-4C94-ABD7-EC31F786B5A0}" destId="{6EF27E6C-51F3-46EA-A1DD-F35AB9801310}" srcOrd="8" destOrd="0" parTransId="{16D6C745-0BE7-40AB-AE3F-CBF91CA0B1DB}" sibTransId="{FAEE8752-F41B-4C6E-B32B-F20BE55D9473}"/>
    <dgm:cxn modelId="{50290BD9-725C-446D-8257-0640BAA8F7AD}" type="presOf" srcId="{A141905D-1F07-49CF-8C14-E3FE7BBC832F}" destId="{2FE9F0CD-F0AF-42CF-8B2D-4ACC6AE1C6DE}" srcOrd="0" destOrd="0" presId="urn:microsoft.com/office/officeart/2005/8/layout/cycle6"/>
    <dgm:cxn modelId="{37301EDC-8098-47C0-A4D6-0F3B2EC5578F}" type="presOf" srcId="{469A5DED-C26E-4F0B-94A0-DC50339ABF8F}" destId="{822D3C6E-4D9B-47A7-AD7F-514793A0D712}" srcOrd="0" destOrd="0" presId="urn:microsoft.com/office/officeart/2005/8/layout/cycle6"/>
    <dgm:cxn modelId="{85977D57-F81D-4CE6-9071-B6C8B372A159}" type="presOf" srcId="{3071225D-7529-4D04-AD74-1EAE438312FA}" destId="{D3DF81A3-1A32-47EF-8B5D-33E1DB07FF99}" srcOrd="0" destOrd="0" presId="urn:microsoft.com/office/officeart/2005/8/layout/cycle6"/>
    <dgm:cxn modelId="{D45495C6-41AC-4D85-BBFB-DC35AEA313B0}" srcId="{98A420F8-E4CA-4C94-ABD7-EC31F786B5A0}" destId="{2A575F4D-495F-4179-A1C7-C679B375E629}" srcOrd="4" destOrd="0" parTransId="{83A8D7E9-43A6-4E53-9E2A-7FCB0FD86D92}" sibTransId="{D57F5B76-4ABB-402D-AF1B-949B97FAC4C5}"/>
    <dgm:cxn modelId="{317FC0DD-C1F7-403B-9EA3-8688DB7F5D96}" srcId="{98A420F8-E4CA-4C94-ABD7-EC31F786B5A0}" destId="{2EBA805A-60FF-43DB-B081-769873B24BE1}" srcOrd="1" destOrd="0" parTransId="{69C46A53-C6D1-42B4-9AB2-12B12CC96C3D}" sibTransId="{6BA466F2-DB56-42A4-83E3-74F3806E5AAA}"/>
    <dgm:cxn modelId="{E3D47639-90D2-4214-99A0-461B516EA112}" type="presOf" srcId="{D57F5B76-4ABB-402D-AF1B-949B97FAC4C5}" destId="{5C04FD19-5FBE-4320-B401-9E3A5AB3BEF9}" srcOrd="0" destOrd="0" presId="urn:microsoft.com/office/officeart/2005/8/layout/cycle6"/>
    <dgm:cxn modelId="{072F18BA-0779-44C6-AAE8-5372D282E6A2}" type="presOf" srcId="{8338432D-5364-4352-83AC-86E12A62E9B0}" destId="{6CE5677D-6B90-49EA-B6AD-64D61646CFA0}" srcOrd="0" destOrd="0" presId="urn:microsoft.com/office/officeart/2005/8/layout/cycle6"/>
    <dgm:cxn modelId="{EB2A3B62-8465-4CED-B4EA-1A40DECAB067}" type="presOf" srcId="{2EBA805A-60FF-43DB-B081-769873B24BE1}" destId="{09A3C3A0-719B-436F-9E68-197DF04CEC0F}" srcOrd="0" destOrd="0" presId="urn:microsoft.com/office/officeart/2005/8/layout/cycle6"/>
    <dgm:cxn modelId="{267BBD9B-C036-41EE-91D3-4590CCF015EE}" type="presOf" srcId="{E12B4E0D-EE01-4D06-A1AB-A26FE5FA0B67}" destId="{C20497C4-CFA0-49DA-92BD-B2BCECE11B1A}" srcOrd="0" destOrd="0" presId="urn:microsoft.com/office/officeart/2005/8/layout/cycle6"/>
    <dgm:cxn modelId="{DE775192-BCD1-49C0-A272-C03F8E8EBEC7}" type="presOf" srcId="{FAEE8752-F41B-4C6E-B32B-F20BE55D9473}" destId="{7A207359-1C97-4737-A3D6-4FD91C939A5C}" srcOrd="0" destOrd="0" presId="urn:microsoft.com/office/officeart/2005/8/layout/cycle6"/>
    <dgm:cxn modelId="{6EC5BE22-9C87-4D2A-BD71-1497DBE81A8D}" type="presOf" srcId="{98193706-4F38-43CC-9515-ABECF7859120}" destId="{EC0A7949-44CB-420E-9C00-425AAEE8ED9A}" srcOrd="0" destOrd="0" presId="urn:microsoft.com/office/officeart/2005/8/layout/cycle6"/>
    <dgm:cxn modelId="{983D33DD-3711-4FBA-9AE5-F72F3DE58C17}" type="presOf" srcId="{10A3BDDE-EF6E-4303-AB12-983D724380B8}" destId="{1891238E-3ADE-4ECF-8EDB-FC55C1DFD389}" srcOrd="0" destOrd="0" presId="urn:microsoft.com/office/officeart/2005/8/layout/cycle6"/>
    <dgm:cxn modelId="{09997C4B-FC8D-4FD1-B4AF-109BF3014864}" type="presParOf" srcId="{1FF73D4B-38DA-484C-AD9E-B8F707E5D4C0}" destId="{2FE9F0CD-F0AF-42CF-8B2D-4ACC6AE1C6DE}" srcOrd="0" destOrd="0" presId="urn:microsoft.com/office/officeart/2005/8/layout/cycle6"/>
    <dgm:cxn modelId="{4DBC2BC6-98E3-4D72-9300-E3A525930A6D}" type="presParOf" srcId="{1FF73D4B-38DA-484C-AD9E-B8F707E5D4C0}" destId="{0A2CAB51-D8A5-4AD4-BAA2-B91C60690BF3}" srcOrd="1" destOrd="0" presId="urn:microsoft.com/office/officeart/2005/8/layout/cycle6"/>
    <dgm:cxn modelId="{F893F518-0BB6-402D-88C3-5B6FDA30A063}" type="presParOf" srcId="{1FF73D4B-38DA-484C-AD9E-B8F707E5D4C0}" destId="{C93D1FDB-7E38-4760-A976-2CEE4AB1562A}" srcOrd="2" destOrd="0" presId="urn:microsoft.com/office/officeart/2005/8/layout/cycle6"/>
    <dgm:cxn modelId="{0F785479-3665-4782-A2E9-91D4FB58D20A}" type="presParOf" srcId="{1FF73D4B-38DA-484C-AD9E-B8F707E5D4C0}" destId="{09A3C3A0-719B-436F-9E68-197DF04CEC0F}" srcOrd="3" destOrd="0" presId="urn:microsoft.com/office/officeart/2005/8/layout/cycle6"/>
    <dgm:cxn modelId="{F5427178-99D7-4323-A4BE-30D413EECC62}" type="presParOf" srcId="{1FF73D4B-38DA-484C-AD9E-B8F707E5D4C0}" destId="{6B695F73-A407-4330-B11D-23AFEE48473D}" srcOrd="4" destOrd="0" presId="urn:microsoft.com/office/officeart/2005/8/layout/cycle6"/>
    <dgm:cxn modelId="{7BCEF207-841E-45F1-A3BE-7B787AC764F2}" type="presParOf" srcId="{1FF73D4B-38DA-484C-AD9E-B8F707E5D4C0}" destId="{2E5DBFAC-7C73-44AB-B998-5F662F5BDE5C}" srcOrd="5" destOrd="0" presId="urn:microsoft.com/office/officeart/2005/8/layout/cycle6"/>
    <dgm:cxn modelId="{78C48E92-4FF1-4A0C-96D0-7036112F1803}" type="presParOf" srcId="{1FF73D4B-38DA-484C-AD9E-B8F707E5D4C0}" destId="{7C052E9A-97E4-48C2-8BA2-E70D5E505AE0}" srcOrd="6" destOrd="0" presId="urn:microsoft.com/office/officeart/2005/8/layout/cycle6"/>
    <dgm:cxn modelId="{F32B1FBE-5094-4163-9A95-D5B7EDF245B3}" type="presParOf" srcId="{1FF73D4B-38DA-484C-AD9E-B8F707E5D4C0}" destId="{D591910F-8C01-4336-93BD-11AE366E5F91}" srcOrd="7" destOrd="0" presId="urn:microsoft.com/office/officeart/2005/8/layout/cycle6"/>
    <dgm:cxn modelId="{9D3FCA99-2B3A-414B-BB67-9384FC7EE2E5}" type="presParOf" srcId="{1FF73D4B-38DA-484C-AD9E-B8F707E5D4C0}" destId="{74C9FE09-0963-4CE4-8FC9-D7CA1410C05B}" srcOrd="8" destOrd="0" presId="urn:microsoft.com/office/officeart/2005/8/layout/cycle6"/>
    <dgm:cxn modelId="{C0412C79-91EB-4231-993B-25FAD12E2E93}" type="presParOf" srcId="{1FF73D4B-38DA-484C-AD9E-B8F707E5D4C0}" destId="{D3DF81A3-1A32-47EF-8B5D-33E1DB07FF99}" srcOrd="9" destOrd="0" presId="urn:microsoft.com/office/officeart/2005/8/layout/cycle6"/>
    <dgm:cxn modelId="{2462E58D-C7EA-41E4-8662-7B5393F8DD9D}" type="presParOf" srcId="{1FF73D4B-38DA-484C-AD9E-B8F707E5D4C0}" destId="{9FA9D8EC-000B-46FA-A1C7-52082525E03B}" srcOrd="10" destOrd="0" presId="urn:microsoft.com/office/officeart/2005/8/layout/cycle6"/>
    <dgm:cxn modelId="{1EFC92A1-9DA7-4E44-B53B-B73000E33C83}" type="presParOf" srcId="{1FF73D4B-38DA-484C-AD9E-B8F707E5D4C0}" destId="{128B8840-7975-4D9C-9DED-2999AEF32B39}" srcOrd="11" destOrd="0" presId="urn:microsoft.com/office/officeart/2005/8/layout/cycle6"/>
    <dgm:cxn modelId="{79E69299-6191-4FB1-8B9E-90A60FE3BE06}" type="presParOf" srcId="{1FF73D4B-38DA-484C-AD9E-B8F707E5D4C0}" destId="{1C471DCB-8F5A-466D-87B7-05AF037357F4}" srcOrd="12" destOrd="0" presId="urn:microsoft.com/office/officeart/2005/8/layout/cycle6"/>
    <dgm:cxn modelId="{D8937E9C-DC76-4613-B90F-BEF5849B6F5A}" type="presParOf" srcId="{1FF73D4B-38DA-484C-AD9E-B8F707E5D4C0}" destId="{B46D49F2-2779-447D-9185-38A2977F16BC}" srcOrd="13" destOrd="0" presId="urn:microsoft.com/office/officeart/2005/8/layout/cycle6"/>
    <dgm:cxn modelId="{1D4C1F91-A6D1-4E43-B39A-80040A634787}" type="presParOf" srcId="{1FF73D4B-38DA-484C-AD9E-B8F707E5D4C0}" destId="{5C04FD19-5FBE-4320-B401-9E3A5AB3BEF9}" srcOrd="14" destOrd="0" presId="urn:microsoft.com/office/officeart/2005/8/layout/cycle6"/>
    <dgm:cxn modelId="{43B7CFCD-3073-4CFC-B31B-64D5AC5A69DB}" type="presParOf" srcId="{1FF73D4B-38DA-484C-AD9E-B8F707E5D4C0}" destId="{1891238E-3ADE-4ECF-8EDB-FC55C1DFD389}" srcOrd="15" destOrd="0" presId="urn:microsoft.com/office/officeart/2005/8/layout/cycle6"/>
    <dgm:cxn modelId="{1DAD87AA-19BF-4211-9BC2-20565D0FF08C}" type="presParOf" srcId="{1FF73D4B-38DA-484C-AD9E-B8F707E5D4C0}" destId="{4437AE9A-354A-4BEA-B285-9A6F2A0F6B5D}" srcOrd="16" destOrd="0" presId="urn:microsoft.com/office/officeart/2005/8/layout/cycle6"/>
    <dgm:cxn modelId="{06ED3A7B-511E-4369-BA27-A436D4634B8E}" type="presParOf" srcId="{1FF73D4B-38DA-484C-AD9E-B8F707E5D4C0}" destId="{C20497C4-CFA0-49DA-92BD-B2BCECE11B1A}" srcOrd="17" destOrd="0" presId="urn:microsoft.com/office/officeart/2005/8/layout/cycle6"/>
    <dgm:cxn modelId="{9586B548-EDFF-4A46-929C-0356710D6416}" type="presParOf" srcId="{1FF73D4B-38DA-484C-AD9E-B8F707E5D4C0}" destId="{54FE17E5-CA49-448F-8E87-30D241CAA61F}" srcOrd="18" destOrd="0" presId="urn:microsoft.com/office/officeart/2005/8/layout/cycle6"/>
    <dgm:cxn modelId="{BF0F0104-BC88-4BAB-8CEC-886C49C78864}" type="presParOf" srcId="{1FF73D4B-38DA-484C-AD9E-B8F707E5D4C0}" destId="{60FC5A2A-EB32-4977-B20E-765FB2876C77}" srcOrd="19" destOrd="0" presId="urn:microsoft.com/office/officeart/2005/8/layout/cycle6"/>
    <dgm:cxn modelId="{23480BBB-344C-4030-86C9-97C180217B8D}" type="presParOf" srcId="{1FF73D4B-38DA-484C-AD9E-B8F707E5D4C0}" destId="{822D3C6E-4D9B-47A7-AD7F-514793A0D712}" srcOrd="20" destOrd="0" presId="urn:microsoft.com/office/officeart/2005/8/layout/cycle6"/>
    <dgm:cxn modelId="{443EBB68-31AB-4D2C-9D10-7C114FABFD05}" type="presParOf" srcId="{1FF73D4B-38DA-484C-AD9E-B8F707E5D4C0}" destId="{EC0A7949-44CB-420E-9C00-425AAEE8ED9A}" srcOrd="21" destOrd="0" presId="urn:microsoft.com/office/officeart/2005/8/layout/cycle6"/>
    <dgm:cxn modelId="{26235D9C-E08F-49BF-A7B2-94E784F7EA93}" type="presParOf" srcId="{1FF73D4B-38DA-484C-AD9E-B8F707E5D4C0}" destId="{A71F5D63-7665-45EE-A682-157D26281BA2}" srcOrd="22" destOrd="0" presId="urn:microsoft.com/office/officeart/2005/8/layout/cycle6"/>
    <dgm:cxn modelId="{5B01D2A7-EA37-42FA-832E-DC1EBB4FED9B}" type="presParOf" srcId="{1FF73D4B-38DA-484C-AD9E-B8F707E5D4C0}" destId="{6CE5677D-6B90-49EA-B6AD-64D61646CFA0}" srcOrd="23" destOrd="0" presId="urn:microsoft.com/office/officeart/2005/8/layout/cycle6"/>
    <dgm:cxn modelId="{B881CCD2-D3C4-4DB3-A51D-02C66A083D31}" type="presParOf" srcId="{1FF73D4B-38DA-484C-AD9E-B8F707E5D4C0}" destId="{242CCBD9-2890-4ACA-9BC3-F1B5861E2AEF}" srcOrd="24" destOrd="0" presId="urn:microsoft.com/office/officeart/2005/8/layout/cycle6"/>
    <dgm:cxn modelId="{F67F2C39-D811-4A8F-81DA-AD31A32F8D58}" type="presParOf" srcId="{1FF73D4B-38DA-484C-AD9E-B8F707E5D4C0}" destId="{F2DE5A41-320D-4C44-BDBE-B2BB5C8D5A52}" srcOrd="25" destOrd="0" presId="urn:microsoft.com/office/officeart/2005/8/layout/cycle6"/>
    <dgm:cxn modelId="{06A675C3-CE5A-4FE3-93C4-4B62E180A52F}" type="presParOf" srcId="{1FF73D4B-38DA-484C-AD9E-B8F707E5D4C0}" destId="{7A207359-1C97-4737-A3D6-4FD91C939A5C}"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BE2CBC-1751-4277-A514-0E630378D7C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766156E-69B4-4610-BAA8-DDDA7B002EE1}">
      <dgm:prSet phldrT="[Text]"/>
      <dgm:spPr>
        <a:solidFill>
          <a:srgbClr val="00B050"/>
        </a:solidFill>
      </dgm:spPr>
      <dgm:t>
        <a:bodyPr/>
        <a:lstStyle/>
        <a:p>
          <a:r>
            <a:rPr lang="en-US" b="1" dirty="0" smtClean="0"/>
            <a:t>Credibility</a:t>
          </a:r>
          <a:endParaRPr lang="en-US" b="1" dirty="0"/>
        </a:p>
      </dgm:t>
    </dgm:pt>
    <dgm:pt modelId="{1289316D-F0F8-46BD-B651-FBF154A1F6FD}" type="parTrans" cxnId="{12A483A2-6CCB-4F60-A37D-5185E4A24CCE}">
      <dgm:prSet/>
      <dgm:spPr/>
      <dgm:t>
        <a:bodyPr/>
        <a:lstStyle/>
        <a:p>
          <a:endParaRPr lang="en-US"/>
        </a:p>
      </dgm:t>
    </dgm:pt>
    <dgm:pt modelId="{01F6A0D2-9A1E-400B-BC49-7CD4A97446F2}" type="sibTrans" cxnId="{12A483A2-6CCB-4F60-A37D-5185E4A24CCE}">
      <dgm:prSet/>
      <dgm:spPr/>
      <dgm:t>
        <a:bodyPr/>
        <a:lstStyle/>
        <a:p>
          <a:endParaRPr lang="en-US"/>
        </a:p>
      </dgm:t>
    </dgm:pt>
    <dgm:pt modelId="{187BADA1-1EED-4832-9A41-C17EE26900C6}">
      <dgm:prSet phldrT="[Text]"/>
      <dgm:spPr>
        <a:solidFill>
          <a:srgbClr val="FFC000"/>
        </a:solidFill>
      </dgm:spPr>
      <dgm:t>
        <a:bodyPr/>
        <a:lstStyle/>
        <a:p>
          <a:r>
            <a:rPr lang="en-US" b="1" dirty="0" smtClean="0"/>
            <a:t>Effective &amp; Efficient Professionals</a:t>
          </a:r>
          <a:endParaRPr lang="en-US" b="1" dirty="0"/>
        </a:p>
      </dgm:t>
    </dgm:pt>
    <dgm:pt modelId="{BC5316C5-7340-42E3-8DAE-2478E200F905}" type="parTrans" cxnId="{8E3C7416-E19F-4C6E-9936-5BD1349F8E7F}">
      <dgm:prSet/>
      <dgm:spPr/>
      <dgm:t>
        <a:bodyPr/>
        <a:lstStyle/>
        <a:p>
          <a:endParaRPr lang="en-US"/>
        </a:p>
      </dgm:t>
    </dgm:pt>
    <dgm:pt modelId="{E5F6BC8C-D18B-481D-819A-825EC5D955ED}" type="sibTrans" cxnId="{8E3C7416-E19F-4C6E-9936-5BD1349F8E7F}">
      <dgm:prSet/>
      <dgm:spPr/>
      <dgm:t>
        <a:bodyPr/>
        <a:lstStyle/>
        <a:p>
          <a:endParaRPr lang="en-US"/>
        </a:p>
      </dgm:t>
    </dgm:pt>
    <dgm:pt modelId="{2C98413E-064C-4E53-BEDA-31E43BF1A94A}">
      <dgm:prSet phldrT="[Text]"/>
      <dgm:spPr>
        <a:solidFill>
          <a:srgbClr val="0070C0"/>
        </a:solidFill>
      </dgm:spPr>
      <dgm:t>
        <a:bodyPr/>
        <a:lstStyle/>
        <a:p>
          <a:r>
            <a:rPr lang="en-US" b="1" dirty="0" smtClean="0"/>
            <a:t>Competent Professionals + Higher Performance = Budget Efficiency</a:t>
          </a:r>
          <a:endParaRPr lang="en-US" b="1" dirty="0"/>
        </a:p>
      </dgm:t>
    </dgm:pt>
    <dgm:pt modelId="{2FF05063-2952-4FB5-9CA3-C8FC2DB516E4}" type="parTrans" cxnId="{1C4CA48B-D869-44E3-922C-7369B37E02CC}">
      <dgm:prSet/>
      <dgm:spPr/>
      <dgm:t>
        <a:bodyPr/>
        <a:lstStyle/>
        <a:p>
          <a:endParaRPr lang="en-US"/>
        </a:p>
      </dgm:t>
    </dgm:pt>
    <dgm:pt modelId="{CBCBF6CD-2397-405E-9C4E-F70F7D611726}" type="sibTrans" cxnId="{1C4CA48B-D869-44E3-922C-7369B37E02CC}">
      <dgm:prSet/>
      <dgm:spPr/>
      <dgm:t>
        <a:bodyPr/>
        <a:lstStyle/>
        <a:p>
          <a:endParaRPr lang="en-US"/>
        </a:p>
      </dgm:t>
    </dgm:pt>
    <dgm:pt modelId="{D80529E3-E8F8-4765-919F-0950610B253A}">
      <dgm:prSet phldrT="[Text]"/>
      <dgm:spPr>
        <a:solidFill>
          <a:srgbClr val="FF0000"/>
        </a:solidFill>
      </dgm:spPr>
      <dgm:t>
        <a:bodyPr/>
        <a:lstStyle/>
        <a:p>
          <a:r>
            <a:rPr lang="en-US" b="1" dirty="0" smtClean="0"/>
            <a:t>Highest Service, Education and Professional Excellence</a:t>
          </a:r>
          <a:endParaRPr lang="en-US" b="1" dirty="0"/>
        </a:p>
      </dgm:t>
    </dgm:pt>
    <dgm:pt modelId="{BC60AE26-AE93-4707-A9F1-3124683348AB}" type="parTrans" cxnId="{B4D232B4-D940-4CDC-86F0-870D290AFA39}">
      <dgm:prSet/>
      <dgm:spPr/>
      <dgm:t>
        <a:bodyPr/>
        <a:lstStyle/>
        <a:p>
          <a:endParaRPr lang="en-US"/>
        </a:p>
      </dgm:t>
    </dgm:pt>
    <dgm:pt modelId="{A8C5ABB8-C4DE-4F63-8B6D-DDD5DD1C0BD4}" type="sibTrans" cxnId="{B4D232B4-D940-4CDC-86F0-870D290AFA39}">
      <dgm:prSet/>
      <dgm:spPr/>
      <dgm:t>
        <a:bodyPr/>
        <a:lstStyle/>
        <a:p>
          <a:endParaRPr lang="en-US"/>
        </a:p>
      </dgm:t>
    </dgm:pt>
    <dgm:pt modelId="{632B1A93-2208-4397-BEB3-74D535B28B4F}">
      <dgm:prSet phldrT="[Text]"/>
      <dgm:spPr>
        <a:solidFill>
          <a:srgbClr val="7030A0"/>
        </a:solidFill>
      </dgm:spPr>
      <dgm:t>
        <a:bodyPr/>
        <a:lstStyle/>
        <a:p>
          <a:r>
            <a:rPr lang="en-US" b="1" dirty="0" smtClean="0"/>
            <a:t>Broad Perspective and Demonstrated Professionalism</a:t>
          </a:r>
          <a:endParaRPr lang="en-US" b="1" dirty="0"/>
        </a:p>
      </dgm:t>
    </dgm:pt>
    <dgm:pt modelId="{70D85F2E-0AB7-4889-B81C-F7FDDC2E607C}" type="parTrans" cxnId="{1745DB7E-F5E5-4869-8923-F3E6588A98B2}">
      <dgm:prSet/>
      <dgm:spPr/>
      <dgm:t>
        <a:bodyPr/>
        <a:lstStyle/>
        <a:p>
          <a:endParaRPr lang="en-US"/>
        </a:p>
      </dgm:t>
    </dgm:pt>
    <dgm:pt modelId="{8FCFE1A1-2059-4083-B9CE-38858A8DF668}" type="sibTrans" cxnId="{1745DB7E-F5E5-4869-8923-F3E6588A98B2}">
      <dgm:prSet/>
      <dgm:spPr/>
      <dgm:t>
        <a:bodyPr/>
        <a:lstStyle/>
        <a:p>
          <a:endParaRPr lang="en-US"/>
        </a:p>
      </dgm:t>
    </dgm:pt>
    <dgm:pt modelId="{9C2F5410-FB3F-4AB7-9EC0-DA386AC91C2F}" type="pres">
      <dgm:prSet presAssocID="{44BE2CBC-1751-4277-A514-0E630378D7CA}" presName="cycle" presStyleCnt="0">
        <dgm:presLayoutVars>
          <dgm:dir/>
          <dgm:resizeHandles val="exact"/>
        </dgm:presLayoutVars>
      </dgm:prSet>
      <dgm:spPr/>
      <dgm:t>
        <a:bodyPr/>
        <a:lstStyle/>
        <a:p>
          <a:endParaRPr lang="en-US"/>
        </a:p>
      </dgm:t>
    </dgm:pt>
    <dgm:pt modelId="{9398261C-8C59-4EF2-B918-6AA24B6682C6}" type="pres">
      <dgm:prSet presAssocID="{8766156E-69B4-4610-BAA8-DDDA7B002EE1}" presName="node" presStyleLbl="node1" presStyleIdx="0" presStyleCnt="5" custScaleX="95889" custScaleY="122795">
        <dgm:presLayoutVars>
          <dgm:bulletEnabled val="1"/>
        </dgm:presLayoutVars>
      </dgm:prSet>
      <dgm:spPr/>
      <dgm:t>
        <a:bodyPr/>
        <a:lstStyle/>
        <a:p>
          <a:endParaRPr lang="en-US"/>
        </a:p>
      </dgm:t>
    </dgm:pt>
    <dgm:pt modelId="{BECDCF56-58E4-4701-A648-77CD9713BE73}" type="pres">
      <dgm:prSet presAssocID="{8766156E-69B4-4610-BAA8-DDDA7B002EE1}" presName="spNode" presStyleCnt="0"/>
      <dgm:spPr/>
    </dgm:pt>
    <dgm:pt modelId="{016BF45A-3EA1-4FA6-88F6-9712CF79050C}" type="pres">
      <dgm:prSet presAssocID="{01F6A0D2-9A1E-400B-BC49-7CD4A97446F2}" presName="sibTrans" presStyleLbl="sibTrans1D1" presStyleIdx="0" presStyleCnt="5"/>
      <dgm:spPr/>
      <dgm:t>
        <a:bodyPr/>
        <a:lstStyle/>
        <a:p>
          <a:endParaRPr lang="en-US"/>
        </a:p>
      </dgm:t>
    </dgm:pt>
    <dgm:pt modelId="{F920BA88-7822-4BBE-954D-A04CA4A9EC73}" type="pres">
      <dgm:prSet presAssocID="{187BADA1-1EED-4832-9A41-C17EE26900C6}" presName="node" presStyleLbl="node1" presStyleIdx="1" presStyleCnt="5" custScaleX="101331" custScaleY="121748">
        <dgm:presLayoutVars>
          <dgm:bulletEnabled val="1"/>
        </dgm:presLayoutVars>
      </dgm:prSet>
      <dgm:spPr/>
      <dgm:t>
        <a:bodyPr/>
        <a:lstStyle/>
        <a:p>
          <a:endParaRPr lang="en-US"/>
        </a:p>
      </dgm:t>
    </dgm:pt>
    <dgm:pt modelId="{B7E74056-135F-45D3-BF22-67AA4FB45DF8}" type="pres">
      <dgm:prSet presAssocID="{187BADA1-1EED-4832-9A41-C17EE26900C6}" presName="spNode" presStyleCnt="0"/>
      <dgm:spPr/>
    </dgm:pt>
    <dgm:pt modelId="{ED7A591D-8EC7-4ABC-BFFA-B6733C55AB9C}" type="pres">
      <dgm:prSet presAssocID="{E5F6BC8C-D18B-481D-819A-825EC5D955ED}" presName="sibTrans" presStyleLbl="sibTrans1D1" presStyleIdx="1" presStyleCnt="5"/>
      <dgm:spPr/>
      <dgm:t>
        <a:bodyPr/>
        <a:lstStyle/>
        <a:p>
          <a:endParaRPr lang="en-US"/>
        </a:p>
      </dgm:t>
    </dgm:pt>
    <dgm:pt modelId="{8935B280-16B2-4CD6-8E32-D6411874AEC9}" type="pres">
      <dgm:prSet presAssocID="{2C98413E-064C-4E53-BEDA-31E43BF1A94A}" presName="node" presStyleLbl="node1" presStyleIdx="2" presStyleCnt="5" custScaleX="135799" custScaleY="120960" custRadScaleRad="105379" custRadScaleInc="-22149">
        <dgm:presLayoutVars>
          <dgm:bulletEnabled val="1"/>
        </dgm:presLayoutVars>
      </dgm:prSet>
      <dgm:spPr/>
      <dgm:t>
        <a:bodyPr/>
        <a:lstStyle/>
        <a:p>
          <a:endParaRPr lang="en-US"/>
        </a:p>
      </dgm:t>
    </dgm:pt>
    <dgm:pt modelId="{26D1E06F-A8EC-49EF-9B45-72C3E0A515F3}" type="pres">
      <dgm:prSet presAssocID="{2C98413E-064C-4E53-BEDA-31E43BF1A94A}" presName="spNode" presStyleCnt="0"/>
      <dgm:spPr/>
    </dgm:pt>
    <dgm:pt modelId="{4E61BD46-4F24-4DB2-BD49-C8D2C69BE678}" type="pres">
      <dgm:prSet presAssocID="{CBCBF6CD-2397-405E-9C4E-F70F7D611726}" presName="sibTrans" presStyleLbl="sibTrans1D1" presStyleIdx="2" presStyleCnt="5"/>
      <dgm:spPr/>
      <dgm:t>
        <a:bodyPr/>
        <a:lstStyle/>
        <a:p>
          <a:endParaRPr lang="en-US"/>
        </a:p>
      </dgm:t>
    </dgm:pt>
    <dgm:pt modelId="{8F3C66A4-4E62-4EDA-95D1-847484B227C8}" type="pres">
      <dgm:prSet presAssocID="{D80529E3-E8F8-4765-919F-0950610B253A}" presName="node" presStyleLbl="node1" presStyleIdx="3" presStyleCnt="5" custScaleX="137229" custScaleY="121542" custRadScaleRad="111547" custRadScaleInc="47835">
        <dgm:presLayoutVars>
          <dgm:bulletEnabled val="1"/>
        </dgm:presLayoutVars>
      </dgm:prSet>
      <dgm:spPr/>
      <dgm:t>
        <a:bodyPr/>
        <a:lstStyle/>
        <a:p>
          <a:endParaRPr lang="en-US"/>
        </a:p>
      </dgm:t>
    </dgm:pt>
    <dgm:pt modelId="{C3D4F842-E83A-4C82-80A6-1B7B0EFF58C2}" type="pres">
      <dgm:prSet presAssocID="{D80529E3-E8F8-4765-919F-0950610B253A}" presName="spNode" presStyleCnt="0"/>
      <dgm:spPr/>
    </dgm:pt>
    <dgm:pt modelId="{2A00C488-D9F5-4F1F-87C3-16DBE74F0F50}" type="pres">
      <dgm:prSet presAssocID="{A8C5ABB8-C4DE-4F63-8B6D-DDD5DD1C0BD4}" presName="sibTrans" presStyleLbl="sibTrans1D1" presStyleIdx="3" presStyleCnt="5"/>
      <dgm:spPr/>
      <dgm:t>
        <a:bodyPr/>
        <a:lstStyle/>
        <a:p>
          <a:endParaRPr lang="en-US"/>
        </a:p>
      </dgm:t>
    </dgm:pt>
    <dgm:pt modelId="{271D40E1-8194-4F4E-AAF9-4DE3C8F9390E}" type="pres">
      <dgm:prSet presAssocID="{632B1A93-2208-4397-BEB3-74D535B28B4F}" presName="node" presStyleLbl="node1" presStyleIdx="4" presStyleCnt="5" custScaleX="102761" custScaleY="129087" custRadScaleRad="107091" custRadScaleInc="-11242">
        <dgm:presLayoutVars>
          <dgm:bulletEnabled val="1"/>
        </dgm:presLayoutVars>
      </dgm:prSet>
      <dgm:spPr/>
      <dgm:t>
        <a:bodyPr/>
        <a:lstStyle/>
        <a:p>
          <a:endParaRPr lang="en-US"/>
        </a:p>
      </dgm:t>
    </dgm:pt>
    <dgm:pt modelId="{4457EE8E-9433-49A7-9D6B-AE7CD53CF96A}" type="pres">
      <dgm:prSet presAssocID="{632B1A93-2208-4397-BEB3-74D535B28B4F}" presName="spNode" presStyleCnt="0"/>
      <dgm:spPr/>
    </dgm:pt>
    <dgm:pt modelId="{A5779E7F-8A2E-48BE-86CE-95DCD3E621A7}" type="pres">
      <dgm:prSet presAssocID="{8FCFE1A1-2059-4083-B9CE-38858A8DF668}" presName="sibTrans" presStyleLbl="sibTrans1D1" presStyleIdx="4" presStyleCnt="5"/>
      <dgm:spPr/>
      <dgm:t>
        <a:bodyPr/>
        <a:lstStyle/>
        <a:p>
          <a:endParaRPr lang="en-US"/>
        </a:p>
      </dgm:t>
    </dgm:pt>
  </dgm:ptLst>
  <dgm:cxnLst>
    <dgm:cxn modelId="{60CE4C0B-3BCF-4A0C-AE7C-EC6248BC7B39}" type="presOf" srcId="{8FCFE1A1-2059-4083-B9CE-38858A8DF668}" destId="{A5779E7F-8A2E-48BE-86CE-95DCD3E621A7}" srcOrd="0" destOrd="0" presId="urn:microsoft.com/office/officeart/2005/8/layout/cycle6"/>
    <dgm:cxn modelId="{4DDD2ACC-EB9D-4940-B9FB-09404C40D369}" type="presOf" srcId="{2C98413E-064C-4E53-BEDA-31E43BF1A94A}" destId="{8935B280-16B2-4CD6-8E32-D6411874AEC9}" srcOrd="0" destOrd="0" presId="urn:microsoft.com/office/officeart/2005/8/layout/cycle6"/>
    <dgm:cxn modelId="{0EA26B45-7F67-4221-8CA4-EE00512CCEB5}" type="presOf" srcId="{01F6A0D2-9A1E-400B-BC49-7CD4A97446F2}" destId="{016BF45A-3EA1-4FA6-88F6-9712CF79050C}" srcOrd="0" destOrd="0" presId="urn:microsoft.com/office/officeart/2005/8/layout/cycle6"/>
    <dgm:cxn modelId="{0FF09CAB-F96A-48AD-A08A-3BA5ED6A13C6}" type="presOf" srcId="{632B1A93-2208-4397-BEB3-74D535B28B4F}" destId="{271D40E1-8194-4F4E-AAF9-4DE3C8F9390E}" srcOrd="0" destOrd="0" presId="urn:microsoft.com/office/officeart/2005/8/layout/cycle6"/>
    <dgm:cxn modelId="{D5008482-6DFB-45A9-8BDD-1D30CA9CCDC0}" type="presOf" srcId="{187BADA1-1EED-4832-9A41-C17EE26900C6}" destId="{F920BA88-7822-4BBE-954D-A04CA4A9EC73}" srcOrd="0" destOrd="0" presId="urn:microsoft.com/office/officeart/2005/8/layout/cycle6"/>
    <dgm:cxn modelId="{94AC63E8-C557-439A-B943-D2D45F21C63D}" type="presOf" srcId="{8766156E-69B4-4610-BAA8-DDDA7B002EE1}" destId="{9398261C-8C59-4EF2-B918-6AA24B6682C6}" srcOrd="0" destOrd="0" presId="urn:microsoft.com/office/officeart/2005/8/layout/cycle6"/>
    <dgm:cxn modelId="{8E3C7416-E19F-4C6E-9936-5BD1349F8E7F}" srcId="{44BE2CBC-1751-4277-A514-0E630378D7CA}" destId="{187BADA1-1EED-4832-9A41-C17EE26900C6}" srcOrd="1" destOrd="0" parTransId="{BC5316C5-7340-42E3-8DAE-2478E200F905}" sibTransId="{E5F6BC8C-D18B-481D-819A-825EC5D955ED}"/>
    <dgm:cxn modelId="{223E404F-7F37-4FC4-A52C-AE58BDE0F02A}" type="presOf" srcId="{A8C5ABB8-C4DE-4F63-8B6D-DDD5DD1C0BD4}" destId="{2A00C488-D9F5-4F1F-87C3-16DBE74F0F50}" srcOrd="0" destOrd="0" presId="urn:microsoft.com/office/officeart/2005/8/layout/cycle6"/>
    <dgm:cxn modelId="{1C4CA48B-D869-44E3-922C-7369B37E02CC}" srcId="{44BE2CBC-1751-4277-A514-0E630378D7CA}" destId="{2C98413E-064C-4E53-BEDA-31E43BF1A94A}" srcOrd="2" destOrd="0" parTransId="{2FF05063-2952-4FB5-9CA3-C8FC2DB516E4}" sibTransId="{CBCBF6CD-2397-405E-9C4E-F70F7D611726}"/>
    <dgm:cxn modelId="{50DBD883-AADD-4381-A097-5C25DEE30BD9}" type="presOf" srcId="{CBCBF6CD-2397-405E-9C4E-F70F7D611726}" destId="{4E61BD46-4F24-4DB2-BD49-C8D2C69BE678}" srcOrd="0" destOrd="0" presId="urn:microsoft.com/office/officeart/2005/8/layout/cycle6"/>
    <dgm:cxn modelId="{12A483A2-6CCB-4F60-A37D-5185E4A24CCE}" srcId="{44BE2CBC-1751-4277-A514-0E630378D7CA}" destId="{8766156E-69B4-4610-BAA8-DDDA7B002EE1}" srcOrd="0" destOrd="0" parTransId="{1289316D-F0F8-46BD-B651-FBF154A1F6FD}" sibTransId="{01F6A0D2-9A1E-400B-BC49-7CD4A97446F2}"/>
    <dgm:cxn modelId="{A98A7E5D-8E24-41C1-A6AA-DACF4D0FC7AB}" type="presOf" srcId="{44BE2CBC-1751-4277-A514-0E630378D7CA}" destId="{9C2F5410-FB3F-4AB7-9EC0-DA386AC91C2F}" srcOrd="0" destOrd="0" presId="urn:microsoft.com/office/officeart/2005/8/layout/cycle6"/>
    <dgm:cxn modelId="{20F0C46A-ECAA-42AB-9343-91F28B9C7DC7}" type="presOf" srcId="{E5F6BC8C-D18B-481D-819A-825EC5D955ED}" destId="{ED7A591D-8EC7-4ABC-BFFA-B6733C55AB9C}" srcOrd="0" destOrd="0" presId="urn:microsoft.com/office/officeart/2005/8/layout/cycle6"/>
    <dgm:cxn modelId="{1745DB7E-F5E5-4869-8923-F3E6588A98B2}" srcId="{44BE2CBC-1751-4277-A514-0E630378D7CA}" destId="{632B1A93-2208-4397-BEB3-74D535B28B4F}" srcOrd="4" destOrd="0" parTransId="{70D85F2E-0AB7-4889-B81C-F7FDDC2E607C}" sibTransId="{8FCFE1A1-2059-4083-B9CE-38858A8DF668}"/>
    <dgm:cxn modelId="{B4D232B4-D940-4CDC-86F0-870D290AFA39}" srcId="{44BE2CBC-1751-4277-A514-0E630378D7CA}" destId="{D80529E3-E8F8-4765-919F-0950610B253A}" srcOrd="3" destOrd="0" parTransId="{BC60AE26-AE93-4707-A9F1-3124683348AB}" sibTransId="{A8C5ABB8-C4DE-4F63-8B6D-DDD5DD1C0BD4}"/>
    <dgm:cxn modelId="{5E3F8577-612C-4E37-8045-365B54A4AEAB}" type="presOf" srcId="{D80529E3-E8F8-4765-919F-0950610B253A}" destId="{8F3C66A4-4E62-4EDA-95D1-847484B227C8}" srcOrd="0" destOrd="0" presId="urn:microsoft.com/office/officeart/2005/8/layout/cycle6"/>
    <dgm:cxn modelId="{92D6FC84-06FC-4ABA-9B92-D39098FA92F8}" type="presParOf" srcId="{9C2F5410-FB3F-4AB7-9EC0-DA386AC91C2F}" destId="{9398261C-8C59-4EF2-B918-6AA24B6682C6}" srcOrd="0" destOrd="0" presId="urn:microsoft.com/office/officeart/2005/8/layout/cycle6"/>
    <dgm:cxn modelId="{7DB19AF5-D901-4AA4-80FC-1C2736FA175B}" type="presParOf" srcId="{9C2F5410-FB3F-4AB7-9EC0-DA386AC91C2F}" destId="{BECDCF56-58E4-4701-A648-77CD9713BE73}" srcOrd="1" destOrd="0" presId="urn:microsoft.com/office/officeart/2005/8/layout/cycle6"/>
    <dgm:cxn modelId="{01763A67-EADD-4BF5-85BF-CED99FD8F0B7}" type="presParOf" srcId="{9C2F5410-FB3F-4AB7-9EC0-DA386AC91C2F}" destId="{016BF45A-3EA1-4FA6-88F6-9712CF79050C}" srcOrd="2" destOrd="0" presId="urn:microsoft.com/office/officeart/2005/8/layout/cycle6"/>
    <dgm:cxn modelId="{DC09BF06-FAC2-4C99-87A2-B4D9C9857431}" type="presParOf" srcId="{9C2F5410-FB3F-4AB7-9EC0-DA386AC91C2F}" destId="{F920BA88-7822-4BBE-954D-A04CA4A9EC73}" srcOrd="3" destOrd="0" presId="urn:microsoft.com/office/officeart/2005/8/layout/cycle6"/>
    <dgm:cxn modelId="{5FF55178-0E5A-4008-B1DD-65FF711D548C}" type="presParOf" srcId="{9C2F5410-FB3F-4AB7-9EC0-DA386AC91C2F}" destId="{B7E74056-135F-45D3-BF22-67AA4FB45DF8}" srcOrd="4" destOrd="0" presId="urn:microsoft.com/office/officeart/2005/8/layout/cycle6"/>
    <dgm:cxn modelId="{01FED28C-734D-4222-BF0B-97487B9E7CC0}" type="presParOf" srcId="{9C2F5410-FB3F-4AB7-9EC0-DA386AC91C2F}" destId="{ED7A591D-8EC7-4ABC-BFFA-B6733C55AB9C}" srcOrd="5" destOrd="0" presId="urn:microsoft.com/office/officeart/2005/8/layout/cycle6"/>
    <dgm:cxn modelId="{BF62FFC8-83A3-4CFF-AAC3-5395152EB228}" type="presParOf" srcId="{9C2F5410-FB3F-4AB7-9EC0-DA386AC91C2F}" destId="{8935B280-16B2-4CD6-8E32-D6411874AEC9}" srcOrd="6" destOrd="0" presId="urn:microsoft.com/office/officeart/2005/8/layout/cycle6"/>
    <dgm:cxn modelId="{DAF24CFA-3C7D-487F-A49C-951F5BDFA544}" type="presParOf" srcId="{9C2F5410-FB3F-4AB7-9EC0-DA386AC91C2F}" destId="{26D1E06F-A8EC-49EF-9B45-72C3E0A515F3}" srcOrd="7" destOrd="0" presId="urn:microsoft.com/office/officeart/2005/8/layout/cycle6"/>
    <dgm:cxn modelId="{9A71F1D1-F178-437B-AFE2-28E18F220EC2}" type="presParOf" srcId="{9C2F5410-FB3F-4AB7-9EC0-DA386AC91C2F}" destId="{4E61BD46-4F24-4DB2-BD49-C8D2C69BE678}" srcOrd="8" destOrd="0" presId="urn:microsoft.com/office/officeart/2005/8/layout/cycle6"/>
    <dgm:cxn modelId="{788DF874-B2EA-4F1B-87DB-3ED82EC4B48D}" type="presParOf" srcId="{9C2F5410-FB3F-4AB7-9EC0-DA386AC91C2F}" destId="{8F3C66A4-4E62-4EDA-95D1-847484B227C8}" srcOrd="9" destOrd="0" presId="urn:microsoft.com/office/officeart/2005/8/layout/cycle6"/>
    <dgm:cxn modelId="{432B4CD6-7179-402B-8B4F-6CA11585A249}" type="presParOf" srcId="{9C2F5410-FB3F-4AB7-9EC0-DA386AC91C2F}" destId="{C3D4F842-E83A-4C82-80A6-1B7B0EFF58C2}" srcOrd="10" destOrd="0" presId="urn:microsoft.com/office/officeart/2005/8/layout/cycle6"/>
    <dgm:cxn modelId="{2CCD5850-D28D-4969-B69C-4BF13A4D0C2E}" type="presParOf" srcId="{9C2F5410-FB3F-4AB7-9EC0-DA386AC91C2F}" destId="{2A00C488-D9F5-4F1F-87C3-16DBE74F0F50}" srcOrd="11" destOrd="0" presId="urn:microsoft.com/office/officeart/2005/8/layout/cycle6"/>
    <dgm:cxn modelId="{A66F8C32-5EDB-496D-B6C2-964402C66838}" type="presParOf" srcId="{9C2F5410-FB3F-4AB7-9EC0-DA386AC91C2F}" destId="{271D40E1-8194-4F4E-AAF9-4DE3C8F9390E}" srcOrd="12" destOrd="0" presId="urn:microsoft.com/office/officeart/2005/8/layout/cycle6"/>
    <dgm:cxn modelId="{70CBA9B4-87BF-4BDD-9007-7E715AE0DD0A}" type="presParOf" srcId="{9C2F5410-FB3F-4AB7-9EC0-DA386AC91C2F}" destId="{4457EE8E-9433-49A7-9D6B-AE7CD53CF96A}" srcOrd="13" destOrd="0" presId="urn:microsoft.com/office/officeart/2005/8/layout/cycle6"/>
    <dgm:cxn modelId="{6F4B4D87-32E1-435F-B42F-D94447AA3024}" type="presParOf" srcId="{9C2F5410-FB3F-4AB7-9EC0-DA386AC91C2F}" destId="{A5779E7F-8A2E-48BE-86CE-95DCD3E621A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BC2BE9-E47B-458E-B5D0-2C4970B6769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A8E1B0E7-3AE3-4D46-BFB9-277700FECA51}">
      <dgm:prSet/>
      <dgm:spPr/>
      <dgm:t>
        <a:bodyPr/>
        <a:lstStyle/>
        <a:p>
          <a:pPr rtl="0"/>
          <a:r>
            <a:rPr lang="en-US" dirty="0" smtClean="0"/>
            <a:t>Receive without comment</a:t>
          </a:r>
          <a:endParaRPr lang="en-US" dirty="0"/>
        </a:p>
      </dgm:t>
    </dgm:pt>
    <dgm:pt modelId="{598F2418-C359-4369-B1B3-0E19D7F5DA6C}" type="parTrans" cxnId="{AD53D390-C1CC-4ACD-BA22-AF3D6D030E73}">
      <dgm:prSet/>
      <dgm:spPr/>
      <dgm:t>
        <a:bodyPr/>
        <a:lstStyle/>
        <a:p>
          <a:endParaRPr lang="en-US"/>
        </a:p>
      </dgm:t>
    </dgm:pt>
    <dgm:pt modelId="{93B3F2BE-DA01-4790-9F78-8C7E68477506}" type="sibTrans" cxnId="{AD53D390-C1CC-4ACD-BA22-AF3D6D030E73}">
      <dgm:prSet/>
      <dgm:spPr/>
      <dgm:t>
        <a:bodyPr/>
        <a:lstStyle/>
        <a:p>
          <a:endParaRPr lang="en-US"/>
        </a:p>
      </dgm:t>
    </dgm:pt>
    <dgm:pt modelId="{8E470999-864C-4091-999A-ABEEB69F00DD}">
      <dgm:prSet/>
      <dgm:spPr/>
      <dgm:t>
        <a:bodyPr/>
        <a:lstStyle/>
        <a:p>
          <a:pPr rtl="0"/>
          <a:r>
            <a:rPr lang="en-US" dirty="0" smtClean="0"/>
            <a:t>Acknowledge &amp; inform person of the next step</a:t>
          </a:r>
          <a:endParaRPr lang="en-US" dirty="0"/>
        </a:p>
      </dgm:t>
    </dgm:pt>
    <dgm:pt modelId="{9BA2FB2E-5C06-42FA-9CF7-D51CC5B57388}" type="parTrans" cxnId="{636AEAD3-8F3A-4C1F-A5A1-84CA5DF6E8F1}">
      <dgm:prSet/>
      <dgm:spPr/>
      <dgm:t>
        <a:bodyPr/>
        <a:lstStyle/>
        <a:p>
          <a:endParaRPr lang="en-US"/>
        </a:p>
      </dgm:t>
    </dgm:pt>
    <dgm:pt modelId="{F029EBE2-5B6E-42F4-9B95-B02CE14B48C2}" type="sibTrans" cxnId="{636AEAD3-8F3A-4C1F-A5A1-84CA5DF6E8F1}">
      <dgm:prSet/>
      <dgm:spPr/>
      <dgm:t>
        <a:bodyPr/>
        <a:lstStyle/>
        <a:p>
          <a:endParaRPr lang="en-US"/>
        </a:p>
      </dgm:t>
    </dgm:pt>
    <dgm:pt modelId="{5F4BC2AC-E4A6-47C6-A239-457F709E21E1}">
      <dgm:prSet/>
      <dgm:spPr/>
      <dgm:t>
        <a:bodyPr/>
        <a:lstStyle/>
        <a:p>
          <a:pPr rtl="0"/>
          <a:r>
            <a:rPr lang="en-US" dirty="0" smtClean="0"/>
            <a:t>Forward to appropriate person</a:t>
          </a:r>
          <a:endParaRPr lang="en-US" dirty="0"/>
        </a:p>
      </dgm:t>
    </dgm:pt>
    <dgm:pt modelId="{40275C13-2DA4-4D59-A496-5E82B4AEA63B}" type="parTrans" cxnId="{A6F02081-BB64-4B4B-B602-1FE07A3C9F0F}">
      <dgm:prSet/>
      <dgm:spPr/>
      <dgm:t>
        <a:bodyPr/>
        <a:lstStyle/>
        <a:p>
          <a:endParaRPr lang="en-US"/>
        </a:p>
      </dgm:t>
    </dgm:pt>
    <dgm:pt modelId="{0BE5CC4D-5260-4267-A880-7860323E25EC}" type="sibTrans" cxnId="{A6F02081-BB64-4B4B-B602-1FE07A3C9F0F}">
      <dgm:prSet/>
      <dgm:spPr/>
      <dgm:t>
        <a:bodyPr/>
        <a:lstStyle/>
        <a:p>
          <a:endParaRPr lang="en-US"/>
        </a:p>
      </dgm:t>
    </dgm:pt>
    <dgm:pt modelId="{4B2167AF-1D56-45AB-B056-008EE0DBD8A6}">
      <dgm:prSet/>
      <dgm:spPr/>
      <dgm:t>
        <a:bodyPr/>
        <a:lstStyle/>
        <a:p>
          <a:pPr rtl="0"/>
          <a:r>
            <a:rPr lang="en-US" dirty="0" smtClean="0"/>
            <a:t>Handle the complaint</a:t>
          </a:r>
          <a:endParaRPr lang="en-US" dirty="0"/>
        </a:p>
      </dgm:t>
    </dgm:pt>
    <dgm:pt modelId="{27DBF568-C868-4E98-B3CC-E131759E150A}" type="parTrans" cxnId="{4E451DD4-1D2B-473E-8638-FCFC3DAE9BAB}">
      <dgm:prSet/>
      <dgm:spPr/>
      <dgm:t>
        <a:bodyPr/>
        <a:lstStyle/>
        <a:p>
          <a:endParaRPr lang="en-US"/>
        </a:p>
      </dgm:t>
    </dgm:pt>
    <dgm:pt modelId="{F7D0FA22-4FD5-4B8B-89E8-B98008375BC4}" type="sibTrans" cxnId="{4E451DD4-1D2B-473E-8638-FCFC3DAE9BAB}">
      <dgm:prSet/>
      <dgm:spPr/>
      <dgm:t>
        <a:bodyPr/>
        <a:lstStyle/>
        <a:p>
          <a:endParaRPr lang="en-US"/>
        </a:p>
      </dgm:t>
    </dgm:pt>
    <dgm:pt modelId="{BF16E74C-A672-44F0-886D-94CF0BCA5DAB}">
      <dgm:prSet/>
      <dgm:spPr/>
      <dgm:t>
        <a:bodyPr/>
        <a:lstStyle/>
        <a:p>
          <a:pPr rtl="0"/>
          <a:r>
            <a:rPr lang="en-US" dirty="0" smtClean="0"/>
            <a:t>Follow up </a:t>
          </a:r>
          <a:endParaRPr lang="en-US" dirty="0"/>
        </a:p>
      </dgm:t>
    </dgm:pt>
    <dgm:pt modelId="{CA5FABE9-778E-448E-A613-4070BE1504FF}" type="parTrans" cxnId="{A0C3F333-ED2B-48A1-9E65-6B1B04B51C8F}">
      <dgm:prSet/>
      <dgm:spPr/>
      <dgm:t>
        <a:bodyPr/>
        <a:lstStyle/>
        <a:p>
          <a:endParaRPr lang="en-US"/>
        </a:p>
      </dgm:t>
    </dgm:pt>
    <dgm:pt modelId="{BF61ADAE-BDE9-4356-9002-8356654CCAA3}" type="sibTrans" cxnId="{A0C3F333-ED2B-48A1-9E65-6B1B04B51C8F}">
      <dgm:prSet/>
      <dgm:spPr/>
      <dgm:t>
        <a:bodyPr/>
        <a:lstStyle/>
        <a:p>
          <a:endParaRPr lang="en-US"/>
        </a:p>
      </dgm:t>
    </dgm:pt>
    <dgm:pt modelId="{0E7044F9-FAFA-4F61-A443-E85E0D14B137}" type="pres">
      <dgm:prSet presAssocID="{13BC2BE9-E47B-458E-B5D0-2C4970B6769A}" presName="arrowDiagram" presStyleCnt="0">
        <dgm:presLayoutVars>
          <dgm:chMax val="5"/>
          <dgm:dir/>
          <dgm:resizeHandles val="exact"/>
        </dgm:presLayoutVars>
      </dgm:prSet>
      <dgm:spPr/>
      <dgm:t>
        <a:bodyPr/>
        <a:lstStyle/>
        <a:p>
          <a:endParaRPr lang="en-US"/>
        </a:p>
      </dgm:t>
    </dgm:pt>
    <dgm:pt modelId="{69741BFB-FAB3-4A26-B55D-7B4C7503E4BB}" type="pres">
      <dgm:prSet presAssocID="{13BC2BE9-E47B-458E-B5D0-2C4970B6769A}" presName="arrow" presStyleLbl="bgShp" presStyleIdx="0" presStyleCnt="1" custLinFactNeighborX="-26214" custLinFactNeighborY="-20680"/>
      <dgm:spPr/>
    </dgm:pt>
    <dgm:pt modelId="{09904A21-26B2-4564-B4F9-8BF89B411BA1}" type="pres">
      <dgm:prSet presAssocID="{13BC2BE9-E47B-458E-B5D0-2C4970B6769A}" presName="arrowDiagram5" presStyleCnt="0"/>
      <dgm:spPr/>
    </dgm:pt>
    <dgm:pt modelId="{C45580FC-1E8B-41DD-BB76-B3B689370B60}" type="pres">
      <dgm:prSet presAssocID="{A8E1B0E7-3AE3-4D46-BFB9-277700FECA51}" presName="bullet5a" presStyleLbl="node1" presStyleIdx="0" presStyleCnt="5"/>
      <dgm:spPr/>
    </dgm:pt>
    <dgm:pt modelId="{3D1A8074-0E20-42E3-A1DA-D9D7C63F3D26}" type="pres">
      <dgm:prSet presAssocID="{A8E1B0E7-3AE3-4D46-BFB9-277700FECA51}" presName="textBox5a" presStyleLbl="revTx" presStyleIdx="0" presStyleCnt="5">
        <dgm:presLayoutVars>
          <dgm:bulletEnabled val="1"/>
        </dgm:presLayoutVars>
      </dgm:prSet>
      <dgm:spPr/>
      <dgm:t>
        <a:bodyPr/>
        <a:lstStyle/>
        <a:p>
          <a:endParaRPr lang="en-US"/>
        </a:p>
      </dgm:t>
    </dgm:pt>
    <dgm:pt modelId="{D09E62EB-2EAC-4037-A5E8-9DCD4EB6AF4E}" type="pres">
      <dgm:prSet presAssocID="{8E470999-864C-4091-999A-ABEEB69F00DD}" presName="bullet5b" presStyleLbl="node1" presStyleIdx="1" presStyleCnt="5"/>
      <dgm:spPr/>
    </dgm:pt>
    <dgm:pt modelId="{A8D0A63E-9341-4824-94F9-BEF52F7599E1}" type="pres">
      <dgm:prSet presAssocID="{8E470999-864C-4091-999A-ABEEB69F00DD}" presName="textBox5b" presStyleLbl="revTx" presStyleIdx="1" presStyleCnt="5">
        <dgm:presLayoutVars>
          <dgm:bulletEnabled val="1"/>
        </dgm:presLayoutVars>
      </dgm:prSet>
      <dgm:spPr/>
      <dgm:t>
        <a:bodyPr/>
        <a:lstStyle/>
        <a:p>
          <a:endParaRPr lang="en-US"/>
        </a:p>
      </dgm:t>
    </dgm:pt>
    <dgm:pt modelId="{1F04800E-8EDF-4E13-AF28-6993EE8537B3}" type="pres">
      <dgm:prSet presAssocID="{5F4BC2AC-E4A6-47C6-A239-457F709E21E1}" presName="bullet5c" presStyleLbl="node1" presStyleIdx="2" presStyleCnt="5"/>
      <dgm:spPr/>
    </dgm:pt>
    <dgm:pt modelId="{C185C728-8633-4283-996F-29B8A8D1537A}" type="pres">
      <dgm:prSet presAssocID="{5F4BC2AC-E4A6-47C6-A239-457F709E21E1}" presName="textBox5c" presStyleLbl="revTx" presStyleIdx="2" presStyleCnt="5">
        <dgm:presLayoutVars>
          <dgm:bulletEnabled val="1"/>
        </dgm:presLayoutVars>
      </dgm:prSet>
      <dgm:spPr/>
      <dgm:t>
        <a:bodyPr/>
        <a:lstStyle/>
        <a:p>
          <a:endParaRPr lang="en-US"/>
        </a:p>
      </dgm:t>
    </dgm:pt>
    <dgm:pt modelId="{1B8C92A7-DA69-4F74-AD4F-9905540AD44B}" type="pres">
      <dgm:prSet presAssocID="{4B2167AF-1D56-45AB-B056-008EE0DBD8A6}" presName="bullet5d" presStyleLbl="node1" presStyleIdx="3" presStyleCnt="5"/>
      <dgm:spPr/>
    </dgm:pt>
    <dgm:pt modelId="{225AEBF4-5EBC-4E54-8DA0-38520DF04F92}" type="pres">
      <dgm:prSet presAssocID="{4B2167AF-1D56-45AB-B056-008EE0DBD8A6}" presName="textBox5d" presStyleLbl="revTx" presStyleIdx="3" presStyleCnt="5">
        <dgm:presLayoutVars>
          <dgm:bulletEnabled val="1"/>
        </dgm:presLayoutVars>
      </dgm:prSet>
      <dgm:spPr/>
      <dgm:t>
        <a:bodyPr/>
        <a:lstStyle/>
        <a:p>
          <a:endParaRPr lang="en-US"/>
        </a:p>
      </dgm:t>
    </dgm:pt>
    <dgm:pt modelId="{57454C1A-1943-473F-9ED0-3E50BA45185D}" type="pres">
      <dgm:prSet presAssocID="{BF16E74C-A672-44F0-886D-94CF0BCA5DAB}" presName="bullet5e" presStyleLbl="node1" presStyleIdx="4" presStyleCnt="5"/>
      <dgm:spPr/>
    </dgm:pt>
    <dgm:pt modelId="{ED9C743D-92D9-4F3C-9C37-36D26CDF8700}" type="pres">
      <dgm:prSet presAssocID="{BF16E74C-A672-44F0-886D-94CF0BCA5DAB}" presName="textBox5e" presStyleLbl="revTx" presStyleIdx="4" presStyleCnt="5">
        <dgm:presLayoutVars>
          <dgm:bulletEnabled val="1"/>
        </dgm:presLayoutVars>
      </dgm:prSet>
      <dgm:spPr/>
      <dgm:t>
        <a:bodyPr/>
        <a:lstStyle/>
        <a:p>
          <a:endParaRPr lang="en-US"/>
        </a:p>
      </dgm:t>
    </dgm:pt>
  </dgm:ptLst>
  <dgm:cxnLst>
    <dgm:cxn modelId="{AD53D390-C1CC-4ACD-BA22-AF3D6D030E73}" srcId="{13BC2BE9-E47B-458E-B5D0-2C4970B6769A}" destId="{A8E1B0E7-3AE3-4D46-BFB9-277700FECA51}" srcOrd="0" destOrd="0" parTransId="{598F2418-C359-4369-B1B3-0E19D7F5DA6C}" sibTransId="{93B3F2BE-DA01-4790-9F78-8C7E68477506}"/>
    <dgm:cxn modelId="{5F5A0BFE-4260-44EA-8957-2B817512C908}" type="presOf" srcId="{4B2167AF-1D56-45AB-B056-008EE0DBD8A6}" destId="{225AEBF4-5EBC-4E54-8DA0-38520DF04F92}" srcOrd="0" destOrd="0" presId="urn:microsoft.com/office/officeart/2005/8/layout/arrow2"/>
    <dgm:cxn modelId="{D8AE8CC8-8B56-47C1-AF95-7412D2D904B5}" type="presOf" srcId="{A8E1B0E7-3AE3-4D46-BFB9-277700FECA51}" destId="{3D1A8074-0E20-42E3-A1DA-D9D7C63F3D26}" srcOrd="0" destOrd="0" presId="urn:microsoft.com/office/officeart/2005/8/layout/arrow2"/>
    <dgm:cxn modelId="{A0C3F333-ED2B-48A1-9E65-6B1B04B51C8F}" srcId="{13BC2BE9-E47B-458E-B5D0-2C4970B6769A}" destId="{BF16E74C-A672-44F0-886D-94CF0BCA5DAB}" srcOrd="4" destOrd="0" parTransId="{CA5FABE9-778E-448E-A613-4070BE1504FF}" sibTransId="{BF61ADAE-BDE9-4356-9002-8356654CCAA3}"/>
    <dgm:cxn modelId="{58617C11-E08A-41D2-813A-DC3263A26610}" type="presOf" srcId="{8E470999-864C-4091-999A-ABEEB69F00DD}" destId="{A8D0A63E-9341-4824-94F9-BEF52F7599E1}" srcOrd="0" destOrd="0" presId="urn:microsoft.com/office/officeart/2005/8/layout/arrow2"/>
    <dgm:cxn modelId="{636AEAD3-8F3A-4C1F-A5A1-84CA5DF6E8F1}" srcId="{13BC2BE9-E47B-458E-B5D0-2C4970B6769A}" destId="{8E470999-864C-4091-999A-ABEEB69F00DD}" srcOrd="1" destOrd="0" parTransId="{9BA2FB2E-5C06-42FA-9CF7-D51CC5B57388}" sibTransId="{F029EBE2-5B6E-42F4-9B95-B02CE14B48C2}"/>
    <dgm:cxn modelId="{4E451DD4-1D2B-473E-8638-FCFC3DAE9BAB}" srcId="{13BC2BE9-E47B-458E-B5D0-2C4970B6769A}" destId="{4B2167AF-1D56-45AB-B056-008EE0DBD8A6}" srcOrd="3" destOrd="0" parTransId="{27DBF568-C868-4E98-B3CC-E131759E150A}" sibTransId="{F7D0FA22-4FD5-4B8B-89E8-B98008375BC4}"/>
    <dgm:cxn modelId="{DEA4857E-C508-4CB5-B17F-21F77ACCBA8F}" type="presOf" srcId="{13BC2BE9-E47B-458E-B5D0-2C4970B6769A}" destId="{0E7044F9-FAFA-4F61-A443-E85E0D14B137}" srcOrd="0" destOrd="0" presId="urn:microsoft.com/office/officeart/2005/8/layout/arrow2"/>
    <dgm:cxn modelId="{D602CD29-5B90-4677-9D7E-F9B11AC0777D}" type="presOf" srcId="{5F4BC2AC-E4A6-47C6-A239-457F709E21E1}" destId="{C185C728-8633-4283-996F-29B8A8D1537A}" srcOrd="0" destOrd="0" presId="urn:microsoft.com/office/officeart/2005/8/layout/arrow2"/>
    <dgm:cxn modelId="{A6F02081-BB64-4B4B-B602-1FE07A3C9F0F}" srcId="{13BC2BE9-E47B-458E-B5D0-2C4970B6769A}" destId="{5F4BC2AC-E4A6-47C6-A239-457F709E21E1}" srcOrd="2" destOrd="0" parTransId="{40275C13-2DA4-4D59-A496-5E82B4AEA63B}" sibTransId="{0BE5CC4D-5260-4267-A880-7860323E25EC}"/>
    <dgm:cxn modelId="{D13B3AAF-CEF0-402C-9C88-8DDA067DBBCA}" type="presOf" srcId="{BF16E74C-A672-44F0-886D-94CF0BCA5DAB}" destId="{ED9C743D-92D9-4F3C-9C37-36D26CDF8700}" srcOrd="0" destOrd="0" presId="urn:microsoft.com/office/officeart/2005/8/layout/arrow2"/>
    <dgm:cxn modelId="{8443560F-18A6-480D-9866-1B5EFEEFA5E5}" type="presParOf" srcId="{0E7044F9-FAFA-4F61-A443-E85E0D14B137}" destId="{69741BFB-FAB3-4A26-B55D-7B4C7503E4BB}" srcOrd="0" destOrd="0" presId="urn:microsoft.com/office/officeart/2005/8/layout/arrow2"/>
    <dgm:cxn modelId="{A9947D42-D261-450F-944F-B4BF5E7AD342}" type="presParOf" srcId="{0E7044F9-FAFA-4F61-A443-E85E0D14B137}" destId="{09904A21-26B2-4564-B4F9-8BF89B411BA1}" srcOrd="1" destOrd="0" presId="urn:microsoft.com/office/officeart/2005/8/layout/arrow2"/>
    <dgm:cxn modelId="{6E80E5EA-6221-431B-A9A3-B4C60772AFA1}" type="presParOf" srcId="{09904A21-26B2-4564-B4F9-8BF89B411BA1}" destId="{C45580FC-1E8B-41DD-BB76-B3B689370B60}" srcOrd="0" destOrd="0" presId="urn:microsoft.com/office/officeart/2005/8/layout/arrow2"/>
    <dgm:cxn modelId="{477D3D63-BDC2-40DF-B987-A482FA13C74D}" type="presParOf" srcId="{09904A21-26B2-4564-B4F9-8BF89B411BA1}" destId="{3D1A8074-0E20-42E3-A1DA-D9D7C63F3D26}" srcOrd="1" destOrd="0" presId="urn:microsoft.com/office/officeart/2005/8/layout/arrow2"/>
    <dgm:cxn modelId="{38AC2C0B-B48D-40CC-A33A-CDD33FCEF833}" type="presParOf" srcId="{09904A21-26B2-4564-B4F9-8BF89B411BA1}" destId="{D09E62EB-2EAC-4037-A5E8-9DCD4EB6AF4E}" srcOrd="2" destOrd="0" presId="urn:microsoft.com/office/officeart/2005/8/layout/arrow2"/>
    <dgm:cxn modelId="{63191D42-D1C2-459B-9608-3FC0BA996353}" type="presParOf" srcId="{09904A21-26B2-4564-B4F9-8BF89B411BA1}" destId="{A8D0A63E-9341-4824-94F9-BEF52F7599E1}" srcOrd="3" destOrd="0" presId="urn:microsoft.com/office/officeart/2005/8/layout/arrow2"/>
    <dgm:cxn modelId="{D33F54D5-270C-4B71-9795-DF133E8C11B2}" type="presParOf" srcId="{09904A21-26B2-4564-B4F9-8BF89B411BA1}" destId="{1F04800E-8EDF-4E13-AF28-6993EE8537B3}" srcOrd="4" destOrd="0" presId="urn:microsoft.com/office/officeart/2005/8/layout/arrow2"/>
    <dgm:cxn modelId="{1AE7C278-76F4-4202-9036-787C7D16235F}" type="presParOf" srcId="{09904A21-26B2-4564-B4F9-8BF89B411BA1}" destId="{C185C728-8633-4283-996F-29B8A8D1537A}" srcOrd="5" destOrd="0" presId="urn:microsoft.com/office/officeart/2005/8/layout/arrow2"/>
    <dgm:cxn modelId="{820EDD2A-4645-4081-8A0D-6E83EA80E506}" type="presParOf" srcId="{09904A21-26B2-4564-B4F9-8BF89B411BA1}" destId="{1B8C92A7-DA69-4F74-AD4F-9905540AD44B}" srcOrd="6" destOrd="0" presId="urn:microsoft.com/office/officeart/2005/8/layout/arrow2"/>
    <dgm:cxn modelId="{50F9D0DE-4BC1-4016-9B45-9EAB31FABE78}" type="presParOf" srcId="{09904A21-26B2-4564-B4F9-8BF89B411BA1}" destId="{225AEBF4-5EBC-4E54-8DA0-38520DF04F92}" srcOrd="7" destOrd="0" presId="urn:microsoft.com/office/officeart/2005/8/layout/arrow2"/>
    <dgm:cxn modelId="{783BEFF3-2A15-4DB7-B782-7288AB8FDC46}" type="presParOf" srcId="{09904A21-26B2-4564-B4F9-8BF89B411BA1}" destId="{57454C1A-1943-473F-9ED0-3E50BA45185D}" srcOrd="8" destOrd="0" presId="urn:microsoft.com/office/officeart/2005/8/layout/arrow2"/>
    <dgm:cxn modelId="{7CFF15C0-44D8-48CA-8243-976D00AB9917}" type="presParOf" srcId="{09904A21-26B2-4564-B4F9-8BF89B411BA1}" destId="{ED9C743D-92D9-4F3C-9C37-36D26CDF8700}"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D9A946-A577-4BEE-BFEC-2E36691C53D6}" type="doc">
      <dgm:prSet loTypeId="urn:microsoft.com/office/officeart/2005/8/layout/target1" loCatId="relationship" qsTypeId="urn:microsoft.com/office/officeart/2005/8/quickstyle/3d1" qsCatId="3D" csTypeId="urn:microsoft.com/office/officeart/2005/8/colors/colorful1#2" csCatId="colorful" phldr="1"/>
      <dgm:spPr/>
    </dgm:pt>
    <dgm:pt modelId="{C3C20159-B32E-478A-AE53-828144BC9461}">
      <dgm:prSet phldrT="[Text]"/>
      <dgm:spPr/>
      <dgm:t>
        <a:bodyPr/>
        <a:lstStyle/>
        <a:p>
          <a:r>
            <a:rPr lang="en-US" b="1" dirty="0" smtClean="0">
              <a:latin typeface="Calibri" pitchFamily="34" charset="0"/>
            </a:rPr>
            <a:t>Measurable</a:t>
          </a:r>
          <a:endParaRPr lang="en-US" dirty="0"/>
        </a:p>
      </dgm:t>
    </dgm:pt>
    <dgm:pt modelId="{9C37C1D6-824A-4BB2-BA1A-CA5EEE3F65D0}" type="parTrans" cxnId="{5B08786D-EECC-433A-8E76-FCC0380AA80C}">
      <dgm:prSet/>
      <dgm:spPr/>
      <dgm:t>
        <a:bodyPr/>
        <a:lstStyle/>
        <a:p>
          <a:endParaRPr lang="en-US"/>
        </a:p>
      </dgm:t>
    </dgm:pt>
    <dgm:pt modelId="{E32A62E8-2C5F-4511-B96F-8687EC82BAC9}" type="sibTrans" cxnId="{5B08786D-EECC-433A-8E76-FCC0380AA80C}">
      <dgm:prSet/>
      <dgm:spPr/>
      <dgm:t>
        <a:bodyPr/>
        <a:lstStyle/>
        <a:p>
          <a:endParaRPr lang="en-US"/>
        </a:p>
      </dgm:t>
    </dgm:pt>
    <dgm:pt modelId="{72F51063-25C4-47EC-8C88-BAA95E2F5719}">
      <dgm:prSet/>
      <dgm:spPr/>
      <dgm:t>
        <a:bodyPr/>
        <a:lstStyle/>
        <a:p>
          <a:r>
            <a:rPr lang="en-US" b="1" dirty="0" smtClean="0">
              <a:latin typeface="Calibri" pitchFamily="34" charset="0"/>
            </a:rPr>
            <a:t>Accessible</a:t>
          </a:r>
        </a:p>
      </dgm:t>
    </dgm:pt>
    <dgm:pt modelId="{3812FA79-250C-46E1-9E93-AF4029DA1C70}" type="parTrans" cxnId="{C36FFE4D-49D3-43F6-BF91-86CAE2B783E3}">
      <dgm:prSet/>
      <dgm:spPr/>
      <dgm:t>
        <a:bodyPr/>
        <a:lstStyle/>
        <a:p>
          <a:endParaRPr lang="en-US"/>
        </a:p>
      </dgm:t>
    </dgm:pt>
    <dgm:pt modelId="{598BF137-6064-4157-8E24-2B9624DB3765}" type="sibTrans" cxnId="{C36FFE4D-49D3-43F6-BF91-86CAE2B783E3}">
      <dgm:prSet/>
      <dgm:spPr/>
      <dgm:t>
        <a:bodyPr/>
        <a:lstStyle/>
        <a:p>
          <a:endParaRPr lang="en-US"/>
        </a:p>
      </dgm:t>
    </dgm:pt>
    <dgm:pt modelId="{C67042DB-C35E-4A81-8CC9-CBD2499E9C02}">
      <dgm:prSet/>
      <dgm:spPr/>
      <dgm:t>
        <a:bodyPr/>
        <a:lstStyle/>
        <a:p>
          <a:r>
            <a:rPr lang="en-US" b="1" dirty="0" smtClean="0">
              <a:latin typeface="Calibri" pitchFamily="34" charset="0"/>
            </a:rPr>
            <a:t>Large enough </a:t>
          </a:r>
        </a:p>
      </dgm:t>
    </dgm:pt>
    <dgm:pt modelId="{00040A7F-17F2-472A-AD77-55EF124B8E10}" type="parTrans" cxnId="{C5D424C0-8587-44DB-958D-62EEDAFE3241}">
      <dgm:prSet/>
      <dgm:spPr/>
      <dgm:t>
        <a:bodyPr/>
        <a:lstStyle/>
        <a:p>
          <a:endParaRPr lang="en-US"/>
        </a:p>
      </dgm:t>
    </dgm:pt>
    <dgm:pt modelId="{E2CBC29C-2F2C-4307-8909-450B26FC1380}" type="sibTrans" cxnId="{C5D424C0-8587-44DB-958D-62EEDAFE3241}">
      <dgm:prSet/>
      <dgm:spPr/>
      <dgm:t>
        <a:bodyPr/>
        <a:lstStyle/>
        <a:p>
          <a:endParaRPr lang="en-US"/>
        </a:p>
      </dgm:t>
    </dgm:pt>
    <dgm:pt modelId="{FEE7CA22-79B7-4C8E-B5E5-2190C951DEDE}" type="pres">
      <dgm:prSet presAssocID="{5CD9A946-A577-4BEE-BFEC-2E36691C53D6}" presName="composite" presStyleCnt="0">
        <dgm:presLayoutVars>
          <dgm:chMax val="5"/>
          <dgm:dir/>
          <dgm:resizeHandles val="exact"/>
        </dgm:presLayoutVars>
      </dgm:prSet>
      <dgm:spPr/>
    </dgm:pt>
    <dgm:pt modelId="{A1687CB5-C7D3-4FA8-8186-272201E47B6C}" type="pres">
      <dgm:prSet presAssocID="{C3C20159-B32E-478A-AE53-828144BC9461}" presName="circle1" presStyleLbl="lnNode1" presStyleIdx="0" presStyleCnt="3"/>
      <dgm:spPr/>
    </dgm:pt>
    <dgm:pt modelId="{1F87AC84-2C28-4E77-AD9D-EA75A94A2770}" type="pres">
      <dgm:prSet presAssocID="{C3C20159-B32E-478A-AE53-828144BC9461}" presName="text1" presStyleLbl="revTx" presStyleIdx="0" presStyleCnt="3">
        <dgm:presLayoutVars>
          <dgm:bulletEnabled val="1"/>
        </dgm:presLayoutVars>
      </dgm:prSet>
      <dgm:spPr/>
      <dgm:t>
        <a:bodyPr/>
        <a:lstStyle/>
        <a:p>
          <a:endParaRPr lang="en-US"/>
        </a:p>
      </dgm:t>
    </dgm:pt>
    <dgm:pt modelId="{2C137FEC-DDEC-44B9-BE98-6788AB18D1A3}" type="pres">
      <dgm:prSet presAssocID="{C3C20159-B32E-478A-AE53-828144BC9461}" presName="line1" presStyleLbl="callout" presStyleIdx="0" presStyleCnt="6"/>
      <dgm:spPr/>
    </dgm:pt>
    <dgm:pt modelId="{72588509-1E97-4514-8371-5089E7445D17}" type="pres">
      <dgm:prSet presAssocID="{C3C20159-B32E-478A-AE53-828144BC9461}" presName="d1" presStyleLbl="callout" presStyleIdx="1" presStyleCnt="6"/>
      <dgm:spPr/>
    </dgm:pt>
    <dgm:pt modelId="{133C347E-7CAD-4651-BB54-B2CD4EDFEC41}" type="pres">
      <dgm:prSet presAssocID="{72F51063-25C4-47EC-8C88-BAA95E2F5719}" presName="circle2" presStyleLbl="lnNode1" presStyleIdx="1" presStyleCnt="3"/>
      <dgm:spPr/>
    </dgm:pt>
    <dgm:pt modelId="{EDC50186-861B-4383-95FC-65DCBFCBC391}" type="pres">
      <dgm:prSet presAssocID="{72F51063-25C4-47EC-8C88-BAA95E2F5719}" presName="text2" presStyleLbl="revTx" presStyleIdx="1" presStyleCnt="3">
        <dgm:presLayoutVars>
          <dgm:bulletEnabled val="1"/>
        </dgm:presLayoutVars>
      </dgm:prSet>
      <dgm:spPr/>
      <dgm:t>
        <a:bodyPr/>
        <a:lstStyle/>
        <a:p>
          <a:endParaRPr lang="en-US"/>
        </a:p>
      </dgm:t>
    </dgm:pt>
    <dgm:pt modelId="{E008D1B5-793C-41FA-B043-E155FBBCD1F4}" type="pres">
      <dgm:prSet presAssocID="{72F51063-25C4-47EC-8C88-BAA95E2F5719}" presName="line2" presStyleLbl="callout" presStyleIdx="2" presStyleCnt="6"/>
      <dgm:spPr/>
    </dgm:pt>
    <dgm:pt modelId="{D7883476-2C4B-4481-AE4F-A0C4C09F2B6C}" type="pres">
      <dgm:prSet presAssocID="{72F51063-25C4-47EC-8C88-BAA95E2F5719}" presName="d2" presStyleLbl="callout" presStyleIdx="3" presStyleCnt="6"/>
      <dgm:spPr/>
    </dgm:pt>
    <dgm:pt modelId="{B218B995-0B34-4FD2-90EE-688567B7DC0E}" type="pres">
      <dgm:prSet presAssocID="{C67042DB-C35E-4A81-8CC9-CBD2499E9C02}" presName="circle3" presStyleLbl="lnNode1" presStyleIdx="2" presStyleCnt="3"/>
      <dgm:spPr/>
    </dgm:pt>
    <dgm:pt modelId="{2DEC986D-D37C-4C01-BEDF-940D7A8EBFBB}" type="pres">
      <dgm:prSet presAssocID="{C67042DB-C35E-4A81-8CC9-CBD2499E9C02}" presName="text3" presStyleLbl="revTx" presStyleIdx="2" presStyleCnt="3">
        <dgm:presLayoutVars>
          <dgm:bulletEnabled val="1"/>
        </dgm:presLayoutVars>
      </dgm:prSet>
      <dgm:spPr/>
      <dgm:t>
        <a:bodyPr/>
        <a:lstStyle/>
        <a:p>
          <a:endParaRPr lang="en-US"/>
        </a:p>
      </dgm:t>
    </dgm:pt>
    <dgm:pt modelId="{238339F1-5FB0-4F20-921C-C89DB617502D}" type="pres">
      <dgm:prSet presAssocID="{C67042DB-C35E-4A81-8CC9-CBD2499E9C02}" presName="line3" presStyleLbl="callout" presStyleIdx="4" presStyleCnt="6"/>
      <dgm:spPr/>
    </dgm:pt>
    <dgm:pt modelId="{3C95DCC8-F4E9-44D5-B586-2EA7487FB214}" type="pres">
      <dgm:prSet presAssocID="{C67042DB-C35E-4A81-8CC9-CBD2499E9C02}" presName="d3" presStyleLbl="callout" presStyleIdx="5" presStyleCnt="6"/>
      <dgm:spPr/>
    </dgm:pt>
  </dgm:ptLst>
  <dgm:cxnLst>
    <dgm:cxn modelId="{C36FFE4D-49D3-43F6-BF91-86CAE2B783E3}" srcId="{5CD9A946-A577-4BEE-BFEC-2E36691C53D6}" destId="{72F51063-25C4-47EC-8C88-BAA95E2F5719}" srcOrd="1" destOrd="0" parTransId="{3812FA79-250C-46E1-9E93-AF4029DA1C70}" sibTransId="{598BF137-6064-4157-8E24-2B9624DB3765}"/>
    <dgm:cxn modelId="{DFED894F-64AA-452E-9FFD-D1A138E20233}" type="presOf" srcId="{72F51063-25C4-47EC-8C88-BAA95E2F5719}" destId="{EDC50186-861B-4383-95FC-65DCBFCBC391}" srcOrd="0" destOrd="0" presId="urn:microsoft.com/office/officeart/2005/8/layout/target1"/>
    <dgm:cxn modelId="{C6498108-C6A5-4D3B-9035-B8E26C792B7B}" type="presOf" srcId="{C3C20159-B32E-478A-AE53-828144BC9461}" destId="{1F87AC84-2C28-4E77-AD9D-EA75A94A2770}" srcOrd="0" destOrd="0" presId="urn:microsoft.com/office/officeart/2005/8/layout/target1"/>
    <dgm:cxn modelId="{D1CF3312-6775-48BA-B008-91069F1BFBC2}" type="presOf" srcId="{5CD9A946-A577-4BEE-BFEC-2E36691C53D6}" destId="{FEE7CA22-79B7-4C8E-B5E5-2190C951DEDE}" srcOrd="0" destOrd="0" presId="urn:microsoft.com/office/officeart/2005/8/layout/target1"/>
    <dgm:cxn modelId="{5B08786D-EECC-433A-8E76-FCC0380AA80C}" srcId="{5CD9A946-A577-4BEE-BFEC-2E36691C53D6}" destId="{C3C20159-B32E-478A-AE53-828144BC9461}" srcOrd="0" destOrd="0" parTransId="{9C37C1D6-824A-4BB2-BA1A-CA5EEE3F65D0}" sibTransId="{E32A62E8-2C5F-4511-B96F-8687EC82BAC9}"/>
    <dgm:cxn modelId="{C5D424C0-8587-44DB-958D-62EEDAFE3241}" srcId="{5CD9A946-A577-4BEE-BFEC-2E36691C53D6}" destId="{C67042DB-C35E-4A81-8CC9-CBD2499E9C02}" srcOrd="2" destOrd="0" parTransId="{00040A7F-17F2-472A-AD77-55EF124B8E10}" sibTransId="{E2CBC29C-2F2C-4307-8909-450B26FC1380}"/>
    <dgm:cxn modelId="{5F01F3F9-D332-4C51-84C4-F307260433FF}" type="presOf" srcId="{C67042DB-C35E-4A81-8CC9-CBD2499E9C02}" destId="{2DEC986D-D37C-4C01-BEDF-940D7A8EBFBB}" srcOrd="0" destOrd="0" presId="urn:microsoft.com/office/officeart/2005/8/layout/target1"/>
    <dgm:cxn modelId="{7334C336-4ACE-41FF-B4F3-E366B0FB886E}" type="presParOf" srcId="{FEE7CA22-79B7-4C8E-B5E5-2190C951DEDE}" destId="{A1687CB5-C7D3-4FA8-8186-272201E47B6C}" srcOrd="0" destOrd="0" presId="urn:microsoft.com/office/officeart/2005/8/layout/target1"/>
    <dgm:cxn modelId="{EB5EDFB2-1510-4817-99F8-C4BDAACF5F18}" type="presParOf" srcId="{FEE7CA22-79B7-4C8E-B5E5-2190C951DEDE}" destId="{1F87AC84-2C28-4E77-AD9D-EA75A94A2770}" srcOrd="1" destOrd="0" presId="urn:microsoft.com/office/officeart/2005/8/layout/target1"/>
    <dgm:cxn modelId="{AA8F00E8-C1B8-47E7-802F-D8CD9A37C672}" type="presParOf" srcId="{FEE7CA22-79B7-4C8E-B5E5-2190C951DEDE}" destId="{2C137FEC-DDEC-44B9-BE98-6788AB18D1A3}" srcOrd="2" destOrd="0" presId="urn:microsoft.com/office/officeart/2005/8/layout/target1"/>
    <dgm:cxn modelId="{BD673806-B4C7-407C-9D26-9D7322037A07}" type="presParOf" srcId="{FEE7CA22-79B7-4C8E-B5E5-2190C951DEDE}" destId="{72588509-1E97-4514-8371-5089E7445D17}" srcOrd="3" destOrd="0" presId="urn:microsoft.com/office/officeart/2005/8/layout/target1"/>
    <dgm:cxn modelId="{0DDEE0F6-9C06-4954-9661-74E50B0AE920}" type="presParOf" srcId="{FEE7CA22-79B7-4C8E-B5E5-2190C951DEDE}" destId="{133C347E-7CAD-4651-BB54-B2CD4EDFEC41}" srcOrd="4" destOrd="0" presId="urn:microsoft.com/office/officeart/2005/8/layout/target1"/>
    <dgm:cxn modelId="{D2E1CB17-1893-44D6-A9AA-6C9285B9653F}" type="presParOf" srcId="{FEE7CA22-79B7-4C8E-B5E5-2190C951DEDE}" destId="{EDC50186-861B-4383-95FC-65DCBFCBC391}" srcOrd="5" destOrd="0" presId="urn:microsoft.com/office/officeart/2005/8/layout/target1"/>
    <dgm:cxn modelId="{795C423B-295A-40D6-BE4A-33234CE46A40}" type="presParOf" srcId="{FEE7CA22-79B7-4C8E-B5E5-2190C951DEDE}" destId="{E008D1B5-793C-41FA-B043-E155FBBCD1F4}" srcOrd="6" destOrd="0" presId="urn:microsoft.com/office/officeart/2005/8/layout/target1"/>
    <dgm:cxn modelId="{AC657A8C-652A-462E-9A6E-F5E0A1C56026}" type="presParOf" srcId="{FEE7CA22-79B7-4C8E-B5E5-2190C951DEDE}" destId="{D7883476-2C4B-4481-AE4F-A0C4C09F2B6C}" srcOrd="7" destOrd="0" presId="urn:microsoft.com/office/officeart/2005/8/layout/target1"/>
    <dgm:cxn modelId="{1C653D23-AF61-449E-9FC7-106FEC715460}" type="presParOf" srcId="{FEE7CA22-79B7-4C8E-B5E5-2190C951DEDE}" destId="{B218B995-0B34-4FD2-90EE-688567B7DC0E}" srcOrd="8" destOrd="0" presId="urn:microsoft.com/office/officeart/2005/8/layout/target1"/>
    <dgm:cxn modelId="{A83E7B62-DF24-4021-9B48-23AAB6E91C69}" type="presParOf" srcId="{FEE7CA22-79B7-4C8E-B5E5-2190C951DEDE}" destId="{2DEC986D-D37C-4C01-BEDF-940D7A8EBFBB}" srcOrd="9" destOrd="0" presId="urn:microsoft.com/office/officeart/2005/8/layout/target1"/>
    <dgm:cxn modelId="{7C508406-662D-4B81-A4F3-A55F05DB4DAF}" type="presParOf" srcId="{FEE7CA22-79B7-4C8E-B5E5-2190C951DEDE}" destId="{238339F1-5FB0-4F20-921C-C89DB617502D}" srcOrd="10" destOrd="0" presId="urn:microsoft.com/office/officeart/2005/8/layout/target1"/>
    <dgm:cxn modelId="{A73743D4-9073-4BED-8C53-DB76B0CF60B7}" type="presParOf" srcId="{FEE7CA22-79B7-4C8E-B5E5-2190C951DEDE}" destId="{3C95DCC8-F4E9-44D5-B586-2EA7487FB214}"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8266C5-937C-47FE-B771-DFAE09E97F5F}" type="doc">
      <dgm:prSet loTypeId="urn:microsoft.com/office/officeart/2005/8/layout/arrow2" loCatId="process" qsTypeId="urn:microsoft.com/office/officeart/2005/8/quickstyle/3d2" qsCatId="3D" csTypeId="urn:microsoft.com/office/officeart/2005/8/colors/colorful2" csCatId="colorful" phldr="1"/>
      <dgm:spPr/>
    </dgm:pt>
    <dgm:pt modelId="{A4086280-63C2-46A2-92FC-6C871D4A834F}">
      <dgm:prSet phldrT="[Text]"/>
      <dgm:spPr/>
      <dgm:t>
        <a:bodyPr/>
        <a:lstStyle/>
        <a:p>
          <a:r>
            <a:rPr lang="en-US" dirty="0" smtClean="0"/>
            <a:t>Beginning</a:t>
          </a:r>
          <a:endParaRPr lang="en-US" dirty="0"/>
        </a:p>
      </dgm:t>
    </dgm:pt>
    <dgm:pt modelId="{91228C19-04B2-4DE2-BD29-0CAA969975E3}" type="parTrans" cxnId="{EBA16C7C-D181-47A5-9584-E94FFE554885}">
      <dgm:prSet/>
      <dgm:spPr/>
      <dgm:t>
        <a:bodyPr/>
        <a:lstStyle/>
        <a:p>
          <a:endParaRPr lang="en-US"/>
        </a:p>
      </dgm:t>
    </dgm:pt>
    <dgm:pt modelId="{02DE1769-1B1B-4358-99FC-58B0E8AE19DD}" type="sibTrans" cxnId="{EBA16C7C-D181-47A5-9584-E94FFE554885}">
      <dgm:prSet/>
      <dgm:spPr/>
      <dgm:t>
        <a:bodyPr/>
        <a:lstStyle/>
        <a:p>
          <a:endParaRPr lang="en-US"/>
        </a:p>
      </dgm:t>
    </dgm:pt>
    <dgm:pt modelId="{7CA0F5BF-C897-4E8F-A8AE-28A81F0764E2}">
      <dgm:prSet phldrT="[Text]"/>
      <dgm:spPr/>
      <dgm:t>
        <a:bodyPr/>
        <a:lstStyle/>
        <a:p>
          <a:r>
            <a:rPr lang="en-US" dirty="0" smtClean="0"/>
            <a:t>End</a:t>
          </a:r>
          <a:endParaRPr lang="en-US" dirty="0"/>
        </a:p>
      </dgm:t>
    </dgm:pt>
    <dgm:pt modelId="{082F83B7-F986-4778-95C3-6EDF341C17AB}" type="parTrans" cxnId="{A4909DCF-E3EC-4C2E-B70A-2AC0EBC37AE9}">
      <dgm:prSet/>
      <dgm:spPr/>
      <dgm:t>
        <a:bodyPr/>
        <a:lstStyle/>
        <a:p>
          <a:endParaRPr lang="en-US"/>
        </a:p>
      </dgm:t>
    </dgm:pt>
    <dgm:pt modelId="{DE7FF906-C712-4708-98D2-B78A282F51DA}" type="sibTrans" cxnId="{A4909DCF-E3EC-4C2E-B70A-2AC0EBC37AE9}">
      <dgm:prSet/>
      <dgm:spPr/>
      <dgm:t>
        <a:bodyPr/>
        <a:lstStyle/>
        <a:p>
          <a:endParaRPr lang="en-US"/>
        </a:p>
      </dgm:t>
    </dgm:pt>
    <dgm:pt modelId="{2103E693-BCA4-476A-8F3E-091F0B676C36}">
      <dgm:prSet phldrT="[Text]"/>
      <dgm:spPr/>
      <dgm:t>
        <a:bodyPr/>
        <a:lstStyle/>
        <a:p>
          <a:r>
            <a:rPr lang="en-US" dirty="0" smtClean="0"/>
            <a:t>Climax</a:t>
          </a:r>
          <a:endParaRPr lang="en-US" dirty="0"/>
        </a:p>
      </dgm:t>
    </dgm:pt>
    <dgm:pt modelId="{8CD53A4E-73B0-4FB6-9DFD-6D55F99859BD}" type="parTrans" cxnId="{774F5911-13C8-476C-9C52-66B21DFA5BD8}">
      <dgm:prSet/>
      <dgm:spPr/>
      <dgm:t>
        <a:bodyPr/>
        <a:lstStyle/>
        <a:p>
          <a:endParaRPr lang="en-US"/>
        </a:p>
      </dgm:t>
    </dgm:pt>
    <dgm:pt modelId="{C4840DB1-E431-41C4-B427-A0E85E839148}" type="sibTrans" cxnId="{774F5911-13C8-476C-9C52-66B21DFA5BD8}">
      <dgm:prSet/>
      <dgm:spPr/>
      <dgm:t>
        <a:bodyPr/>
        <a:lstStyle/>
        <a:p>
          <a:endParaRPr lang="en-US"/>
        </a:p>
      </dgm:t>
    </dgm:pt>
    <dgm:pt modelId="{D567CB11-0947-45F2-8307-E85890140C84}">
      <dgm:prSet phldrT="[Text]"/>
      <dgm:spPr/>
      <dgm:t>
        <a:bodyPr/>
        <a:lstStyle/>
        <a:p>
          <a:r>
            <a:rPr lang="en-US" dirty="0" smtClean="0"/>
            <a:t>Middle</a:t>
          </a:r>
          <a:endParaRPr lang="en-US" dirty="0"/>
        </a:p>
      </dgm:t>
    </dgm:pt>
    <dgm:pt modelId="{D9132E65-A15C-4A7E-B9E9-AB5839B49AF2}" type="parTrans" cxnId="{8DC7E227-EA4C-4DB7-9E2A-24EA27E53720}">
      <dgm:prSet/>
      <dgm:spPr/>
      <dgm:t>
        <a:bodyPr/>
        <a:lstStyle/>
        <a:p>
          <a:endParaRPr lang="en-US"/>
        </a:p>
      </dgm:t>
    </dgm:pt>
    <dgm:pt modelId="{FF3C0380-6332-4D89-8865-49395957020B}" type="sibTrans" cxnId="{8DC7E227-EA4C-4DB7-9E2A-24EA27E53720}">
      <dgm:prSet/>
      <dgm:spPr/>
      <dgm:t>
        <a:bodyPr/>
        <a:lstStyle/>
        <a:p>
          <a:endParaRPr lang="en-US"/>
        </a:p>
      </dgm:t>
    </dgm:pt>
    <dgm:pt modelId="{7C5DF139-E887-4663-BC6C-EF4B416EBE80}" type="pres">
      <dgm:prSet presAssocID="{688266C5-937C-47FE-B771-DFAE09E97F5F}" presName="arrowDiagram" presStyleCnt="0">
        <dgm:presLayoutVars>
          <dgm:chMax val="5"/>
          <dgm:dir/>
          <dgm:resizeHandles val="exact"/>
        </dgm:presLayoutVars>
      </dgm:prSet>
      <dgm:spPr/>
    </dgm:pt>
    <dgm:pt modelId="{7B255E1F-6C8D-49F1-91A8-8A2D1E321B41}" type="pres">
      <dgm:prSet presAssocID="{688266C5-937C-47FE-B771-DFAE09E97F5F}" presName="arrow" presStyleLbl="bgShp" presStyleIdx="0" presStyleCnt="1" custLinFactNeighborX="21429" custLinFactNeighborY="-21429"/>
      <dgm:spPr/>
    </dgm:pt>
    <dgm:pt modelId="{259117C3-C2AF-428B-8523-CC4AA0609A1A}" type="pres">
      <dgm:prSet presAssocID="{688266C5-937C-47FE-B771-DFAE09E97F5F}" presName="arrowDiagram4" presStyleCnt="0"/>
      <dgm:spPr/>
    </dgm:pt>
    <dgm:pt modelId="{A0A59FB6-8C00-475D-BA01-F0803FC84B15}" type="pres">
      <dgm:prSet presAssocID="{A4086280-63C2-46A2-92FC-6C871D4A834F}" presName="bullet4a" presStyleLbl="node1" presStyleIdx="0" presStyleCnt="4"/>
      <dgm:spPr/>
    </dgm:pt>
    <dgm:pt modelId="{6BE26F6A-6462-4230-A99E-DCEEE3404F59}" type="pres">
      <dgm:prSet presAssocID="{A4086280-63C2-46A2-92FC-6C871D4A834F}" presName="textBox4a" presStyleLbl="revTx" presStyleIdx="0" presStyleCnt="4">
        <dgm:presLayoutVars>
          <dgm:bulletEnabled val="1"/>
        </dgm:presLayoutVars>
      </dgm:prSet>
      <dgm:spPr/>
      <dgm:t>
        <a:bodyPr/>
        <a:lstStyle/>
        <a:p>
          <a:endParaRPr lang="en-US"/>
        </a:p>
      </dgm:t>
    </dgm:pt>
    <dgm:pt modelId="{12DA7C83-D4C7-48EF-9DB6-437CEB69C660}" type="pres">
      <dgm:prSet presAssocID="{D567CB11-0947-45F2-8307-E85890140C84}" presName="bullet4b" presStyleLbl="node1" presStyleIdx="1" presStyleCnt="4"/>
      <dgm:spPr/>
    </dgm:pt>
    <dgm:pt modelId="{185BDB77-ECE8-4975-9FAD-9376158C88D9}" type="pres">
      <dgm:prSet presAssocID="{D567CB11-0947-45F2-8307-E85890140C84}" presName="textBox4b" presStyleLbl="revTx" presStyleIdx="1" presStyleCnt="4">
        <dgm:presLayoutVars>
          <dgm:bulletEnabled val="1"/>
        </dgm:presLayoutVars>
      </dgm:prSet>
      <dgm:spPr/>
      <dgm:t>
        <a:bodyPr/>
        <a:lstStyle/>
        <a:p>
          <a:endParaRPr lang="en-US"/>
        </a:p>
      </dgm:t>
    </dgm:pt>
    <dgm:pt modelId="{8C9AA43A-4961-4E50-AC07-67BCC52E2E08}" type="pres">
      <dgm:prSet presAssocID="{2103E693-BCA4-476A-8F3E-091F0B676C36}" presName="bullet4c" presStyleLbl="node1" presStyleIdx="2" presStyleCnt="4"/>
      <dgm:spPr/>
    </dgm:pt>
    <dgm:pt modelId="{C6FE6485-44AB-48F8-BFDF-FB6139900504}" type="pres">
      <dgm:prSet presAssocID="{2103E693-BCA4-476A-8F3E-091F0B676C36}" presName="textBox4c" presStyleLbl="revTx" presStyleIdx="2" presStyleCnt="4">
        <dgm:presLayoutVars>
          <dgm:bulletEnabled val="1"/>
        </dgm:presLayoutVars>
      </dgm:prSet>
      <dgm:spPr/>
      <dgm:t>
        <a:bodyPr/>
        <a:lstStyle/>
        <a:p>
          <a:endParaRPr lang="en-US"/>
        </a:p>
      </dgm:t>
    </dgm:pt>
    <dgm:pt modelId="{6711FCD3-1B8B-426C-96DD-F5FF145A5048}" type="pres">
      <dgm:prSet presAssocID="{7CA0F5BF-C897-4E8F-A8AE-28A81F0764E2}" presName="bullet4d" presStyleLbl="node1" presStyleIdx="3" presStyleCnt="4"/>
      <dgm:spPr/>
    </dgm:pt>
    <dgm:pt modelId="{8235D1F8-F1E1-48F0-BE18-B8ADB4DDD59E}" type="pres">
      <dgm:prSet presAssocID="{7CA0F5BF-C897-4E8F-A8AE-28A81F0764E2}" presName="textBox4d" presStyleLbl="revTx" presStyleIdx="3" presStyleCnt="4">
        <dgm:presLayoutVars>
          <dgm:bulletEnabled val="1"/>
        </dgm:presLayoutVars>
      </dgm:prSet>
      <dgm:spPr/>
      <dgm:t>
        <a:bodyPr/>
        <a:lstStyle/>
        <a:p>
          <a:endParaRPr lang="en-US"/>
        </a:p>
      </dgm:t>
    </dgm:pt>
  </dgm:ptLst>
  <dgm:cxnLst>
    <dgm:cxn modelId="{D8FBDDDE-C1EA-4B65-8023-10445066C6DB}" type="presOf" srcId="{A4086280-63C2-46A2-92FC-6C871D4A834F}" destId="{6BE26F6A-6462-4230-A99E-DCEEE3404F59}" srcOrd="0" destOrd="0" presId="urn:microsoft.com/office/officeart/2005/8/layout/arrow2"/>
    <dgm:cxn modelId="{EBA16C7C-D181-47A5-9584-E94FFE554885}" srcId="{688266C5-937C-47FE-B771-DFAE09E97F5F}" destId="{A4086280-63C2-46A2-92FC-6C871D4A834F}" srcOrd="0" destOrd="0" parTransId="{91228C19-04B2-4DE2-BD29-0CAA969975E3}" sibTransId="{02DE1769-1B1B-4358-99FC-58B0E8AE19DD}"/>
    <dgm:cxn modelId="{6CAD306D-C258-4E81-BC23-C17EA95E6DBC}" type="presOf" srcId="{D567CB11-0947-45F2-8307-E85890140C84}" destId="{185BDB77-ECE8-4975-9FAD-9376158C88D9}" srcOrd="0" destOrd="0" presId="urn:microsoft.com/office/officeart/2005/8/layout/arrow2"/>
    <dgm:cxn modelId="{A4909DCF-E3EC-4C2E-B70A-2AC0EBC37AE9}" srcId="{688266C5-937C-47FE-B771-DFAE09E97F5F}" destId="{7CA0F5BF-C897-4E8F-A8AE-28A81F0764E2}" srcOrd="3" destOrd="0" parTransId="{082F83B7-F986-4778-95C3-6EDF341C17AB}" sibTransId="{DE7FF906-C712-4708-98D2-B78A282F51DA}"/>
    <dgm:cxn modelId="{4F3E586A-330E-48AA-A826-5481C337642C}" type="presOf" srcId="{2103E693-BCA4-476A-8F3E-091F0B676C36}" destId="{C6FE6485-44AB-48F8-BFDF-FB6139900504}" srcOrd="0" destOrd="0" presId="urn:microsoft.com/office/officeart/2005/8/layout/arrow2"/>
    <dgm:cxn modelId="{774F5911-13C8-476C-9C52-66B21DFA5BD8}" srcId="{688266C5-937C-47FE-B771-DFAE09E97F5F}" destId="{2103E693-BCA4-476A-8F3E-091F0B676C36}" srcOrd="2" destOrd="0" parTransId="{8CD53A4E-73B0-4FB6-9DFD-6D55F99859BD}" sibTransId="{C4840DB1-E431-41C4-B427-A0E85E839148}"/>
    <dgm:cxn modelId="{8DC7E227-EA4C-4DB7-9E2A-24EA27E53720}" srcId="{688266C5-937C-47FE-B771-DFAE09E97F5F}" destId="{D567CB11-0947-45F2-8307-E85890140C84}" srcOrd="1" destOrd="0" parTransId="{D9132E65-A15C-4A7E-B9E9-AB5839B49AF2}" sibTransId="{FF3C0380-6332-4D89-8865-49395957020B}"/>
    <dgm:cxn modelId="{D556C292-9BD4-474A-97C7-287B725C3E0E}" type="presOf" srcId="{7CA0F5BF-C897-4E8F-A8AE-28A81F0764E2}" destId="{8235D1F8-F1E1-48F0-BE18-B8ADB4DDD59E}" srcOrd="0" destOrd="0" presId="urn:microsoft.com/office/officeart/2005/8/layout/arrow2"/>
    <dgm:cxn modelId="{9C0DBA0E-D00E-4F74-8460-4F6B4EAF43C5}" type="presOf" srcId="{688266C5-937C-47FE-B771-DFAE09E97F5F}" destId="{7C5DF139-E887-4663-BC6C-EF4B416EBE80}" srcOrd="0" destOrd="0" presId="urn:microsoft.com/office/officeart/2005/8/layout/arrow2"/>
    <dgm:cxn modelId="{B8481F54-8C88-441E-8752-BC7A1C9C7E12}" type="presParOf" srcId="{7C5DF139-E887-4663-BC6C-EF4B416EBE80}" destId="{7B255E1F-6C8D-49F1-91A8-8A2D1E321B41}" srcOrd="0" destOrd="0" presId="urn:microsoft.com/office/officeart/2005/8/layout/arrow2"/>
    <dgm:cxn modelId="{99D8548B-4289-4B7B-8BE7-38554A565405}" type="presParOf" srcId="{7C5DF139-E887-4663-BC6C-EF4B416EBE80}" destId="{259117C3-C2AF-428B-8523-CC4AA0609A1A}" srcOrd="1" destOrd="0" presId="urn:microsoft.com/office/officeart/2005/8/layout/arrow2"/>
    <dgm:cxn modelId="{85BA4EE7-4BC9-46E7-9E81-2678C8BE28CA}" type="presParOf" srcId="{259117C3-C2AF-428B-8523-CC4AA0609A1A}" destId="{A0A59FB6-8C00-475D-BA01-F0803FC84B15}" srcOrd="0" destOrd="0" presId="urn:microsoft.com/office/officeart/2005/8/layout/arrow2"/>
    <dgm:cxn modelId="{B72DD70E-30E6-4A98-8968-1A3FEA4B0AB1}" type="presParOf" srcId="{259117C3-C2AF-428B-8523-CC4AA0609A1A}" destId="{6BE26F6A-6462-4230-A99E-DCEEE3404F59}" srcOrd="1" destOrd="0" presId="urn:microsoft.com/office/officeart/2005/8/layout/arrow2"/>
    <dgm:cxn modelId="{CB62C1E8-D008-455C-842E-B83807F86993}" type="presParOf" srcId="{259117C3-C2AF-428B-8523-CC4AA0609A1A}" destId="{12DA7C83-D4C7-48EF-9DB6-437CEB69C660}" srcOrd="2" destOrd="0" presId="urn:microsoft.com/office/officeart/2005/8/layout/arrow2"/>
    <dgm:cxn modelId="{939DE4A4-9653-45AD-86DE-D4CD0C1A5FAF}" type="presParOf" srcId="{259117C3-C2AF-428B-8523-CC4AA0609A1A}" destId="{185BDB77-ECE8-4975-9FAD-9376158C88D9}" srcOrd="3" destOrd="0" presId="urn:microsoft.com/office/officeart/2005/8/layout/arrow2"/>
    <dgm:cxn modelId="{10AE17CE-0316-4CF0-AB5A-4F246CA5C423}" type="presParOf" srcId="{259117C3-C2AF-428B-8523-CC4AA0609A1A}" destId="{8C9AA43A-4961-4E50-AC07-67BCC52E2E08}" srcOrd="4" destOrd="0" presId="urn:microsoft.com/office/officeart/2005/8/layout/arrow2"/>
    <dgm:cxn modelId="{D97494F2-7432-4EFC-B5AB-54F88F931B9C}" type="presParOf" srcId="{259117C3-C2AF-428B-8523-CC4AA0609A1A}" destId="{C6FE6485-44AB-48F8-BFDF-FB6139900504}" srcOrd="5" destOrd="0" presId="urn:microsoft.com/office/officeart/2005/8/layout/arrow2"/>
    <dgm:cxn modelId="{671DB869-190C-4C87-BD4B-8C6F214C8ED2}" type="presParOf" srcId="{259117C3-C2AF-428B-8523-CC4AA0609A1A}" destId="{6711FCD3-1B8B-426C-96DD-F5FF145A5048}" srcOrd="6" destOrd="0" presId="urn:microsoft.com/office/officeart/2005/8/layout/arrow2"/>
    <dgm:cxn modelId="{EC1F3F68-E46F-4266-B0BB-4B62E43DAE3E}" type="presParOf" srcId="{259117C3-C2AF-428B-8523-CC4AA0609A1A}" destId="{8235D1F8-F1E1-48F0-BE18-B8ADB4DDD59E}"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0F2725-BC24-4127-B3B7-60B4EF3206BE}" type="doc">
      <dgm:prSet loTypeId="urn:microsoft.com/office/officeart/2005/8/layout/pyramid2" loCatId="list" qsTypeId="urn:microsoft.com/office/officeart/2005/8/quickstyle/3d2" qsCatId="3D" csTypeId="urn:microsoft.com/office/officeart/2005/8/colors/colorful4" csCatId="colorful" phldr="1"/>
      <dgm:spPr/>
    </dgm:pt>
    <dgm:pt modelId="{59EBF16B-D2B1-4392-A601-AAB316EEEE7E}">
      <dgm:prSet phldrT="[Text]"/>
      <dgm:spPr/>
      <dgm:t>
        <a:bodyPr/>
        <a:lstStyle/>
        <a:p>
          <a:r>
            <a:rPr lang="en-US" dirty="0" smtClean="0"/>
            <a:t>Assessment</a:t>
          </a:r>
          <a:endParaRPr lang="en-US" dirty="0"/>
        </a:p>
      </dgm:t>
    </dgm:pt>
    <dgm:pt modelId="{E85E5F89-EB43-4F85-AFD9-3B46270825C9}" type="parTrans" cxnId="{430389A2-8534-41B5-94F3-CCB40F6C170A}">
      <dgm:prSet/>
      <dgm:spPr/>
      <dgm:t>
        <a:bodyPr/>
        <a:lstStyle/>
        <a:p>
          <a:endParaRPr lang="en-US"/>
        </a:p>
      </dgm:t>
    </dgm:pt>
    <dgm:pt modelId="{E085DE20-78C5-4EDA-80C7-BD051F8A243F}" type="sibTrans" cxnId="{430389A2-8534-41B5-94F3-CCB40F6C170A}">
      <dgm:prSet/>
      <dgm:spPr/>
      <dgm:t>
        <a:bodyPr/>
        <a:lstStyle/>
        <a:p>
          <a:endParaRPr lang="en-US"/>
        </a:p>
      </dgm:t>
    </dgm:pt>
    <dgm:pt modelId="{C1A76038-9B80-4270-89F0-5BA4A67DB7CE}">
      <dgm:prSet phldrT="[Text]"/>
      <dgm:spPr/>
      <dgm:t>
        <a:bodyPr/>
        <a:lstStyle/>
        <a:p>
          <a:r>
            <a:rPr lang="en-US" dirty="0" smtClean="0"/>
            <a:t>Goal</a:t>
          </a:r>
          <a:endParaRPr lang="en-US" dirty="0"/>
        </a:p>
      </dgm:t>
    </dgm:pt>
    <dgm:pt modelId="{6AFC9ABD-6500-4CB8-804D-EFC76E2A47AE}" type="parTrans" cxnId="{441AA2D0-E32E-442B-9AE6-CA1DE0276E5E}">
      <dgm:prSet/>
      <dgm:spPr/>
      <dgm:t>
        <a:bodyPr/>
        <a:lstStyle/>
        <a:p>
          <a:endParaRPr lang="en-US"/>
        </a:p>
      </dgm:t>
    </dgm:pt>
    <dgm:pt modelId="{DED840F8-26E8-4487-B5BB-86F7DDB6A485}" type="sibTrans" cxnId="{441AA2D0-E32E-442B-9AE6-CA1DE0276E5E}">
      <dgm:prSet/>
      <dgm:spPr/>
      <dgm:t>
        <a:bodyPr/>
        <a:lstStyle/>
        <a:p>
          <a:endParaRPr lang="en-US"/>
        </a:p>
      </dgm:t>
    </dgm:pt>
    <dgm:pt modelId="{27FF6DCA-DCB0-4DC8-8036-D6D3AE390FE0}">
      <dgm:prSet phldrT="[Text]"/>
      <dgm:spPr/>
      <dgm:t>
        <a:bodyPr/>
        <a:lstStyle/>
        <a:p>
          <a:r>
            <a:rPr lang="en-US" dirty="0" smtClean="0"/>
            <a:t>Objectives</a:t>
          </a:r>
          <a:endParaRPr lang="en-US" dirty="0"/>
        </a:p>
      </dgm:t>
    </dgm:pt>
    <dgm:pt modelId="{7CE1FC00-E041-4ECE-B21F-A934A4EB1545}" type="parTrans" cxnId="{2E28FD55-E42F-4FB9-8842-0B1487F82AE9}">
      <dgm:prSet/>
      <dgm:spPr/>
      <dgm:t>
        <a:bodyPr/>
        <a:lstStyle/>
        <a:p>
          <a:endParaRPr lang="en-US"/>
        </a:p>
      </dgm:t>
    </dgm:pt>
    <dgm:pt modelId="{1B8445DD-2784-4DB0-A2E6-FA9C27048B00}" type="sibTrans" cxnId="{2E28FD55-E42F-4FB9-8842-0B1487F82AE9}">
      <dgm:prSet/>
      <dgm:spPr/>
      <dgm:t>
        <a:bodyPr/>
        <a:lstStyle/>
        <a:p>
          <a:endParaRPr lang="en-US"/>
        </a:p>
      </dgm:t>
    </dgm:pt>
    <dgm:pt modelId="{DF17A633-D9F3-4802-A59E-7B63BC392F5D}">
      <dgm:prSet phldrT="[Text]"/>
      <dgm:spPr/>
      <dgm:t>
        <a:bodyPr/>
        <a:lstStyle/>
        <a:p>
          <a:r>
            <a:rPr lang="en-US" dirty="0" smtClean="0"/>
            <a:t>Intervention</a:t>
          </a:r>
          <a:endParaRPr lang="en-US" dirty="0"/>
        </a:p>
      </dgm:t>
    </dgm:pt>
    <dgm:pt modelId="{3DC73503-328C-432C-8BB3-80EAFA1EF61B}" type="parTrans" cxnId="{18C4F618-521F-4435-AA22-E5A0A98925BA}">
      <dgm:prSet/>
      <dgm:spPr/>
      <dgm:t>
        <a:bodyPr/>
        <a:lstStyle/>
        <a:p>
          <a:endParaRPr lang="en-US"/>
        </a:p>
      </dgm:t>
    </dgm:pt>
    <dgm:pt modelId="{46DB811B-D34D-4407-8B27-FF8BB75AE6F7}" type="sibTrans" cxnId="{18C4F618-521F-4435-AA22-E5A0A98925BA}">
      <dgm:prSet/>
      <dgm:spPr/>
      <dgm:t>
        <a:bodyPr/>
        <a:lstStyle/>
        <a:p>
          <a:endParaRPr lang="en-US"/>
        </a:p>
      </dgm:t>
    </dgm:pt>
    <dgm:pt modelId="{84FCD8FD-8B84-4B4D-8B9D-F0DEA2830DCA}">
      <dgm:prSet phldrT="[Text]"/>
      <dgm:spPr/>
      <dgm:t>
        <a:bodyPr/>
        <a:lstStyle/>
        <a:p>
          <a:r>
            <a:rPr lang="en-US" dirty="0" smtClean="0"/>
            <a:t>Outcome/Evaluation </a:t>
          </a:r>
          <a:endParaRPr lang="en-US" dirty="0"/>
        </a:p>
      </dgm:t>
    </dgm:pt>
    <dgm:pt modelId="{4E060133-BD2C-48EC-9D44-545BE1FBB3F5}" type="parTrans" cxnId="{B3CEBBD4-69B1-4FB5-87CD-61534F401C49}">
      <dgm:prSet/>
      <dgm:spPr/>
      <dgm:t>
        <a:bodyPr/>
        <a:lstStyle/>
        <a:p>
          <a:endParaRPr lang="en-US"/>
        </a:p>
      </dgm:t>
    </dgm:pt>
    <dgm:pt modelId="{17F5E25E-F25B-4945-9888-216E91D04CFB}" type="sibTrans" cxnId="{B3CEBBD4-69B1-4FB5-87CD-61534F401C49}">
      <dgm:prSet/>
      <dgm:spPr/>
      <dgm:t>
        <a:bodyPr/>
        <a:lstStyle/>
        <a:p>
          <a:endParaRPr lang="en-US"/>
        </a:p>
      </dgm:t>
    </dgm:pt>
    <dgm:pt modelId="{409DE17A-C95F-493D-AC89-1DCD44E0BFA3}">
      <dgm:prSet phldrT="[Text]"/>
      <dgm:spPr/>
      <dgm:t>
        <a:bodyPr/>
        <a:lstStyle/>
        <a:p>
          <a:r>
            <a:rPr lang="en-US" dirty="0" smtClean="0"/>
            <a:t>Inclusion Plan</a:t>
          </a:r>
          <a:endParaRPr lang="en-US" dirty="0"/>
        </a:p>
      </dgm:t>
    </dgm:pt>
    <dgm:pt modelId="{B95AFF85-1D7A-4FCC-8FFE-F134EDDBD86D}" type="parTrans" cxnId="{255D7723-4CFB-4432-9968-8DA39A58764A}">
      <dgm:prSet/>
      <dgm:spPr/>
      <dgm:t>
        <a:bodyPr/>
        <a:lstStyle/>
        <a:p>
          <a:endParaRPr lang="en-US"/>
        </a:p>
      </dgm:t>
    </dgm:pt>
    <dgm:pt modelId="{2229075B-DE13-4CD9-B8CB-E5AFE86BBEC3}" type="sibTrans" cxnId="{255D7723-4CFB-4432-9968-8DA39A58764A}">
      <dgm:prSet/>
      <dgm:spPr/>
      <dgm:t>
        <a:bodyPr/>
        <a:lstStyle/>
        <a:p>
          <a:endParaRPr lang="en-US"/>
        </a:p>
      </dgm:t>
    </dgm:pt>
    <dgm:pt modelId="{E5B87550-A3FA-4DEF-AB10-DB03FE10757B}" type="pres">
      <dgm:prSet presAssocID="{D20F2725-BC24-4127-B3B7-60B4EF3206BE}" presName="compositeShape" presStyleCnt="0">
        <dgm:presLayoutVars>
          <dgm:dir/>
          <dgm:resizeHandles/>
        </dgm:presLayoutVars>
      </dgm:prSet>
      <dgm:spPr/>
    </dgm:pt>
    <dgm:pt modelId="{C2161D89-C9E7-40D6-985F-3A22AAB5AE8B}" type="pres">
      <dgm:prSet presAssocID="{D20F2725-BC24-4127-B3B7-60B4EF3206BE}" presName="pyramid" presStyleLbl="node1" presStyleIdx="0" presStyleCnt="1" custLinFactNeighborX="35000"/>
      <dgm:spPr/>
      <dgm:t>
        <a:bodyPr/>
        <a:lstStyle/>
        <a:p>
          <a:endParaRPr lang="en-US"/>
        </a:p>
      </dgm:t>
    </dgm:pt>
    <dgm:pt modelId="{6E04D8B4-4DD9-4C4A-92BD-0D6BE1989341}" type="pres">
      <dgm:prSet presAssocID="{D20F2725-BC24-4127-B3B7-60B4EF3206BE}" presName="theList" presStyleCnt="0"/>
      <dgm:spPr/>
    </dgm:pt>
    <dgm:pt modelId="{9A73EB27-3B4A-466E-904D-BE59C13FD671}" type="pres">
      <dgm:prSet presAssocID="{59EBF16B-D2B1-4392-A601-AAB316EEEE7E}" presName="aNode" presStyleLbl="fgAcc1" presStyleIdx="0" presStyleCnt="6">
        <dgm:presLayoutVars>
          <dgm:bulletEnabled val="1"/>
        </dgm:presLayoutVars>
      </dgm:prSet>
      <dgm:spPr/>
      <dgm:t>
        <a:bodyPr/>
        <a:lstStyle/>
        <a:p>
          <a:endParaRPr lang="en-US"/>
        </a:p>
      </dgm:t>
    </dgm:pt>
    <dgm:pt modelId="{A9E23FD7-5E88-4CA3-BBCE-CFA943156E71}" type="pres">
      <dgm:prSet presAssocID="{59EBF16B-D2B1-4392-A601-AAB316EEEE7E}" presName="aSpace" presStyleCnt="0"/>
      <dgm:spPr/>
    </dgm:pt>
    <dgm:pt modelId="{BABAB377-C51F-4224-B916-6F1D1824273A}" type="pres">
      <dgm:prSet presAssocID="{C1A76038-9B80-4270-89F0-5BA4A67DB7CE}" presName="aNode" presStyleLbl="fgAcc1" presStyleIdx="1" presStyleCnt="6">
        <dgm:presLayoutVars>
          <dgm:bulletEnabled val="1"/>
        </dgm:presLayoutVars>
      </dgm:prSet>
      <dgm:spPr/>
      <dgm:t>
        <a:bodyPr/>
        <a:lstStyle/>
        <a:p>
          <a:endParaRPr lang="en-US"/>
        </a:p>
      </dgm:t>
    </dgm:pt>
    <dgm:pt modelId="{1465EC30-DF23-4972-9A1C-B2E39A79EFFD}" type="pres">
      <dgm:prSet presAssocID="{C1A76038-9B80-4270-89F0-5BA4A67DB7CE}" presName="aSpace" presStyleCnt="0"/>
      <dgm:spPr/>
    </dgm:pt>
    <dgm:pt modelId="{238F48E5-DEE4-40E8-B768-A28F39F8A3E9}" type="pres">
      <dgm:prSet presAssocID="{27FF6DCA-DCB0-4DC8-8036-D6D3AE390FE0}" presName="aNode" presStyleLbl="fgAcc1" presStyleIdx="2" presStyleCnt="6">
        <dgm:presLayoutVars>
          <dgm:bulletEnabled val="1"/>
        </dgm:presLayoutVars>
      </dgm:prSet>
      <dgm:spPr/>
      <dgm:t>
        <a:bodyPr/>
        <a:lstStyle/>
        <a:p>
          <a:endParaRPr lang="en-US"/>
        </a:p>
      </dgm:t>
    </dgm:pt>
    <dgm:pt modelId="{BB681B71-2140-4A04-959E-8F2633F61E46}" type="pres">
      <dgm:prSet presAssocID="{27FF6DCA-DCB0-4DC8-8036-D6D3AE390FE0}" presName="aSpace" presStyleCnt="0"/>
      <dgm:spPr/>
    </dgm:pt>
    <dgm:pt modelId="{7B92ACC5-716D-4E9E-919B-EF11F16C4C90}" type="pres">
      <dgm:prSet presAssocID="{DF17A633-D9F3-4802-A59E-7B63BC392F5D}" presName="aNode" presStyleLbl="fgAcc1" presStyleIdx="3" presStyleCnt="6">
        <dgm:presLayoutVars>
          <dgm:bulletEnabled val="1"/>
        </dgm:presLayoutVars>
      </dgm:prSet>
      <dgm:spPr/>
      <dgm:t>
        <a:bodyPr/>
        <a:lstStyle/>
        <a:p>
          <a:endParaRPr lang="en-US"/>
        </a:p>
      </dgm:t>
    </dgm:pt>
    <dgm:pt modelId="{A216A65F-3AD2-4D07-B7CF-6F6B1CE39804}" type="pres">
      <dgm:prSet presAssocID="{DF17A633-D9F3-4802-A59E-7B63BC392F5D}" presName="aSpace" presStyleCnt="0"/>
      <dgm:spPr/>
    </dgm:pt>
    <dgm:pt modelId="{787C5310-7391-4B1E-A40A-3942EAC4968F}" type="pres">
      <dgm:prSet presAssocID="{84FCD8FD-8B84-4B4D-8B9D-F0DEA2830DCA}" presName="aNode" presStyleLbl="fgAcc1" presStyleIdx="4" presStyleCnt="6">
        <dgm:presLayoutVars>
          <dgm:bulletEnabled val="1"/>
        </dgm:presLayoutVars>
      </dgm:prSet>
      <dgm:spPr/>
      <dgm:t>
        <a:bodyPr/>
        <a:lstStyle/>
        <a:p>
          <a:endParaRPr lang="en-US"/>
        </a:p>
      </dgm:t>
    </dgm:pt>
    <dgm:pt modelId="{7AD06C1B-7135-4527-AB47-CFA0A7B94AFD}" type="pres">
      <dgm:prSet presAssocID="{84FCD8FD-8B84-4B4D-8B9D-F0DEA2830DCA}" presName="aSpace" presStyleCnt="0"/>
      <dgm:spPr/>
    </dgm:pt>
    <dgm:pt modelId="{D8D63E9C-0DED-4BF2-BC39-0B4C2A7BF18E}" type="pres">
      <dgm:prSet presAssocID="{409DE17A-C95F-493D-AC89-1DCD44E0BFA3}" presName="aNode" presStyleLbl="fgAcc1" presStyleIdx="5" presStyleCnt="6">
        <dgm:presLayoutVars>
          <dgm:bulletEnabled val="1"/>
        </dgm:presLayoutVars>
      </dgm:prSet>
      <dgm:spPr/>
      <dgm:t>
        <a:bodyPr/>
        <a:lstStyle/>
        <a:p>
          <a:endParaRPr lang="en-US"/>
        </a:p>
      </dgm:t>
    </dgm:pt>
    <dgm:pt modelId="{440D90CA-0055-4950-8D98-DA110DE326A8}" type="pres">
      <dgm:prSet presAssocID="{409DE17A-C95F-493D-AC89-1DCD44E0BFA3}" presName="aSpace" presStyleCnt="0"/>
      <dgm:spPr/>
    </dgm:pt>
  </dgm:ptLst>
  <dgm:cxnLst>
    <dgm:cxn modelId="{2E28FD55-E42F-4FB9-8842-0B1487F82AE9}" srcId="{D20F2725-BC24-4127-B3B7-60B4EF3206BE}" destId="{27FF6DCA-DCB0-4DC8-8036-D6D3AE390FE0}" srcOrd="2" destOrd="0" parTransId="{7CE1FC00-E041-4ECE-B21F-A934A4EB1545}" sibTransId="{1B8445DD-2784-4DB0-A2E6-FA9C27048B00}"/>
    <dgm:cxn modelId="{2B78795B-6625-40B4-A2C0-D5FD129D752B}" type="presOf" srcId="{DF17A633-D9F3-4802-A59E-7B63BC392F5D}" destId="{7B92ACC5-716D-4E9E-919B-EF11F16C4C90}" srcOrd="0" destOrd="0" presId="urn:microsoft.com/office/officeart/2005/8/layout/pyramid2"/>
    <dgm:cxn modelId="{18C4F618-521F-4435-AA22-E5A0A98925BA}" srcId="{D20F2725-BC24-4127-B3B7-60B4EF3206BE}" destId="{DF17A633-D9F3-4802-A59E-7B63BC392F5D}" srcOrd="3" destOrd="0" parTransId="{3DC73503-328C-432C-8BB3-80EAFA1EF61B}" sibTransId="{46DB811B-D34D-4407-8B27-FF8BB75AE6F7}"/>
    <dgm:cxn modelId="{760D6693-C702-46AE-B67A-3CE23108E23A}" type="presOf" srcId="{84FCD8FD-8B84-4B4D-8B9D-F0DEA2830DCA}" destId="{787C5310-7391-4B1E-A40A-3942EAC4968F}" srcOrd="0" destOrd="0" presId="urn:microsoft.com/office/officeart/2005/8/layout/pyramid2"/>
    <dgm:cxn modelId="{C4F8E6E7-00A6-4DE7-A5F8-968F5FDAA2E7}" type="presOf" srcId="{27FF6DCA-DCB0-4DC8-8036-D6D3AE390FE0}" destId="{238F48E5-DEE4-40E8-B768-A28F39F8A3E9}" srcOrd="0" destOrd="0" presId="urn:microsoft.com/office/officeart/2005/8/layout/pyramid2"/>
    <dgm:cxn modelId="{88574323-016B-474E-994B-7E415DADD32B}" type="presOf" srcId="{59EBF16B-D2B1-4392-A601-AAB316EEEE7E}" destId="{9A73EB27-3B4A-466E-904D-BE59C13FD671}" srcOrd="0" destOrd="0" presId="urn:microsoft.com/office/officeart/2005/8/layout/pyramid2"/>
    <dgm:cxn modelId="{255D7723-4CFB-4432-9968-8DA39A58764A}" srcId="{D20F2725-BC24-4127-B3B7-60B4EF3206BE}" destId="{409DE17A-C95F-493D-AC89-1DCD44E0BFA3}" srcOrd="5" destOrd="0" parTransId="{B95AFF85-1D7A-4FCC-8FFE-F134EDDBD86D}" sibTransId="{2229075B-DE13-4CD9-B8CB-E5AFE86BBEC3}"/>
    <dgm:cxn modelId="{01ACC392-AFDE-4CBF-A126-ECC2934AA226}" type="presOf" srcId="{D20F2725-BC24-4127-B3B7-60B4EF3206BE}" destId="{E5B87550-A3FA-4DEF-AB10-DB03FE10757B}" srcOrd="0" destOrd="0" presId="urn:microsoft.com/office/officeart/2005/8/layout/pyramid2"/>
    <dgm:cxn modelId="{430389A2-8534-41B5-94F3-CCB40F6C170A}" srcId="{D20F2725-BC24-4127-B3B7-60B4EF3206BE}" destId="{59EBF16B-D2B1-4392-A601-AAB316EEEE7E}" srcOrd="0" destOrd="0" parTransId="{E85E5F89-EB43-4F85-AFD9-3B46270825C9}" sibTransId="{E085DE20-78C5-4EDA-80C7-BD051F8A243F}"/>
    <dgm:cxn modelId="{441AA2D0-E32E-442B-9AE6-CA1DE0276E5E}" srcId="{D20F2725-BC24-4127-B3B7-60B4EF3206BE}" destId="{C1A76038-9B80-4270-89F0-5BA4A67DB7CE}" srcOrd="1" destOrd="0" parTransId="{6AFC9ABD-6500-4CB8-804D-EFC76E2A47AE}" sibTransId="{DED840F8-26E8-4487-B5BB-86F7DDB6A485}"/>
    <dgm:cxn modelId="{BD1109D6-2A44-4932-A0C9-0DFA455EBE97}" type="presOf" srcId="{C1A76038-9B80-4270-89F0-5BA4A67DB7CE}" destId="{BABAB377-C51F-4224-B916-6F1D1824273A}" srcOrd="0" destOrd="0" presId="urn:microsoft.com/office/officeart/2005/8/layout/pyramid2"/>
    <dgm:cxn modelId="{DCE53D7D-81B4-4908-8FD7-D6A0F9081DF2}" type="presOf" srcId="{409DE17A-C95F-493D-AC89-1DCD44E0BFA3}" destId="{D8D63E9C-0DED-4BF2-BC39-0B4C2A7BF18E}" srcOrd="0" destOrd="0" presId="urn:microsoft.com/office/officeart/2005/8/layout/pyramid2"/>
    <dgm:cxn modelId="{B3CEBBD4-69B1-4FB5-87CD-61534F401C49}" srcId="{D20F2725-BC24-4127-B3B7-60B4EF3206BE}" destId="{84FCD8FD-8B84-4B4D-8B9D-F0DEA2830DCA}" srcOrd="4" destOrd="0" parTransId="{4E060133-BD2C-48EC-9D44-545BE1FBB3F5}" sibTransId="{17F5E25E-F25B-4945-9888-216E91D04CFB}"/>
    <dgm:cxn modelId="{AC27BD55-496A-472B-8A2F-F8696830624D}" type="presParOf" srcId="{E5B87550-A3FA-4DEF-AB10-DB03FE10757B}" destId="{C2161D89-C9E7-40D6-985F-3A22AAB5AE8B}" srcOrd="0" destOrd="0" presId="urn:microsoft.com/office/officeart/2005/8/layout/pyramid2"/>
    <dgm:cxn modelId="{FCED02F5-7C91-4003-865C-A2A9FF7F962B}" type="presParOf" srcId="{E5B87550-A3FA-4DEF-AB10-DB03FE10757B}" destId="{6E04D8B4-4DD9-4C4A-92BD-0D6BE1989341}" srcOrd="1" destOrd="0" presId="urn:microsoft.com/office/officeart/2005/8/layout/pyramid2"/>
    <dgm:cxn modelId="{66DD5E23-C627-4EC3-95CD-F683B6DF1668}" type="presParOf" srcId="{6E04D8B4-4DD9-4C4A-92BD-0D6BE1989341}" destId="{9A73EB27-3B4A-466E-904D-BE59C13FD671}" srcOrd="0" destOrd="0" presId="urn:microsoft.com/office/officeart/2005/8/layout/pyramid2"/>
    <dgm:cxn modelId="{D9DA9FDB-E14E-40D8-94A9-E47B105C6711}" type="presParOf" srcId="{6E04D8B4-4DD9-4C4A-92BD-0D6BE1989341}" destId="{A9E23FD7-5E88-4CA3-BBCE-CFA943156E71}" srcOrd="1" destOrd="0" presId="urn:microsoft.com/office/officeart/2005/8/layout/pyramid2"/>
    <dgm:cxn modelId="{17D8976B-0724-4870-B0B1-D2024FAF68AE}" type="presParOf" srcId="{6E04D8B4-4DD9-4C4A-92BD-0D6BE1989341}" destId="{BABAB377-C51F-4224-B916-6F1D1824273A}" srcOrd="2" destOrd="0" presId="urn:microsoft.com/office/officeart/2005/8/layout/pyramid2"/>
    <dgm:cxn modelId="{3A1B243F-2B5B-4175-BA0E-793FD5B8431E}" type="presParOf" srcId="{6E04D8B4-4DD9-4C4A-92BD-0D6BE1989341}" destId="{1465EC30-DF23-4972-9A1C-B2E39A79EFFD}" srcOrd="3" destOrd="0" presId="urn:microsoft.com/office/officeart/2005/8/layout/pyramid2"/>
    <dgm:cxn modelId="{F825B4F8-5D07-4B62-AB8F-BAF911EAF80A}" type="presParOf" srcId="{6E04D8B4-4DD9-4C4A-92BD-0D6BE1989341}" destId="{238F48E5-DEE4-40E8-B768-A28F39F8A3E9}" srcOrd="4" destOrd="0" presId="urn:microsoft.com/office/officeart/2005/8/layout/pyramid2"/>
    <dgm:cxn modelId="{F8BB6C34-1698-45F3-8EF3-444A77F834F1}" type="presParOf" srcId="{6E04D8B4-4DD9-4C4A-92BD-0D6BE1989341}" destId="{BB681B71-2140-4A04-959E-8F2633F61E46}" srcOrd="5" destOrd="0" presId="urn:microsoft.com/office/officeart/2005/8/layout/pyramid2"/>
    <dgm:cxn modelId="{D32B9BCA-8101-462C-8361-CACB60F69F2F}" type="presParOf" srcId="{6E04D8B4-4DD9-4C4A-92BD-0D6BE1989341}" destId="{7B92ACC5-716D-4E9E-919B-EF11F16C4C90}" srcOrd="6" destOrd="0" presId="urn:microsoft.com/office/officeart/2005/8/layout/pyramid2"/>
    <dgm:cxn modelId="{2D96DE93-24D9-466E-9EFE-AA2520CC7915}" type="presParOf" srcId="{6E04D8B4-4DD9-4C4A-92BD-0D6BE1989341}" destId="{A216A65F-3AD2-4D07-B7CF-6F6B1CE39804}" srcOrd="7" destOrd="0" presId="urn:microsoft.com/office/officeart/2005/8/layout/pyramid2"/>
    <dgm:cxn modelId="{43184BAE-FF32-438F-AA2B-E364F31EA232}" type="presParOf" srcId="{6E04D8B4-4DD9-4C4A-92BD-0D6BE1989341}" destId="{787C5310-7391-4B1E-A40A-3942EAC4968F}" srcOrd="8" destOrd="0" presId="urn:microsoft.com/office/officeart/2005/8/layout/pyramid2"/>
    <dgm:cxn modelId="{C9060653-060F-4BBA-A6F0-600ACFE5542C}" type="presParOf" srcId="{6E04D8B4-4DD9-4C4A-92BD-0D6BE1989341}" destId="{7AD06C1B-7135-4527-AB47-CFA0A7B94AFD}" srcOrd="9" destOrd="0" presId="urn:microsoft.com/office/officeart/2005/8/layout/pyramid2"/>
    <dgm:cxn modelId="{F5680F0F-C41E-4C22-8C83-69324C8A377A}" type="presParOf" srcId="{6E04D8B4-4DD9-4C4A-92BD-0D6BE1989341}" destId="{D8D63E9C-0DED-4BF2-BC39-0B4C2A7BF18E}" srcOrd="10" destOrd="0" presId="urn:microsoft.com/office/officeart/2005/8/layout/pyramid2"/>
    <dgm:cxn modelId="{C2848D51-287B-4086-94C1-51BD60D8CCAF}" type="presParOf" srcId="{6E04D8B4-4DD9-4C4A-92BD-0D6BE1989341}" destId="{440D90CA-0055-4950-8D98-DA110DE326A8}"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98BA63-4493-49F1-830C-F70F6A42B678}"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US"/>
        </a:p>
      </dgm:t>
    </dgm:pt>
    <dgm:pt modelId="{D6D1C19F-C8DC-4FA3-AA32-58ADEACAD4E2}">
      <dgm:prSet phldrT="[Text]"/>
      <dgm:spPr/>
      <dgm:t>
        <a:bodyPr/>
        <a:lstStyle/>
        <a:p>
          <a:r>
            <a:rPr lang="en-US" dirty="0" smtClean="0"/>
            <a:t>Comprehensive Program Report</a:t>
          </a:r>
          <a:endParaRPr lang="en-US" dirty="0"/>
        </a:p>
      </dgm:t>
    </dgm:pt>
    <dgm:pt modelId="{DB9E1EA6-6DDD-47FE-9FAA-80068C526ADE}" type="parTrans" cxnId="{0B52902D-10A5-4625-A22E-1737F895BFBB}">
      <dgm:prSet/>
      <dgm:spPr/>
      <dgm:t>
        <a:bodyPr/>
        <a:lstStyle/>
        <a:p>
          <a:endParaRPr lang="en-US"/>
        </a:p>
      </dgm:t>
    </dgm:pt>
    <dgm:pt modelId="{244A6A6A-F3DE-424D-AE15-74AA5EFCB288}" type="sibTrans" cxnId="{0B52902D-10A5-4625-A22E-1737F895BFBB}">
      <dgm:prSet/>
      <dgm:spPr/>
      <dgm:t>
        <a:bodyPr/>
        <a:lstStyle/>
        <a:p>
          <a:endParaRPr lang="en-US"/>
        </a:p>
      </dgm:t>
    </dgm:pt>
    <dgm:pt modelId="{15DD87A4-5A36-4145-9356-4094AF90AC9B}">
      <dgm:prSet phldrT="[Text]"/>
      <dgm:spPr/>
      <dgm:t>
        <a:bodyPr/>
        <a:lstStyle/>
        <a:p>
          <a:r>
            <a:rPr lang="en-US" dirty="0" smtClean="0"/>
            <a:t>Title</a:t>
          </a:r>
          <a:endParaRPr lang="en-US" dirty="0"/>
        </a:p>
      </dgm:t>
    </dgm:pt>
    <dgm:pt modelId="{61B4B0D1-69AD-43AD-9F8D-7982237210D2}" type="parTrans" cxnId="{22871521-6022-4A94-957A-0FEE78081397}">
      <dgm:prSet/>
      <dgm:spPr/>
      <dgm:t>
        <a:bodyPr/>
        <a:lstStyle/>
        <a:p>
          <a:endParaRPr lang="en-US"/>
        </a:p>
      </dgm:t>
    </dgm:pt>
    <dgm:pt modelId="{233DAE1C-E498-4FC7-80E0-39EBED18B15C}" type="sibTrans" cxnId="{22871521-6022-4A94-957A-0FEE78081397}">
      <dgm:prSet/>
      <dgm:spPr/>
      <dgm:t>
        <a:bodyPr/>
        <a:lstStyle/>
        <a:p>
          <a:endParaRPr lang="en-US"/>
        </a:p>
      </dgm:t>
    </dgm:pt>
    <dgm:pt modelId="{71FC1C94-2E2B-493B-BCBB-F2F7DAFDC3F3}">
      <dgm:prSet/>
      <dgm:spPr/>
      <dgm:t>
        <a:bodyPr/>
        <a:lstStyle/>
        <a:p>
          <a:r>
            <a:rPr lang="en-US" dirty="0" smtClean="0"/>
            <a:t>Administrative Location</a:t>
          </a:r>
        </a:p>
      </dgm:t>
    </dgm:pt>
    <dgm:pt modelId="{3BF05ADE-A2DC-4587-AD10-47E3AC12E01D}" type="parTrans" cxnId="{F706CDA8-4315-45BB-992B-31AA0FF5F664}">
      <dgm:prSet/>
      <dgm:spPr/>
      <dgm:t>
        <a:bodyPr/>
        <a:lstStyle/>
        <a:p>
          <a:endParaRPr lang="en-US"/>
        </a:p>
      </dgm:t>
    </dgm:pt>
    <dgm:pt modelId="{76860089-D7AB-47E7-86A5-2F48D926BA46}" type="sibTrans" cxnId="{F706CDA8-4315-45BB-992B-31AA0FF5F664}">
      <dgm:prSet/>
      <dgm:spPr/>
      <dgm:t>
        <a:bodyPr/>
        <a:lstStyle/>
        <a:p>
          <a:endParaRPr lang="en-US"/>
        </a:p>
      </dgm:t>
    </dgm:pt>
    <dgm:pt modelId="{8E7FFEE4-816A-4590-9443-BE5E1E6FA9A4}">
      <dgm:prSet/>
      <dgm:spPr/>
      <dgm:t>
        <a:bodyPr/>
        <a:lstStyle/>
        <a:p>
          <a:r>
            <a:rPr lang="en-US" dirty="0" smtClean="0"/>
            <a:t>Purpose, Goals and Objectives</a:t>
          </a:r>
        </a:p>
      </dgm:t>
    </dgm:pt>
    <dgm:pt modelId="{E830CE55-00BB-4CBC-A765-2975D16776B8}" type="parTrans" cxnId="{6EB9775D-C23A-4874-A45C-C13B949008E3}">
      <dgm:prSet/>
      <dgm:spPr/>
      <dgm:t>
        <a:bodyPr/>
        <a:lstStyle/>
        <a:p>
          <a:endParaRPr lang="en-US"/>
        </a:p>
      </dgm:t>
    </dgm:pt>
    <dgm:pt modelId="{9C2A6DBD-C124-4768-9B80-7F6A8ECFF23F}" type="sibTrans" cxnId="{6EB9775D-C23A-4874-A45C-C13B949008E3}">
      <dgm:prSet/>
      <dgm:spPr/>
      <dgm:t>
        <a:bodyPr/>
        <a:lstStyle/>
        <a:p>
          <a:endParaRPr lang="en-US"/>
        </a:p>
      </dgm:t>
    </dgm:pt>
    <dgm:pt modelId="{A070E278-34A0-4966-882A-461685D16F09}">
      <dgm:prSet/>
      <dgm:spPr/>
      <dgm:t>
        <a:bodyPr/>
        <a:lstStyle/>
        <a:p>
          <a:r>
            <a:rPr lang="en-US" dirty="0" smtClean="0"/>
            <a:t>Design/Implementation</a:t>
          </a:r>
        </a:p>
      </dgm:t>
    </dgm:pt>
    <dgm:pt modelId="{A475BE52-2E4B-4B1B-8FFA-23E9559EC3E9}" type="parTrans" cxnId="{232DB734-519F-444A-A2EF-5F15168444FE}">
      <dgm:prSet/>
      <dgm:spPr/>
      <dgm:t>
        <a:bodyPr/>
        <a:lstStyle/>
        <a:p>
          <a:endParaRPr lang="en-US"/>
        </a:p>
      </dgm:t>
    </dgm:pt>
    <dgm:pt modelId="{E6A93B91-7F60-4AD0-9E4F-5782F345CD7E}" type="sibTrans" cxnId="{232DB734-519F-444A-A2EF-5F15168444FE}">
      <dgm:prSet/>
      <dgm:spPr/>
      <dgm:t>
        <a:bodyPr/>
        <a:lstStyle/>
        <a:p>
          <a:endParaRPr lang="en-US"/>
        </a:p>
      </dgm:t>
    </dgm:pt>
    <dgm:pt modelId="{6B500BDC-A179-4F89-B89B-FB2FFB938976}">
      <dgm:prSet/>
      <dgm:spPr/>
      <dgm:t>
        <a:bodyPr/>
        <a:lstStyle/>
        <a:p>
          <a:r>
            <a:rPr lang="en-US" dirty="0" smtClean="0"/>
            <a:t>Financial data</a:t>
          </a:r>
        </a:p>
      </dgm:t>
    </dgm:pt>
    <dgm:pt modelId="{9FB14CC4-DD3B-4663-A36D-6E52AA922269}" type="parTrans" cxnId="{1FCCD53D-DB6D-4F1F-B51D-6E51DC17DC0E}">
      <dgm:prSet/>
      <dgm:spPr/>
      <dgm:t>
        <a:bodyPr/>
        <a:lstStyle/>
        <a:p>
          <a:endParaRPr lang="en-US"/>
        </a:p>
      </dgm:t>
    </dgm:pt>
    <dgm:pt modelId="{F225375E-8C0B-4BEF-A43C-F0D299C3E842}" type="sibTrans" cxnId="{1FCCD53D-DB6D-4F1F-B51D-6E51DC17DC0E}">
      <dgm:prSet/>
      <dgm:spPr/>
      <dgm:t>
        <a:bodyPr/>
        <a:lstStyle/>
        <a:p>
          <a:endParaRPr lang="en-US"/>
        </a:p>
      </dgm:t>
    </dgm:pt>
    <dgm:pt modelId="{BE25E7C5-56C0-476D-A290-8A599326F565}">
      <dgm:prSet/>
      <dgm:spPr/>
      <dgm:t>
        <a:bodyPr/>
        <a:lstStyle/>
        <a:p>
          <a:r>
            <a:rPr lang="en-US" dirty="0" smtClean="0"/>
            <a:t>Staffing plan</a:t>
          </a:r>
        </a:p>
      </dgm:t>
    </dgm:pt>
    <dgm:pt modelId="{9CA77440-44D9-41CC-91BE-EA0CFB2B44B2}" type="parTrans" cxnId="{EB809D3E-2E2E-4450-81F8-70FB0B844AC8}">
      <dgm:prSet/>
      <dgm:spPr/>
      <dgm:t>
        <a:bodyPr/>
        <a:lstStyle/>
        <a:p>
          <a:endParaRPr lang="en-US"/>
        </a:p>
      </dgm:t>
    </dgm:pt>
    <dgm:pt modelId="{2BF85FF2-F5E1-4EE8-A751-45E4E616287D}" type="sibTrans" cxnId="{EB809D3E-2E2E-4450-81F8-70FB0B844AC8}">
      <dgm:prSet/>
      <dgm:spPr/>
      <dgm:t>
        <a:bodyPr/>
        <a:lstStyle/>
        <a:p>
          <a:endParaRPr lang="en-US"/>
        </a:p>
      </dgm:t>
    </dgm:pt>
    <dgm:pt modelId="{9E1D3DCC-AC63-4797-A698-60A62F6D6AB7}">
      <dgm:prSet/>
      <dgm:spPr/>
      <dgm:t>
        <a:bodyPr/>
        <a:lstStyle/>
        <a:p>
          <a:r>
            <a:rPr lang="en-US" dirty="0" smtClean="0"/>
            <a:t>Evaluation data</a:t>
          </a:r>
        </a:p>
      </dgm:t>
    </dgm:pt>
    <dgm:pt modelId="{81DCAD97-8FB7-4244-8AAB-18A02535438E}" type="parTrans" cxnId="{6B0E0428-9982-4EB9-A440-4CE18E726397}">
      <dgm:prSet/>
      <dgm:spPr/>
      <dgm:t>
        <a:bodyPr/>
        <a:lstStyle/>
        <a:p>
          <a:endParaRPr lang="en-US"/>
        </a:p>
      </dgm:t>
    </dgm:pt>
    <dgm:pt modelId="{061F5BD2-8097-4FA5-A503-40DC785D5096}" type="sibTrans" cxnId="{6B0E0428-9982-4EB9-A440-4CE18E726397}">
      <dgm:prSet/>
      <dgm:spPr/>
      <dgm:t>
        <a:bodyPr/>
        <a:lstStyle/>
        <a:p>
          <a:endParaRPr lang="en-US"/>
        </a:p>
      </dgm:t>
    </dgm:pt>
    <dgm:pt modelId="{9985209B-5774-4011-A23A-26243AA35976}">
      <dgm:prSet/>
      <dgm:spPr/>
      <dgm:t>
        <a:bodyPr/>
        <a:lstStyle/>
        <a:p>
          <a:r>
            <a:rPr lang="en-US" dirty="0" smtClean="0"/>
            <a:t>Recommendations for future operations</a:t>
          </a:r>
        </a:p>
      </dgm:t>
    </dgm:pt>
    <dgm:pt modelId="{5D7F6952-C813-45F1-B3E9-DD3D72724AD5}" type="parTrans" cxnId="{4952F012-44BE-49F8-9F64-8B53B10C9F16}">
      <dgm:prSet/>
      <dgm:spPr/>
      <dgm:t>
        <a:bodyPr/>
        <a:lstStyle/>
        <a:p>
          <a:endParaRPr lang="en-US"/>
        </a:p>
      </dgm:t>
    </dgm:pt>
    <dgm:pt modelId="{77F29A10-3D63-4513-A468-D2F52F313A8A}" type="sibTrans" cxnId="{4952F012-44BE-49F8-9F64-8B53B10C9F16}">
      <dgm:prSet/>
      <dgm:spPr/>
      <dgm:t>
        <a:bodyPr/>
        <a:lstStyle/>
        <a:p>
          <a:endParaRPr lang="en-US"/>
        </a:p>
      </dgm:t>
    </dgm:pt>
    <dgm:pt modelId="{25B0A54A-6C78-40F5-BEB2-8C8BCE2284B9}" type="pres">
      <dgm:prSet presAssocID="{3598BA63-4493-49F1-830C-F70F6A42B678}" presName="linearFlow" presStyleCnt="0">
        <dgm:presLayoutVars>
          <dgm:dir/>
          <dgm:animLvl val="lvl"/>
          <dgm:resizeHandles val="exact"/>
        </dgm:presLayoutVars>
      </dgm:prSet>
      <dgm:spPr/>
      <dgm:t>
        <a:bodyPr/>
        <a:lstStyle/>
        <a:p>
          <a:endParaRPr lang="en-US"/>
        </a:p>
      </dgm:t>
    </dgm:pt>
    <dgm:pt modelId="{AA0AC146-4DCF-4F80-ABB1-A216044D6C6C}" type="pres">
      <dgm:prSet presAssocID="{D6D1C19F-C8DC-4FA3-AA32-58ADEACAD4E2}" presName="composite" presStyleCnt="0"/>
      <dgm:spPr/>
    </dgm:pt>
    <dgm:pt modelId="{202A97D3-CA81-47AB-AD6B-7CCD674682DE}" type="pres">
      <dgm:prSet presAssocID="{D6D1C19F-C8DC-4FA3-AA32-58ADEACAD4E2}" presName="parentText" presStyleLbl="alignNode1" presStyleIdx="0" presStyleCnt="1">
        <dgm:presLayoutVars>
          <dgm:chMax val="1"/>
          <dgm:bulletEnabled val="1"/>
        </dgm:presLayoutVars>
      </dgm:prSet>
      <dgm:spPr/>
      <dgm:t>
        <a:bodyPr/>
        <a:lstStyle/>
        <a:p>
          <a:endParaRPr lang="en-US"/>
        </a:p>
      </dgm:t>
    </dgm:pt>
    <dgm:pt modelId="{F5D51235-F20C-4EB5-926A-05F9F37DA0A6}" type="pres">
      <dgm:prSet presAssocID="{D6D1C19F-C8DC-4FA3-AA32-58ADEACAD4E2}" presName="descendantText" presStyleLbl="alignAcc1" presStyleIdx="0" presStyleCnt="1">
        <dgm:presLayoutVars>
          <dgm:bulletEnabled val="1"/>
        </dgm:presLayoutVars>
      </dgm:prSet>
      <dgm:spPr/>
      <dgm:t>
        <a:bodyPr/>
        <a:lstStyle/>
        <a:p>
          <a:endParaRPr lang="en-US"/>
        </a:p>
      </dgm:t>
    </dgm:pt>
  </dgm:ptLst>
  <dgm:cxnLst>
    <dgm:cxn modelId="{CF260637-55CD-4308-816A-AE024027E397}" type="presOf" srcId="{BE25E7C5-56C0-476D-A290-8A599326F565}" destId="{F5D51235-F20C-4EB5-926A-05F9F37DA0A6}" srcOrd="0" destOrd="5" presId="urn:microsoft.com/office/officeart/2005/8/layout/chevron2"/>
    <dgm:cxn modelId="{22871521-6022-4A94-957A-0FEE78081397}" srcId="{D6D1C19F-C8DC-4FA3-AA32-58ADEACAD4E2}" destId="{15DD87A4-5A36-4145-9356-4094AF90AC9B}" srcOrd="0" destOrd="0" parTransId="{61B4B0D1-69AD-43AD-9F8D-7982237210D2}" sibTransId="{233DAE1C-E498-4FC7-80E0-39EBED18B15C}"/>
    <dgm:cxn modelId="{8AB7FABC-2F15-47E3-861F-AF879445004A}" type="presOf" srcId="{8E7FFEE4-816A-4590-9443-BE5E1E6FA9A4}" destId="{F5D51235-F20C-4EB5-926A-05F9F37DA0A6}" srcOrd="0" destOrd="2" presId="urn:microsoft.com/office/officeart/2005/8/layout/chevron2"/>
    <dgm:cxn modelId="{A456202F-AB3C-499F-84F6-E3E3CA899ABA}" type="presOf" srcId="{A070E278-34A0-4966-882A-461685D16F09}" destId="{F5D51235-F20C-4EB5-926A-05F9F37DA0A6}" srcOrd="0" destOrd="3" presId="urn:microsoft.com/office/officeart/2005/8/layout/chevron2"/>
    <dgm:cxn modelId="{6B0E0428-9982-4EB9-A440-4CE18E726397}" srcId="{D6D1C19F-C8DC-4FA3-AA32-58ADEACAD4E2}" destId="{9E1D3DCC-AC63-4797-A698-60A62F6D6AB7}" srcOrd="6" destOrd="0" parTransId="{81DCAD97-8FB7-4244-8AAB-18A02535438E}" sibTransId="{061F5BD2-8097-4FA5-A503-40DC785D5096}"/>
    <dgm:cxn modelId="{FCC99AC3-05F3-419A-A60B-1ABD3C4255BF}" type="presOf" srcId="{6B500BDC-A179-4F89-B89B-FB2FFB938976}" destId="{F5D51235-F20C-4EB5-926A-05F9F37DA0A6}" srcOrd="0" destOrd="4" presId="urn:microsoft.com/office/officeart/2005/8/layout/chevron2"/>
    <dgm:cxn modelId="{DEBD5221-8B49-4853-A417-81CEAC987EA6}" type="presOf" srcId="{3598BA63-4493-49F1-830C-F70F6A42B678}" destId="{25B0A54A-6C78-40F5-BEB2-8C8BCE2284B9}" srcOrd="0" destOrd="0" presId="urn:microsoft.com/office/officeart/2005/8/layout/chevron2"/>
    <dgm:cxn modelId="{66C7472B-21C7-47D2-981E-4980BD2A75D7}" type="presOf" srcId="{9985209B-5774-4011-A23A-26243AA35976}" destId="{F5D51235-F20C-4EB5-926A-05F9F37DA0A6}" srcOrd="0" destOrd="7" presId="urn:microsoft.com/office/officeart/2005/8/layout/chevron2"/>
    <dgm:cxn modelId="{4952F012-44BE-49F8-9F64-8B53B10C9F16}" srcId="{D6D1C19F-C8DC-4FA3-AA32-58ADEACAD4E2}" destId="{9985209B-5774-4011-A23A-26243AA35976}" srcOrd="7" destOrd="0" parTransId="{5D7F6952-C813-45F1-B3E9-DD3D72724AD5}" sibTransId="{77F29A10-3D63-4513-A468-D2F52F313A8A}"/>
    <dgm:cxn modelId="{EB809D3E-2E2E-4450-81F8-70FB0B844AC8}" srcId="{D6D1C19F-C8DC-4FA3-AA32-58ADEACAD4E2}" destId="{BE25E7C5-56C0-476D-A290-8A599326F565}" srcOrd="5" destOrd="0" parTransId="{9CA77440-44D9-41CC-91BE-EA0CFB2B44B2}" sibTransId="{2BF85FF2-F5E1-4EE8-A751-45E4E616287D}"/>
    <dgm:cxn modelId="{6EB9775D-C23A-4874-A45C-C13B949008E3}" srcId="{D6D1C19F-C8DC-4FA3-AA32-58ADEACAD4E2}" destId="{8E7FFEE4-816A-4590-9443-BE5E1E6FA9A4}" srcOrd="2" destOrd="0" parTransId="{E830CE55-00BB-4CBC-A765-2975D16776B8}" sibTransId="{9C2A6DBD-C124-4768-9B80-7F6A8ECFF23F}"/>
    <dgm:cxn modelId="{796CACA5-AC6C-440F-A70C-4BB6645850DE}" type="presOf" srcId="{71FC1C94-2E2B-493B-BCBB-F2F7DAFDC3F3}" destId="{F5D51235-F20C-4EB5-926A-05F9F37DA0A6}" srcOrd="0" destOrd="1" presId="urn:microsoft.com/office/officeart/2005/8/layout/chevron2"/>
    <dgm:cxn modelId="{232DB734-519F-444A-A2EF-5F15168444FE}" srcId="{D6D1C19F-C8DC-4FA3-AA32-58ADEACAD4E2}" destId="{A070E278-34A0-4966-882A-461685D16F09}" srcOrd="3" destOrd="0" parTransId="{A475BE52-2E4B-4B1B-8FFA-23E9559EC3E9}" sibTransId="{E6A93B91-7F60-4AD0-9E4F-5782F345CD7E}"/>
    <dgm:cxn modelId="{860F2248-F778-4FC6-9985-8D71B1E2DB02}" type="presOf" srcId="{15DD87A4-5A36-4145-9356-4094AF90AC9B}" destId="{F5D51235-F20C-4EB5-926A-05F9F37DA0A6}" srcOrd="0" destOrd="0" presId="urn:microsoft.com/office/officeart/2005/8/layout/chevron2"/>
    <dgm:cxn modelId="{101200FE-3D6C-48EF-B5F6-3619262259D9}" type="presOf" srcId="{9E1D3DCC-AC63-4797-A698-60A62F6D6AB7}" destId="{F5D51235-F20C-4EB5-926A-05F9F37DA0A6}" srcOrd="0" destOrd="6" presId="urn:microsoft.com/office/officeart/2005/8/layout/chevron2"/>
    <dgm:cxn modelId="{BB3FDD4F-CDB9-4BF4-A3D8-F02B8A3E354E}" type="presOf" srcId="{D6D1C19F-C8DC-4FA3-AA32-58ADEACAD4E2}" destId="{202A97D3-CA81-47AB-AD6B-7CCD674682DE}" srcOrd="0" destOrd="0" presId="urn:microsoft.com/office/officeart/2005/8/layout/chevron2"/>
    <dgm:cxn modelId="{1FCCD53D-DB6D-4F1F-B51D-6E51DC17DC0E}" srcId="{D6D1C19F-C8DC-4FA3-AA32-58ADEACAD4E2}" destId="{6B500BDC-A179-4F89-B89B-FB2FFB938976}" srcOrd="4" destOrd="0" parTransId="{9FB14CC4-DD3B-4663-A36D-6E52AA922269}" sibTransId="{F225375E-8C0B-4BEF-A43C-F0D299C3E842}"/>
    <dgm:cxn modelId="{0B52902D-10A5-4625-A22E-1737F895BFBB}" srcId="{3598BA63-4493-49F1-830C-F70F6A42B678}" destId="{D6D1C19F-C8DC-4FA3-AA32-58ADEACAD4E2}" srcOrd="0" destOrd="0" parTransId="{DB9E1EA6-6DDD-47FE-9FAA-80068C526ADE}" sibTransId="{244A6A6A-F3DE-424D-AE15-74AA5EFCB288}"/>
    <dgm:cxn modelId="{F706CDA8-4315-45BB-992B-31AA0FF5F664}" srcId="{D6D1C19F-C8DC-4FA3-AA32-58ADEACAD4E2}" destId="{71FC1C94-2E2B-493B-BCBB-F2F7DAFDC3F3}" srcOrd="1" destOrd="0" parTransId="{3BF05ADE-A2DC-4587-AD10-47E3AC12E01D}" sibTransId="{76860089-D7AB-47E7-86A5-2F48D926BA46}"/>
    <dgm:cxn modelId="{54DAFAA4-F09D-4812-BDB9-497E7B212C43}" type="presParOf" srcId="{25B0A54A-6C78-40F5-BEB2-8C8BCE2284B9}" destId="{AA0AC146-4DCF-4F80-ABB1-A216044D6C6C}" srcOrd="0" destOrd="0" presId="urn:microsoft.com/office/officeart/2005/8/layout/chevron2"/>
    <dgm:cxn modelId="{69C03A56-3847-4C1C-83E9-F758FF7A8C16}" type="presParOf" srcId="{AA0AC146-4DCF-4F80-ABB1-A216044D6C6C}" destId="{202A97D3-CA81-47AB-AD6B-7CCD674682DE}" srcOrd="0" destOrd="0" presId="urn:microsoft.com/office/officeart/2005/8/layout/chevron2"/>
    <dgm:cxn modelId="{8A773334-C0BC-4671-AA9C-ED6FA4412D3B}" type="presParOf" srcId="{AA0AC146-4DCF-4F80-ABB1-A216044D6C6C}" destId="{F5D51235-F20C-4EB5-926A-05F9F37DA0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38DEE0-D87F-4253-B0D5-F22EFC5302B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E0898A9D-D653-49C9-975B-4F4F2D7271E3}">
      <dgm:prSet phldrT="[Text]"/>
      <dgm:spPr/>
      <dgm:t>
        <a:bodyPr/>
        <a:lstStyle/>
        <a:p>
          <a:r>
            <a:rPr lang="en-US" dirty="0" smtClean="0"/>
            <a:t>Product</a:t>
          </a:r>
          <a:endParaRPr lang="en-US" dirty="0"/>
        </a:p>
      </dgm:t>
    </dgm:pt>
    <dgm:pt modelId="{1201C6C8-3A11-4EDE-B410-8C6C581335AE}" type="parTrans" cxnId="{605E9294-45CC-4BCB-86CE-54B77BE58B15}">
      <dgm:prSet/>
      <dgm:spPr/>
      <dgm:t>
        <a:bodyPr/>
        <a:lstStyle/>
        <a:p>
          <a:endParaRPr lang="en-US"/>
        </a:p>
      </dgm:t>
    </dgm:pt>
    <dgm:pt modelId="{74841AB5-29A0-48C3-A73C-75B86882D391}" type="sibTrans" cxnId="{605E9294-45CC-4BCB-86CE-54B77BE58B15}">
      <dgm:prSet/>
      <dgm:spPr/>
      <dgm:t>
        <a:bodyPr/>
        <a:lstStyle/>
        <a:p>
          <a:endParaRPr lang="en-US"/>
        </a:p>
      </dgm:t>
    </dgm:pt>
    <dgm:pt modelId="{6448037A-EA75-49DC-B905-543AD271F9D0}">
      <dgm:prSet phldrT="[Text]" phldr="1"/>
      <dgm:spPr/>
      <dgm:t>
        <a:bodyPr/>
        <a:lstStyle/>
        <a:p>
          <a:endParaRPr lang="en-US" dirty="0"/>
        </a:p>
      </dgm:t>
    </dgm:pt>
    <dgm:pt modelId="{0B2CAECD-7846-4DC5-9284-02A64D8AC05E}" type="parTrans" cxnId="{8C6A7C07-4EA6-445F-8D74-DBE6AEF2403D}">
      <dgm:prSet/>
      <dgm:spPr/>
      <dgm:t>
        <a:bodyPr/>
        <a:lstStyle/>
        <a:p>
          <a:endParaRPr lang="en-US"/>
        </a:p>
      </dgm:t>
    </dgm:pt>
    <dgm:pt modelId="{DBDE28B2-7100-428F-9306-F44E208C5C71}" type="sibTrans" cxnId="{8C6A7C07-4EA6-445F-8D74-DBE6AEF2403D}">
      <dgm:prSet/>
      <dgm:spPr/>
      <dgm:t>
        <a:bodyPr/>
        <a:lstStyle/>
        <a:p>
          <a:endParaRPr lang="en-US"/>
        </a:p>
      </dgm:t>
    </dgm:pt>
    <dgm:pt modelId="{E1254229-9AEF-430A-BEA7-A3C6AD2BE524}">
      <dgm:prSet phldrT="[Text]" phldr="1"/>
      <dgm:spPr/>
      <dgm:t>
        <a:bodyPr/>
        <a:lstStyle/>
        <a:p>
          <a:endParaRPr lang="en-US" dirty="0"/>
        </a:p>
      </dgm:t>
    </dgm:pt>
    <dgm:pt modelId="{4BEC1FBE-B7CC-4C23-8291-B666F6A2A345}" type="parTrans" cxnId="{F0B75206-F6DE-4595-9D49-E69DEF27D390}">
      <dgm:prSet/>
      <dgm:spPr/>
      <dgm:t>
        <a:bodyPr/>
        <a:lstStyle/>
        <a:p>
          <a:endParaRPr lang="en-US"/>
        </a:p>
      </dgm:t>
    </dgm:pt>
    <dgm:pt modelId="{0F067357-2B18-4DA6-972B-76B905B934E4}" type="sibTrans" cxnId="{F0B75206-F6DE-4595-9D49-E69DEF27D390}">
      <dgm:prSet/>
      <dgm:spPr/>
      <dgm:t>
        <a:bodyPr/>
        <a:lstStyle/>
        <a:p>
          <a:endParaRPr lang="en-US"/>
        </a:p>
      </dgm:t>
    </dgm:pt>
    <dgm:pt modelId="{577A3580-C37D-4E1B-8816-BDD6845C5A8D}">
      <dgm:prSet phldrT="[Text]" phldr="1"/>
      <dgm:spPr/>
      <dgm:t>
        <a:bodyPr/>
        <a:lstStyle/>
        <a:p>
          <a:endParaRPr lang="en-US" dirty="0"/>
        </a:p>
      </dgm:t>
    </dgm:pt>
    <dgm:pt modelId="{35DAC96B-32BB-4A06-A77E-3C80F7626220}" type="parTrans" cxnId="{6DAF38DB-3FD3-439F-93ED-3814AAF61776}">
      <dgm:prSet/>
      <dgm:spPr/>
      <dgm:t>
        <a:bodyPr/>
        <a:lstStyle/>
        <a:p>
          <a:endParaRPr lang="en-US"/>
        </a:p>
      </dgm:t>
    </dgm:pt>
    <dgm:pt modelId="{29DBA845-75BC-4541-8A7A-FC6FFC9A98B5}" type="sibTrans" cxnId="{6DAF38DB-3FD3-439F-93ED-3814AAF61776}">
      <dgm:prSet/>
      <dgm:spPr/>
      <dgm:t>
        <a:bodyPr/>
        <a:lstStyle/>
        <a:p>
          <a:endParaRPr lang="en-US"/>
        </a:p>
      </dgm:t>
    </dgm:pt>
    <dgm:pt modelId="{30A359DD-77F2-4CBB-9D15-3BF77E83E9DF}">
      <dgm:prSet phldrT="[Text]"/>
      <dgm:spPr/>
      <dgm:t>
        <a:bodyPr/>
        <a:lstStyle/>
        <a:p>
          <a:r>
            <a:rPr lang="en-US" dirty="0" smtClean="0"/>
            <a:t>Price</a:t>
          </a:r>
          <a:endParaRPr lang="en-US" dirty="0"/>
        </a:p>
      </dgm:t>
    </dgm:pt>
    <dgm:pt modelId="{F40361BE-07CA-4451-BCD2-B6AE1B3BD123}" type="parTrans" cxnId="{9A56D4F3-8504-4024-B69D-FA5B27B4112F}">
      <dgm:prSet/>
      <dgm:spPr/>
      <dgm:t>
        <a:bodyPr/>
        <a:lstStyle/>
        <a:p>
          <a:endParaRPr lang="en-US"/>
        </a:p>
      </dgm:t>
    </dgm:pt>
    <dgm:pt modelId="{631AB5FB-6000-4FCE-9CE8-AE3EC29F5F86}" type="sibTrans" cxnId="{9A56D4F3-8504-4024-B69D-FA5B27B4112F}">
      <dgm:prSet/>
      <dgm:spPr/>
      <dgm:t>
        <a:bodyPr/>
        <a:lstStyle/>
        <a:p>
          <a:endParaRPr lang="en-US"/>
        </a:p>
      </dgm:t>
    </dgm:pt>
    <dgm:pt modelId="{62FFDD9D-98E3-4ADB-94DE-BDC436D5D46E}">
      <dgm:prSet phldrT="[Text]"/>
      <dgm:spPr/>
      <dgm:t>
        <a:bodyPr/>
        <a:lstStyle/>
        <a:p>
          <a:r>
            <a:rPr lang="en-US" dirty="0" smtClean="0"/>
            <a:t>Promotion</a:t>
          </a:r>
          <a:endParaRPr lang="en-US" dirty="0"/>
        </a:p>
      </dgm:t>
    </dgm:pt>
    <dgm:pt modelId="{6D47CD92-3085-47FE-9380-2D0A3B456E7A}" type="parTrans" cxnId="{16C89E1B-EACD-4D57-BD99-04BB9F8AE805}">
      <dgm:prSet/>
      <dgm:spPr/>
      <dgm:t>
        <a:bodyPr/>
        <a:lstStyle/>
        <a:p>
          <a:endParaRPr lang="en-US"/>
        </a:p>
      </dgm:t>
    </dgm:pt>
    <dgm:pt modelId="{17625015-B651-4035-B457-2E215B32F84B}" type="sibTrans" cxnId="{16C89E1B-EACD-4D57-BD99-04BB9F8AE805}">
      <dgm:prSet/>
      <dgm:spPr/>
      <dgm:t>
        <a:bodyPr/>
        <a:lstStyle/>
        <a:p>
          <a:endParaRPr lang="en-US"/>
        </a:p>
      </dgm:t>
    </dgm:pt>
    <dgm:pt modelId="{24CD7083-5786-4629-AFDF-D7F527E906BC}">
      <dgm:prSet phldrT="[Text]"/>
      <dgm:spPr/>
      <dgm:t>
        <a:bodyPr/>
        <a:lstStyle/>
        <a:p>
          <a:r>
            <a:rPr lang="en-US" dirty="0" smtClean="0"/>
            <a:t>Place</a:t>
          </a:r>
          <a:endParaRPr lang="en-US" dirty="0"/>
        </a:p>
      </dgm:t>
    </dgm:pt>
    <dgm:pt modelId="{EA1CA2BA-F7EB-4CD4-88A5-BB9C9F619EFD}" type="parTrans" cxnId="{30B0EB3B-3B3F-4DA7-A7B4-EF85D0B38CF2}">
      <dgm:prSet/>
      <dgm:spPr/>
      <dgm:t>
        <a:bodyPr/>
        <a:lstStyle/>
        <a:p>
          <a:endParaRPr lang="en-US"/>
        </a:p>
      </dgm:t>
    </dgm:pt>
    <dgm:pt modelId="{20342FD0-189D-41F0-9554-1124D5B79A06}" type="sibTrans" cxnId="{30B0EB3B-3B3F-4DA7-A7B4-EF85D0B38CF2}">
      <dgm:prSet/>
      <dgm:spPr/>
      <dgm:t>
        <a:bodyPr/>
        <a:lstStyle/>
        <a:p>
          <a:endParaRPr lang="en-US"/>
        </a:p>
      </dgm:t>
    </dgm:pt>
    <dgm:pt modelId="{DF5141A8-326F-4453-A87C-439B4EF151B3}" type="pres">
      <dgm:prSet presAssocID="{2538DEE0-D87F-4253-B0D5-F22EFC5302B6}" presName="matrix" presStyleCnt="0">
        <dgm:presLayoutVars>
          <dgm:chMax val="1"/>
          <dgm:dir/>
          <dgm:resizeHandles val="exact"/>
        </dgm:presLayoutVars>
      </dgm:prSet>
      <dgm:spPr/>
      <dgm:t>
        <a:bodyPr/>
        <a:lstStyle/>
        <a:p>
          <a:endParaRPr lang="en-US"/>
        </a:p>
      </dgm:t>
    </dgm:pt>
    <dgm:pt modelId="{45D815AD-48D6-48BB-9BD8-1543096F20DD}" type="pres">
      <dgm:prSet presAssocID="{2538DEE0-D87F-4253-B0D5-F22EFC5302B6}" presName="diamond" presStyleLbl="bgShp" presStyleIdx="0" presStyleCnt="1" custLinFactNeighborX="1094" custLinFactNeighborY="20625"/>
      <dgm:spPr/>
      <dgm:t>
        <a:bodyPr/>
        <a:lstStyle/>
        <a:p>
          <a:endParaRPr lang="en-US"/>
        </a:p>
      </dgm:t>
    </dgm:pt>
    <dgm:pt modelId="{C7565EA4-4193-4DA0-873E-11E08D2C58A5}" type="pres">
      <dgm:prSet presAssocID="{2538DEE0-D87F-4253-B0D5-F22EFC5302B6}" presName="quad1" presStyleLbl="node1" presStyleIdx="0" presStyleCnt="4">
        <dgm:presLayoutVars>
          <dgm:chMax val="0"/>
          <dgm:chPref val="0"/>
          <dgm:bulletEnabled val="1"/>
        </dgm:presLayoutVars>
      </dgm:prSet>
      <dgm:spPr/>
      <dgm:t>
        <a:bodyPr/>
        <a:lstStyle/>
        <a:p>
          <a:endParaRPr lang="en-US"/>
        </a:p>
      </dgm:t>
    </dgm:pt>
    <dgm:pt modelId="{371572A4-51D8-415D-8B2D-E6ECACFB22DC}" type="pres">
      <dgm:prSet presAssocID="{2538DEE0-D87F-4253-B0D5-F22EFC5302B6}" presName="quad2" presStyleLbl="node1" presStyleIdx="1" presStyleCnt="4">
        <dgm:presLayoutVars>
          <dgm:chMax val="0"/>
          <dgm:chPref val="0"/>
          <dgm:bulletEnabled val="1"/>
        </dgm:presLayoutVars>
      </dgm:prSet>
      <dgm:spPr/>
      <dgm:t>
        <a:bodyPr/>
        <a:lstStyle/>
        <a:p>
          <a:endParaRPr lang="en-US"/>
        </a:p>
      </dgm:t>
    </dgm:pt>
    <dgm:pt modelId="{BFC5ABD3-1A27-4DBA-8D9F-10DDA6BCABB3}" type="pres">
      <dgm:prSet presAssocID="{2538DEE0-D87F-4253-B0D5-F22EFC5302B6}" presName="quad3" presStyleLbl="node1" presStyleIdx="2" presStyleCnt="4">
        <dgm:presLayoutVars>
          <dgm:chMax val="0"/>
          <dgm:chPref val="0"/>
          <dgm:bulletEnabled val="1"/>
        </dgm:presLayoutVars>
      </dgm:prSet>
      <dgm:spPr/>
      <dgm:t>
        <a:bodyPr/>
        <a:lstStyle/>
        <a:p>
          <a:endParaRPr lang="en-US"/>
        </a:p>
      </dgm:t>
    </dgm:pt>
    <dgm:pt modelId="{5E4AF191-D4D7-4093-A5FB-C8FC4BEAFEC0}" type="pres">
      <dgm:prSet presAssocID="{2538DEE0-D87F-4253-B0D5-F22EFC5302B6}" presName="quad4" presStyleLbl="node1" presStyleIdx="3" presStyleCnt="4">
        <dgm:presLayoutVars>
          <dgm:chMax val="0"/>
          <dgm:chPref val="0"/>
          <dgm:bulletEnabled val="1"/>
        </dgm:presLayoutVars>
      </dgm:prSet>
      <dgm:spPr/>
      <dgm:t>
        <a:bodyPr/>
        <a:lstStyle/>
        <a:p>
          <a:endParaRPr lang="en-US"/>
        </a:p>
      </dgm:t>
    </dgm:pt>
  </dgm:ptLst>
  <dgm:cxnLst>
    <dgm:cxn modelId="{9A56D4F3-8504-4024-B69D-FA5B27B4112F}" srcId="{2538DEE0-D87F-4253-B0D5-F22EFC5302B6}" destId="{30A359DD-77F2-4CBB-9D15-3BF77E83E9DF}" srcOrd="2" destOrd="0" parTransId="{F40361BE-07CA-4451-BCD2-B6AE1B3BD123}" sibTransId="{631AB5FB-6000-4FCE-9CE8-AE3EC29F5F86}"/>
    <dgm:cxn modelId="{605E9294-45CC-4BCB-86CE-54B77BE58B15}" srcId="{2538DEE0-D87F-4253-B0D5-F22EFC5302B6}" destId="{E0898A9D-D653-49C9-975B-4F4F2D7271E3}" srcOrd="0" destOrd="0" parTransId="{1201C6C8-3A11-4EDE-B410-8C6C581335AE}" sibTransId="{74841AB5-29A0-48C3-A73C-75B86882D391}"/>
    <dgm:cxn modelId="{16C89E1B-EACD-4D57-BD99-04BB9F8AE805}" srcId="{2538DEE0-D87F-4253-B0D5-F22EFC5302B6}" destId="{62FFDD9D-98E3-4ADB-94DE-BDC436D5D46E}" srcOrd="3" destOrd="0" parTransId="{6D47CD92-3085-47FE-9380-2D0A3B456E7A}" sibTransId="{17625015-B651-4035-B457-2E215B32F84B}"/>
    <dgm:cxn modelId="{F0B75206-F6DE-4595-9D49-E69DEF27D390}" srcId="{2538DEE0-D87F-4253-B0D5-F22EFC5302B6}" destId="{E1254229-9AEF-430A-BEA7-A3C6AD2BE524}" srcOrd="5" destOrd="0" parTransId="{4BEC1FBE-B7CC-4C23-8291-B666F6A2A345}" sibTransId="{0F067357-2B18-4DA6-972B-76B905B934E4}"/>
    <dgm:cxn modelId="{30B0EB3B-3B3F-4DA7-A7B4-EF85D0B38CF2}" srcId="{2538DEE0-D87F-4253-B0D5-F22EFC5302B6}" destId="{24CD7083-5786-4629-AFDF-D7F527E906BC}" srcOrd="1" destOrd="0" parTransId="{EA1CA2BA-F7EB-4CD4-88A5-BB9C9F619EFD}" sibTransId="{20342FD0-189D-41F0-9554-1124D5B79A06}"/>
    <dgm:cxn modelId="{FACAD0A7-8310-4A44-944D-7A91A7344412}" type="presOf" srcId="{2538DEE0-D87F-4253-B0D5-F22EFC5302B6}" destId="{DF5141A8-326F-4453-A87C-439B4EF151B3}" srcOrd="0" destOrd="0" presId="urn:microsoft.com/office/officeart/2005/8/layout/matrix3"/>
    <dgm:cxn modelId="{C0145A0D-81B0-4676-8CAB-81696F9ED9AF}" type="presOf" srcId="{62FFDD9D-98E3-4ADB-94DE-BDC436D5D46E}" destId="{5E4AF191-D4D7-4093-A5FB-C8FC4BEAFEC0}" srcOrd="0" destOrd="0" presId="urn:microsoft.com/office/officeart/2005/8/layout/matrix3"/>
    <dgm:cxn modelId="{62EA3DAC-1C98-46AE-9A2B-9F628973B4E4}" type="presOf" srcId="{E0898A9D-D653-49C9-975B-4F4F2D7271E3}" destId="{C7565EA4-4193-4DA0-873E-11E08D2C58A5}" srcOrd="0" destOrd="0" presId="urn:microsoft.com/office/officeart/2005/8/layout/matrix3"/>
    <dgm:cxn modelId="{8C6A7C07-4EA6-445F-8D74-DBE6AEF2403D}" srcId="{2538DEE0-D87F-4253-B0D5-F22EFC5302B6}" destId="{6448037A-EA75-49DC-B905-543AD271F9D0}" srcOrd="4" destOrd="0" parTransId="{0B2CAECD-7846-4DC5-9284-02A64D8AC05E}" sibTransId="{DBDE28B2-7100-428F-9306-F44E208C5C71}"/>
    <dgm:cxn modelId="{BBD6A861-02E3-4DB4-93B3-BD7B824CA46A}" type="presOf" srcId="{24CD7083-5786-4629-AFDF-D7F527E906BC}" destId="{371572A4-51D8-415D-8B2D-E6ECACFB22DC}" srcOrd="0" destOrd="0" presId="urn:microsoft.com/office/officeart/2005/8/layout/matrix3"/>
    <dgm:cxn modelId="{6DAF38DB-3FD3-439F-93ED-3814AAF61776}" srcId="{2538DEE0-D87F-4253-B0D5-F22EFC5302B6}" destId="{577A3580-C37D-4E1B-8816-BDD6845C5A8D}" srcOrd="6" destOrd="0" parTransId="{35DAC96B-32BB-4A06-A77E-3C80F7626220}" sibTransId="{29DBA845-75BC-4541-8A7A-FC6FFC9A98B5}"/>
    <dgm:cxn modelId="{46B9D969-DF3D-459B-BE95-A6F4D9AAF581}" type="presOf" srcId="{30A359DD-77F2-4CBB-9D15-3BF77E83E9DF}" destId="{BFC5ABD3-1A27-4DBA-8D9F-10DDA6BCABB3}" srcOrd="0" destOrd="0" presId="urn:microsoft.com/office/officeart/2005/8/layout/matrix3"/>
    <dgm:cxn modelId="{B1A9C3CD-9C77-4FD0-A4DD-C227216C57AD}" type="presParOf" srcId="{DF5141A8-326F-4453-A87C-439B4EF151B3}" destId="{45D815AD-48D6-48BB-9BD8-1543096F20DD}" srcOrd="0" destOrd="0" presId="urn:microsoft.com/office/officeart/2005/8/layout/matrix3"/>
    <dgm:cxn modelId="{A8242747-AE4F-4BF9-910E-184D2132C984}" type="presParOf" srcId="{DF5141A8-326F-4453-A87C-439B4EF151B3}" destId="{C7565EA4-4193-4DA0-873E-11E08D2C58A5}" srcOrd="1" destOrd="0" presId="urn:microsoft.com/office/officeart/2005/8/layout/matrix3"/>
    <dgm:cxn modelId="{DE9C7CB1-669A-40AD-840C-2A2E22179750}" type="presParOf" srcId="{DF5141A8-326F-4453-A87C-439B4EF151B3}" destId="{371572A4-51D8-415D-8B2D-E6ECACFB22DC}" srcOrd="2" destOrd="0" presId="urn:microsoft.com/office/officeart/2005/8/layout/matrix3"/>
    <dgm:cxn modelId="{C014FB87-88B8-4732-A8F6-A07F917EB881}" type="presParOf" srcId="{DF5141A8-326F-4453-A87C-439B4EF151B3}" destId="{BFC5ABD3-1A27-4DBA-8D9F-10DDA6BCABB3}" srcOrd="3" destOrd="0" presId="urn:microsoft.com/office/officeart/2005/8/layout/matrix3"/>
    <dgm:cxn modelId="{7DFC70E9-6874-4113-A9DC-31B4070F2A51}" type="presParOf" srcId="{DF5141A8-326F-4453-A87C-439B4EF151B3}" destId="{5E4AF191-D4D7-4093-A5FB-C8FC4BEAFEC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79597E-257A-4D16-B0D2-5C5B90C7CE2F}" type="doc">
      <dgm:prSet loTypeId="urn:microsoft.com/office/officeart/2005/8/layout/pyramid2" loCatId="pyramid" qsTypeId="urn:microsoft.com/office/officeart/2005/8/quickstyle/3d2" qsCatId="3D" csTypeId="urn:microsoft.com/office/officeart/2005/8/colors/accent1_2" csCatId="accent1"/>
      <dgm:spPr/>
      <dgm:t>
        <a:bodyPr/>
        <a:lstStyle/>
        <a:p>
          <a:endParaRPr lang="en-US"/>
        </a:p>
      </dgm:t>
    </dgm:pt>
    <dgm:pt modelId="{382DED65-890E-4618-9081-D181B44FA26B}">
      <dgm:prSet/>
      <dgm:spPr/>
      <dgm:t>
        <a:bodyPr/>
        <a:lstStyle/>
        <a:p>
          <a:pPr rtl="0"/>
          <a:r>
            <a:rPr lang="en-US" dirty="0" smtClean="0"/>
            <a:t>Physical exertion/ability</a:t>
          </a:r>
          <a:endParaRPr lang="en-US" dirty="0"/>
        </a:p>
      </dgm:t>
    </dgm:pt>
    <dgm:pt modelId="{24F7ED77-68AB-457E-ADBA-6B9537F7DB68}" type="parTrans" cxnId="{DD1AB894-1C8F-4E79-9557-65E7065DABE6}">
      <dgm:prSet/>
      <dgm:spPr/>
      <dgm:t>
        <a:bodyPr/>
        <a:lstStyle/>
        <a:p>
          <a:endParaRPr lang="en-US"/>
        </a:p>
      </dgm:t>
    </dgm:pt>
    <dgm:pt modelId="{6D3765FC-32ED-45DB-8638-9652EEFE03AB}" type="sibTrans" cxnId="{DD1AB894-1C8F-4E79-9557-65E7065DABE6}">
      <dgm:prSet/>
      <dgm:spPr/>
      <dgm:t>
        <a:bodyPr/>
        <a:lstStyle/>
        <a:p>
          <a:endParaRPr lang="en-US"/>
        </a:p>
      </dgm:t>
    </dgm:pt>
    <dgm:pt modelId="{DCD9225E-E73C-4364-843D-08A7A2189732}">
      <dgm:prSet/>
      <dgm:spPr/>
      <dgm:t>
        <a:bodyPr/>
        <a:lstStyle/>
        <a:p>
          <a:pPr rtl="0"/>
          <a:r>
            <a:rPr lang="en-US" dirty="0" smtClean="0"/>
            <a:t>Environmental pleasantness</a:t>
          </a:r>
          <a:endParaRPr lang="en-US" dirty="0"/>
        </a:p>
      </dgm:t>
    </dgm:pt>
    <dgm:pt modelId="{E31E06F1-8079-4980-B778-C5E5C0C8A424}" type="parTrans" cxnId="{108DEBED-AF98-481D-88D0-6EF12E2FBCFD}">
      <dgm:prSet/>
      <dgm:spPr/>
      <dgm:t>
        <a:bodyPr/>
        <a:lstStyle/>
        <a:p>
          <a:endParaRPr lang="en-US"/>
        </a:p>
      </dgm:t>
    </dgm:pt>
    <dgm:pt modelId="{3B027303-0884-4DB3-827D-4CB422258574}" type="sibTrans" cxnId="{108DEBED-AF98-481D-88D0-6EF12E2FBCFD}">
      <dgm:prSet/>
      <dgm:spPr/>
      <dgm:t>
        <a:bodyPr/>
        <a:lstStyle/>
        <a:p>
          <a:endParaRPr lang="en-US"/>
        </a:p>
      </dgm:t>
    </dgm:pt>
    <dgm:pt modelId="{01A2CDD2-6FD1-440C-B59F-E0FEC4B7208D}">
      <dgm:prSet/>
      <dgm:spPr/>
      <dgm:t>
        <a:bodyPr/>
        <a:lstStyle/>
        <a:p>
          <a:pPr rtl="0"/>
          <a:r>
            <a:rPr lang="en-US" dirty="0" smtClean="0"/>
            <a:t>Physical location of work</a:t>
          </a:r>
          <a:endParaRPr lang="en-US" dirty="0"/>
        </a:p>
      </dgm:t>
    </dgm:pt>
    <dgm:pt modelId="{21848BF8-D62E-4D19-A586-D117284AD7E5}" type="parTrans" cxnId="{B8C7312D-BE12-4879-8601-75CAE9E4A93F}">
      <dgm:prSet/>
      <dgm:spPr/>
      <dgm:t>
        <a:bodyPr/>
        <a:lstStyle/>
        <a:p>
          <a:endParaRPr lang="en-US"/>
        </a:p>
      </dgm:t>
    </dgm:pt>
    <dgm:pt modelId="{F3DF9E57-B1BF-49FD-87E9-7CE8D2BB9967}" type="sibTrans" cxnId="{B8C7312D-BE12-4879-8601-75CAE9E4A93F}">
      <dgm:prSet/>
      <dgm:spPr/>
      <dgm:t>
        <a:bodyPr/>
        <a:lstStyle/>
        <a:p>
          <a:endParaRPr lang="en-US"/>
        </a:p>
      </dgm:t>
    </dgm:pt>
    <dgm:pt modelId="{7F4E7FA2-FA29-495C-A3B9-4F38F74F39E6}">
      <dgm:prSet/>
      <dgm:spPr/>
      <dgm:t>
        <a:bodyPr/>
        <a:lstStyle/>
        <a:p>
          <a:pPr rtl="0"/>
          <a:r>
            <a:rPr lang="en-US" dirty="0" smtClean="0"/>
            <a:t>Time</a:t>
          </a:r>
          <a:endParaRPr lang="en-US" dirty="0"/>
        </a:p>
      </dgm:t>
    </dgm:pt>
    <dgm:pt modelId="{42E59486-C15A-474D-827A-B41824A1272E}" type="parTrans" cxnId="{0AEACCE3-7F1A-4D3B-9314-C0472D97D16B}">
      <dgm:prSet/>
      <dgm:spPr/>
      <dgm:t>
        <a:bodyPr/>
        <a:lstStyle/>
        <a:p>
          <a:endParaRPr lang="en-US"/>
        </a:p>
      </dgm:t>
    </dgm:pt>
    <dgm:pt modelId="{F5D2F9AF-10F0-448C-B224-90D38A8BD911}" type="sibTrans" cxnId="{0AEACCE3-7F1A-4D3B-9314-C0472D97D16B}">
      <dgm:prSet/>
      <dgm:spPr/>
      <dgm:t>
        <a:bodyPr/>
        <a:lstStyle/>
        <a:p>
          <a:endParaRPr lang="en-US"/>
        </a:p>
      </dgm:t>
    </dgm:pt>
    <dgm:pt modelId="{AC49C598-D106-4391-A95E-9D0B17994992}">
      <dgm:prSet/>
      <dgm:spPr/>
      <dgm:t>
        <a:bodyPr/>
        <a:lstStyle/>
        <a:p>
          <a:pPr rtl="0"/>
          <a:r>
            <a:rPr lang="en-US" dirty="0" smtClean="0"/>
            <a:t>Degree of human interaction</a:t>
          </a:r>
          <a:endParaRPr lang="en-US" dirty="0"/>
        </a:p>
      </dgm:t>
    </dgm:pt>
    <dgm:pt modelId="{B9ED3DB3-A395-45F0-91D2-EF6B181753EA}" type="parTrans" cxnId="{83C4D223-AA0A-4F6B-BA4C-583979BE733D}">
      <dgm:prSet/>
      <dgm:spPr/>
      <dgm:t>
        <a:bodyPr/>
        <a:lstStyle/>
        <a:p>
          <a:endParaRPr lang="en-US"/>
        </a:p>
      </dgm:t>
    </dgm:pt>
    <dgm:pt modelId="{C40577C6-9F3A-4785-9C03-B46A4AEC5EE1}" type="sibTrans" cxnId="{83C4D223-AA0A-4F6B-BA4C-583979BE733D}">
      <dgm:prSet/>
      <dgm:spPr/>
      <dgm:t>
        <a:bodyPr/>
        <a:lstStyle/>
        <a:p>
          <a:endParaRPr lang="en-US"/>
        </a:p>
      </dgm:t>
    </dgm:pt>
    <dgm:pt modelId="{6E490979-97AC-4D3B-890E-B9FCC00D3EA9}">
      <dgm:prSet/>
      <dgm:spPr/>
      <dgm:t>
        <a:bodyPr/>
        <a:lstStyle/>
        <a:p>
          <a:pPr rtl="0"/>
          <a:r>
            <a:rPr lang="en-US" dirty="0" smtClean="0"/>
            <a:t>Competency </a:t>
          </a:r>
          <a:endParaRPr lang="en-US" dirty="0"/>
        </a:p>
      </dgm:t>
    </dgm:pt>
    <dgm:pt modelId="{0CA1422B-DB10-466B-8E30-9087C5DAB30C}" type="parTrans" cxnId="{7DC7B3DB-6FE4-4F69-8392-29695A52F287}">
      <dgm:prSet/>
      <dgm:spPr/>
      <dgm:t>
        <a:bodyPr/>
        <a:lstStyle/>
        <a:p>
          <a:endParaRPr lang="en-US"/>
        </a:p>
      </dgm:t>
    </dgm:pt>
    <dgm:pt modelId="{DD4E9DA4-02CC-469B-ABED-B60DD77F55E9}" type="sibTrans" cxnId="{7DC7B3DB-6FE4-4F69-8392-29695A52F287}">
      <dgm:prSet/>
      <dgm:spPr/>
      <dgm:t>
        <a:bodyPr/>
        <a:lstStyle/>
        <a:p>
          <a:endParaRPr lang="en-US"/>
        </a:p>
      </dgm:t>
    </dgm:pt>
    <dgm:pt modelId="{C413FC2F-AFF2-477A-ADBC-B4356BC5A17C}">
      <dgm:prSet/>
      <dgm:spPr/>
      <dgm:t>
        <a:bodyPr/>
        <a:lstStyle/>
        <a:p>
          <a:pPr rtl="0"/>
          <a:r>
            <a:rPr lang="en-US" dirty="0" smtClean="0"/>
            <a:t>Psychological characteristics</a:t>
          </a:r>
          <a:endParaRPr lang="en-US" dirty="0"/>
        </a:p>
      </dgm:t>
    </dgm:pt>
    <dgm:pt modelId="{927D285A-C0A0-4D6A-B025-9143C7A2A7D3}" type="parTrans" cxnId="{2B824282-20F9-4EAB-B6B9-5DF45D69AE52}">
      <dgm:prSet/>
      <dgm:spPr/>
      <dgm:t>
        <a:bodyPr/>
        <a:lstStyle/>
        <a:p>
          <a:endParaRPr lang="en-US"/>
        </a:p>
      </dgm:t>
    </dgm:pt>
    <dgm:pt modelId="{085F3D9C-680D-4A67-9C49-C34EBA6211F9}" type="sibTrans" cxnId="{2B824282-20F9-4EAB-B6B9-5DF45D69AE52}">
      <dgm:prSet/>
      <dgm:spPr/>
      <dgm:t>
        <a:bodyPr/>
        <a:lstStyle/>
        <a:p>
          <a:endParaRPr lang="en-US"/>
        </a:p>
      </dgm:t>
    </dgm:pt>
    <dgm:pt modelId="{D1597A83-F2E2-4335-8199-9FFF6B7C46DA}" type="pres">
      <dgm:prSet presAssocID="{3379597E-257A-4D16-B0D2-5C5B90C7CE2F}" presName="compositeShape" presStyleCnt="0">
        <dgm:presLayoutVars>
          <dgm:dir/>
          <dgm:resizeHandles/>
        </dgm:presLayoutVars>
      </dgm:prSet>
      <dgm:spPr/>
      <dgm:t>
        <a:bodyPr/>
        <a:lstStyle/>
        <a:p>
          <a:endParaRPr lang="en-US"/>
        </a:p>
      </dgm:t>
    </dgm:pt>
    <dgm:pt modelId="{17D07BA9-C696-4760-A77C-6B4B2A7E2D29}" type="pres">
      <dgm:prSet presAssocID="{3379597E-257A-4D16-B0D2-5C5B90C7CE2F}" presName="pyramid" presStyleLbl="node1" presStyleIdx="0" presStyleCnt="1" custLinFactNeighborX="2955"/>
      <dgm:spPr/>
    </dgm:pt>
    <dgm:pt modelId="{60683305-4B82-46EB-944A-51518ED1DCA1}" type="pres">
      <dgm:prSet presAssocID="{3379597E-257A-4D16-B0D2-5C5B90C7CE2F}" presName="theList" presStyleCnt="0"/>
      <dgm:spPr/>
    </dgm:pt>
    <dgm:pt modelId="{337DC484-3FDA-40B7-A58A-26DA3F00EFDD}" type="pres">
      <dgm:prSet presAssocID="{382DED65-890E-4618-9081-D181B44FA26B}" presName="aNode" presStyleLbl="fgAcc1" presStyleIdx="0" presStyleCnt="7">
        <dgm:presLayoutVars>
          <dgm:bulletEnabled val="1"/>
        </dgm:presLayoutVars>
      </dgm:prSet>
      <dgm:spPr/>
      <dgm:t>
        <a:bodyPr/>
        <a:lstStyle/>
        <a:p>
          <a:endParaRPr lang="en-US"/>
        </a:p>
      </dgm:t>
    </dgm:pt>
    <dgm:pt modelId="{7F2ABE28-AC23-4FFD-95BD-0C1AA82EDAB6}" type="pres">
      <dgm:prSet presAssocID="{382DED65-890E-4618-9081-D181B44FA26B}" presName="aSpace" presStyleCnt="0"/>
      <dgm:spPr/>
    </dgm:pt>
    <dgm:pt modelId="{BDEBC8EC-6B15-4EC7-B6FA-9D46A4B07D29}" type="pres">
      <dgm:prSet presAssocID="{DCD9225E-E73C-4364-843D-08A7A2189732}" presName="aNode" presStyleLbl="fgAcc1" presStyleIdx="1" presStyleCnt="7">
        <dgm:presLayoutVars>
          <dgm:bulletEnabled val="1"/>
        </dgm:presLayoutVars>
      </dgm:prSet>
      <dgm:spPr/>
      <dgm:t>
        <a:bodyPr/>
        <a:lstStyle/>
        <a:p>
          <a:endParaRPr lang="en-US"/>
        </a:p>
      </dgm:t>
    </dgm:pt>
    <dgm:pt modelId="{C360BE25-F950-4868-8102-CB2A82554D05}" type="pres">
      <dgm:prSet presAssocID="{DCD9225E-E73C-4364-843D-08A7A2189732}" presName="aSpace" presStyleCnt="0"/>
      <dgm:spPr/>
    </dgm:pt>
    <dgm:pt modelId="{CCD47A4B-50F5-4FD7-B3FF-40CFACD7224A}" type="pres">
      <dgm:prSet presAssocID="{01A2CDD2-6FD1-440C-B59F-E0FEC4B7208D}" presName="aNode" presStyleLbl="fgAcc1" presStyleIdx="2" presStyleCnt="7">
        <dgm:presLayoutVars>
          <dgm:bulletEnabled val="1"/>
        </dgm:presLayoutVars>
      </dgm:prSet>
      <dgm:spPr/>
      <dgm:t>
        <a:bodyPr/>
        <a:lstStyle/>
        <a:p>
          <a:endParaRPr lang="en-US"/>
        </a:p>
      </dgm:t>
    </dgm:pt>
    <dgm:pt modelId="{29769663-E64F-4C37-8460-C1C6EB0BE25D}" type="pres">
      <dgm:prSet presAssocID="{01A2CDD2-6FD1-440C-B59F-E0FEC4B7208D}" presName="aSpace" presStyleCnt="0"/>
      <dgm:spPr/>
    </dgm:pt>
    <dgm:pt modelId="{307511DF-74E8-46A0-A495-9FF07888E831}" type="pres">
      <dgm:prSet presAssocID="{7F4E7FA2-FA29-495C-A3B9-4F38F74F39E6}" presName="aNode" presStyleLbl="fgAcc1" presStyleIdx="3" presStyleCnt="7">
        <dgm:presLayoutVars>
          <dgm:bulletEnabled val="1"/>
        </dgm:presLayoutVars>
      </dgm:prSet>
      <dgm:spPr/>
      <dgm:t>
        <a:bodyPr/>
        <a:lstStyle/>
        <a:p>
          <a:endParaRPr lang="en-US"/>
        </a:p>
      </dgm:t>
    </dgm:pt>
    <dgm:pt modelId="{70740916-5FB3-46A0-A571-03B12DC04404}" type="pres">
      <dgm:prSet presAssocID="{7F4E7FA2-FA29-495C-A3B9-4F38F74F39E6}" presName="aSpace" presStyleCnt="0"/>
      <dgm:spPr/>
    </dgm:pt>
    <dgm:pt modelId="{5BF44F73-F4C7-4258-9C7B-A913A89B5A38}" type="pres">
      <dgm:prSet presAssocID="{AC49C598-D106-4391-A95E-9D0B17994992}" presName="aNode" presStyleLbl="fgAcc1" presStyleIdx="4" presStyleCnt="7">
        <dgm:presLayoutVars>
          <dgm:bulletEnabled val="1"/>
        </dgm:presLayoutVars>
      </dgm:prSet>
      <dgm:spPr/>
      <dgm:t>
        <a:bodyPr/>
        <a:lstStyle/>
        <a:p>
          <a:endParaRPr lang="en-US"/>
        </a:p>
      </dgm:t>
    </dgm:pt>
    <dgm:pt modelId="{AFCE71AE-6740-4F88-ADA9-C4026665393C}" type="pres">
      <dgm:prSet presAssocID="{AC49C598-D106-4391-A95E-9D0B17994992}" presName="aSpace" presStyleCnt="0"/>
      <dgm:spPr/>
    </dgm:pt>
    <dgm:pt modelId="{D667E85B-7FE3-41F5-91A2-A627CC36C6A8}" type="pres">
      <dgm:prSet presAssocID="{6E490979-97AC-4D3B-890E-B9FCC00D3EA9}" presName="aNode" presStyleLbl="fgAcc1" presStyleIdx="5" presStyleCnt="7">
        <dgm:presLayoutVars>
          <dgm:bulletEnabled val="1"/>
        </dgm:presLayoutVars>
      </dgm:prSet>
      <dgm:spPr/>
      <dgm:t>
        <a:bodyPr/>
        <a:lstStyle/>
        <a:p>
          <a:endParaRPr lang="en-US"/>
        </a:p>
      </dgm:t>
    </dgm:pt>
    <dgm:pt modelId="{9E46A07B-1E14-4FEF-B824-E2A46E52CC05}" type="pres">
      <dgm:prSet presAssocID="{6E490979-97AC-4D3B-890E-B9FCC00D3EA9}" presName="aSpace" presStyleCnt="0"/>
      <dgm:spPr/>
    </dgm:pt>
    <dgm:pt modelId="{7840FC5B-84DE-4961-AEA7-DF867F6ED274}" type="pres">
      <dgm:prSet presAssocID="{C413FC2F-AFF2-477A-ADBC-B4356BC5A17C}" presName="aNode" presStyleLbl="fgAcc1" presStyleIdx="6" presStyleCnt="7">
        <dgm:presLayoutVars>
          <dgm:bulletEnabled val="1"/>
        </dgm:presLayoutVars>
      </dgm:prSet>
      <dgm:spPr/>
      <dgm:t>
        <a:bodyPr/>
        <a:lstStyle/>
        <a:p>
          <a:endParaRPr lang="en-US"/>
        </a:p>
      </dgm:t>
    </dgm:pt>
    <dgm:pt modelId="{63C2430B-5BA0-489F-AAA9-31A79CD1F6C4}" type="pres">
      <dgm:prSet presAssocID="{C413FC2F-AFF2-477A-ADBC-B4356BC5A17C}" presName="aSpace" presStyleCnt="0"/>
      <dgm:spPr/>
    </dgm:pt>
  </dgm:ptLst>
  <dgm:cxnLst>
    <dgm:cxn modelId="{E67B32DB-187F-45B1-9A93-722992E4D7A4}" type="presOf" srcId="{AC49C598-D106-4391-A95E-9D0B17994992}" destId="{5BF44F73-F4C7-4258-9C7B-A913A89B5A38}" srcOrd="0" destOrd="0" presId="urn:microsoft.com/office/officeart/2005/8/layout/pyramid2"/>
    <dgm:cxn modelId="{22DE8B01-7315-411B-89D8-1C4FF896CEAE}" type="presOf" srcId="{382DED65-890E-4618-9081-D181B44FA26B}" destId="{337DC484-3FDA-40B7-A58A-26DA3F00EFDD}" srcOrd="0" destOrd="0" presId="urn:microsoft.com/office/officeart/2005/8/layout/pyramid2"/>
    <dgm:cxn modelId="{249DC9BE-F7FA-415E-8349-B19AACD212D9}" type="presOf" srcId="{C413FC2F-AFF2-477A-ADBC-B4356BC5A17C}" destId="{7840FC5B-84DE-4961-AEA7-DF867F6ED274}" srcOrd="0" destOrd="0" presId="urn:microsoft.com/office/officeart/2005/8/layout/pyramid2"/>
    <dgm:cxn modelId="{26346808-C160-4FC6-B334-34E3EC691DF1}" type="presOf" srcId="{6E490979-97AC-4D3B-890E-B9FCC00D3EA9}" destId="{D667E85B-7FE3-41F5-91A2-A627CC36C6A8}" srcOrd="0" destOrd="0" presId="urn:microsoft.com/office/officeart/2005/8/layout/pyramid2"/>
    <dgm:cxn modelId="{2B824282-20F9-4EAB-B6B9-5DF45D69AE52}" srcId="{3379597E-257A-4D16-B0D2-5C5B90C7CE2F}" destId="{C413FC2F-AFF2-477A-ADBC-B4356BC5A17C}" srcOrd="6" destOrd="0" parTransId="{927D285A-C0A0-4D6A-B025-9143C7A2A7D3}" sibTransId="{085F3D9C-680D-4A67-9C49-C34EBA6211F9}"/>
    <dgm:cxn modelId="{DD1AB894-1C8F-4E79-9557-65E7065DABE6}" srcId="{3379597E-257A-4D16-B0D2-5C5B90C7CE2F}" destId="{382DED65-890E-4618-9081-D181B44FA26B}" srcOrd="0" destOrd="0" parTransId="{24F7ED77-68AB-457E-ADBA-6B9537F7DB68}" sibTransId="{6D3765FC-32ED-45DB-8638-9652EEFE03AB}"/>
    <dgm:cxn modelId="{7DC7B3DB-6FE4-4F69-8392-29695A52F287}" srcId="{3379597E-257A-4D16-B0D2-5C5B90C7CE2F}" destId="{6E490979-97AC-4D3B-890E-B9FCC00D3EA9}" srcOrd="5" destOrd="0" parTransId="{0CA1422B-DB10-466B-8E30-9087C5DAB30C}" sibTransId="{DD4E9DA4-02CC-469B-ABED-B60DD77F55E9}"/>
    <dgm:cxn modelId="{83C4D223-AA0A-4F6B-BA4C-583979BE733D}" srcId="{3379597E-257A-4D16-B0D2-5C5B90C7CE2F}" destId="{AC49C598-D106-4391-A95E-9D0B17994992}" srcOrd="4" destOrd="0" parTransId="{B9ED3DB3-A395-45F0-91D2-EF6B181753EA}" sibTransId="{C40577C6-9F3A-4785-9C03-B46A4AEC5EE1}"/>
    <dgm:cxn modelId="{810359F3-C963-42C0-BE50-CC1A3147A313}" type="presOf" srcId="{DCD9225E-E73C-4364-843D-08A7A2189732}" destId="{BDEBC8EC-6B15-4EC7-B6FA-9D46A4B07D29}" srcOrd="0" destOrd="0" presId="urn:microsoft.com/office/officeart/2005/8/layout/pyramid2"/>
    <dgm:cxn modelId="{0AEACCE3-7F1A-4D3B-9314-C0472D97D16B}" srcId="{3379597E-257A-4D16-B0D2-5C5B90C7CE2F}" destId="{7F4E7FA2-FA29-495C-A3B9-4F38F74F39E6}" srcOrd="3" destOrd="0" parTransId="{42E59486-C15A-474D-827A-B41824A1272E}" sibTransId="{F5D2F9AF-10F0-448C-B224-90D38A8BD911}"/>
    <dgm:cxn modelId="{227853A4-DE37-448B-8DAB-CF03D4797FA5}" type="presOf" srcId="{7F4E7FA2-FA29-495C-A3B9-4F38F74F39E6}" destId="{307511DF-74E8-46A0-A495-9FF07888E831}" srcOrd="0" destOrd="0" presId="urn:microsoft.com/office/officeart/2005/8/layout/pyramid2"/>
    <dgm:cxn modelId="{B8C7312D-BE12-4879-8601-75CAE9E4A93F}" srcId="{3379597E-257A-4D16-B0D2-5C5B90C7CE2F}" destId="{01A2CDD2-6FD1-440C-B59F-E0FEC4B7208D}" srcOrd="2" destOrd="0" parTransId="{21848BF8-D62E-4D19-A586-D117284AD7E5}" sibTransId="{F3DF9E57-B1BF-49FD-87E9-7CE8D2BB9967}"/>
    <dgm:cxn modelId="{78D9BE9F-371A-4F10-8C3B-3013D2990867}" type="presOf" srcId="{01A2CDD2-6FD1-440C-B59F-E0FEC4B7208D}" destId="{CCD47A4B-50F5-4FD7-B3FF-40CFACD7224A}" srcOrd="0" destOrd="0" presId="urn:microsoft.com/office/officeart/2005/8/layout/pyramid2"/>
    <dgm:cxn modelId="{7228E9EB-A046-47B9-ADFB-65E2A7A3E8F0}" type="presOf" srcId="{3379597E-257A-4D16-B0D2-5C5B90C7CE2F}" destId="{D1597A83-F2E2-4335-8199-9FFF6B7C46DA}" srcOrd="0" destOrd="0" presId="urn:microsoft.com/office/officeart/2005/8/layout/pyramid2"/>
    <dgm:cxn modelId="{108DEBED-AF98-481D-88D0-6EF12E2FBCFD}" srcId="{3379597E-257A-4D16-B0D2-5C5B90C7CE2F}" destId="{DCD9225E-E73C-4364-843D-08A7A2189732}" srcOrd="1" destOrd="0" parTransId="{E31E06F1-8079-4980-B778-C5E5C0C8A424}" sibTransId="{3B027303-0884-4DB3-827D-4CB422258574}"/>
    <dgm:cxn modelId="{77C35226-2D1A-4D2B-B46F-974E7A383834}" type="presParOf" srcId="{D1597A83-F2E2-4335-8199-9FFF6B7C46DA}" destId="{17D07BA9-C696-4760-A77C-6B4B2A7E2D29}" srcOrd="0" destOrd="0" presId="urn:microsoft.com/office/officeart/2005/8/layout/pyramid2"/>
    <dgm:cxn modelId="{87EE3693-0856-4FBD-8E56-C816260B44E1}" type="presParOf" srcId="{D1597A83-F2E2-4335-8199-9FFF6B7C46DA}" destId="{60683305-4B82-46EB-944A-51518ED1DCA1}" srcOrd="1" destOrd="0" presId="urn:microsoft.com/office/officeart/2005/8/layout/pyramid2"/>
    <dgm:cxn modelId="{627C1C4F-F8CA-4C77-8AB8-313353D54C7B}" type="presParOf" srcId="{60683305-4B82-46EB-944A-51518ED1DCA1}" destId="{337DC484-3FDA-40B7-A58A-26DA3F00EFDD}" srcOrd="0" destOrd="0" presId="urn:microsoft.com/office/officeart/2005/8/layout/pyramid2"/>
    <dgm:cxn modelId="{F24FB1EF-5948-4DF4-9768-E83489913F41}" type="presParOf" srcId="{60683305-4B82-46EB-944A-51518ED1DCA1}" destId="{7F2ABE28-AC23-4FFD-95BD-0C1AA82EDAB6}" srcOrd="1" destOrd="0" presId="urn:microsoft.com/office/officeart/2005/8/layout/pyramid2"/>
    <dgm:cxn modelId="{CF1C7BC8-9D14-4741-9BF5-64E354C0434F}" type="presParOf" srcId="{60683305-4B82-46EB-944A-51518ED1DCA1}" destId="{BDEBC8EC-6B15-4EC7-B6FA-9D46A4B07D29}" srcOrd="2" destOrd="0" presId="urn:microsoft.com/office/officeart/2005/8/layout/pyramid2"/>
    <dgm:cxn modelId="{8D9008FD-4A23-4FCB-BE7B-B0034ABBC70A}" type="presParOf" srcId="{60683305-4B82-46EB-944A-51518ED1DCA1}" destId="{C360BE25-F950-4868-8102-CB2A82554D05}" srcOrd="3" destOrd="0" presId="urn:microsoft.com/office/officeart/2005/8/layout/pyramid2"/>
    <dgm:cxn modelId="{37E553CC-D026-4313-9085-13267132F492}" type="presParOf" srcId="{60683305-4B82-46EB-944A-51518ED1DCA1}" destId="{CCD47A4B-50F5-4FD7-B3FF-40CFACD7224A}" srcOrd="4" destOrd="0" presId="urn:microsoft.com/office/officeart/2005/8/layout/pyramid2"/>
    <dgm:cxn modelId="{36021E63-9B06-4079-A3F7-604EB6E82E11}" type="presParOf" srcId="{60683305-4B82-46EB-944A-51518ED1DCA1}" destId="{29769663-E64F-4C37-8460-C1C6EB0BE25D}" srcOrd="5" destOrd="0" presId="urn:microsoft.com/office/officeart/2005/8/layout/pyramid2"/>
    <dgm:cxn modelId="{FD8BC9F9-D61B-4805-B3B3-6C310C23C7EF}" type="presParOf" srcId="{60683305-4B82-46EB-944A-51518ED1DCA1}" destId="{307511DF-74E8-46A0-A495-9FF07888E831}" srcOrd="6" destOrd="0" presId="urn:microsoft.com/office/officeart/2005/8/layout/pyramid2"/>
    <dgm:cxn modelId="{5D3F3555-FD80-459E-B906-FB9E71A00E89}" type="presParOf" srcId="{60683305-4B82-46EB-944A-51518ED1DCA1}" destId="{70740916-5FB3-46A0-A571-03B12DC04404}" srcOrd="7" destOrd="0" presId="urn:microsoft.com/office/officeart/2005/8/layout/pyramid2"/>
    <dgm:cxn modelId="{6E55511A-7DEB-4CBD-ADE0-5ACDDD4D5486}" type="presParOf" srcId="{60683305-4B82-46EB-944A-51518ED1DCA1}" destId="{5BF44F73-F4C7-4258-9C7B-A913A89B5A38}" srcOrd="8" destOrd="0" presId="urn:microsoft.com/office/officeart/2005/8/layout/pyramid2"/>
    <dgm:cxn modelId="{F045EED5-2E54-4609-ACB2-7A056570BD54}" type="presParOf" srcId="{60683305-4B82-46EB-944A-51518ED1DCA1}" destId="{AFCE71AE-6740-4F88-ADA9-C4026665393C}" srcOrd="9" destOrd="0" presId="urn:microsoft.com/office/officeart/2005/8/layout/pyramid2"/>
    <dgm:cxn modelId="{0F42427A-1C61-46D2-ACF9-F5D58323B61E}" type="presParOf" srcId="{60683305-4B82-46EB-944A-51518ED1DCA1}" destId="{D667E85B-7FE3-41F5-91A2-A627CC36C6A8}" srcOrd="10" destOrd="0" presId="urn:microsoft.com/office/officeart/2005/8/layout/pyramid2"/>
    <dgm:cxn modelId="{176217D8-5349-4545-AB96-DAE882BFE7D3}" type="presParOf" srcId="{60683305-4B82-46EB-944A-51518ED1DCA1}" destId="{9E46A07B-1E14-4FEF-B824-E2A46E52CC05}" srcOrd="11" destOrd="0" presId="urn:microsoft.com/office/officeart/2005/8/layout/pyramid2"/>
    <dgm:cxn modelId="{2984040B-8940-4649-BC8D-B5B4A4DC6619}" type="presParOf" srcId="{60683305-4B82-46EB-944A-51518ED1DCA1}" destId="{7840FC5B-84DE-4961-AEA7-DF867F6ED274}" srcOrd="12" destOrd="0" presId="urn:microsoft.com/office/officeart/2005/8/layout/pyramid2"/>
    <dgm:cxn modelId="{6EE5E48C-24DA-40D6-8E94-EE296FED0824}" type="presParOf" srcId="{60683305-4B82-46EB-944A-51518ED1DCA1}" destId="{63C2430B-5BA0-489F-AAA9-31A79CD1F6C4}"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8261C-8C59-4EF2-B918-6AA24B6682C6}">
      <dsp:nvSpPr>
        <dsp:cNvPr id="0" name=""/>
        <dsp:cNvSpPr/>
      </dsp:nvSpPr>
      <dsp:spPr>
        <a:xfrm>
          <a:off x="2828662" y="-73359"/>
          <a:ext cx="1440013" cy="119864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Credibility</a:t>
          </a:r>
          <a:endParaRPr lang="en-US" sz="1700" b="1" kern="1200" dirty="0"/>
        </a:p>
      </dsp:txBody>
      <dsp:txXfrm>
        <a:off x="2887175" y="-14846"/>
        <a:ext cx="1322987" cy="1081622"/>
      </dsp:txXfrm>
    </dsp:sp>
    <dsp:sp modelId="{016BF45A-3EA1-4FA6-88F6-9712CF79050C}">
      <dsp:nvSpPr>
        <dsp:cNvPr id="0" name=""/>
        <dsp:cNvSpPr/>
      </dsp:nvSpPr>
      <dsp:spPr>
        <a:xfrm>
          <a:off x="1597870" y="525964"/>
          <a:ext cx="3901597" cy="3901597"/>
        </a:xfrm>
        <a:custGeom>
          <a:avLst/>
          <a:gdLst/>
          <a:ahLst/>
          <a:cxnLst/>
          <a:rect l="0" t="0" r="0" b="0"/>
          <a:pathLst>
            <a:path>
              <a:moveTo>
                <a:pt x="2680329" y="141544"/>
              </a:moveTo>
              <a:arcTo wR="1950798" hR="1950798" stAng="17517623" swAng="17932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20BA88-7822-4BBE-954D-A04CA4A9EC73}">
      <dsp:nvSpPr>
        <dsp:cNvPr id="0" name=""/>
        <dsp:cNvSpPr/>
      </dsp:nvSpPr>
      <dsp:spPr>
        <a:xfrm>
          <a:off x="4643119" y="1279718"/>
          <a:ext cx="1521738" cy="118842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Career Advantage</a:t>
          </a:r>
          <a:endParaRPr lang="en-US" sz="1700" b="1" kern="1200" dirty="0"/>
        </a:p>
      </dsp:txBody>
      <dsp:txXfrm>
        <a:off x="4701133" y="1337732"/>
        <a:ext cx="1405710" cy="1072400"/>
      </dsp:txXfrm>
    </dsp:sp>
    <dsp:sp modelId="{ED7A591D-8EC7-4ABC-BFFA-B6733C55AB9C}">
      <dsp:nvSpPr>
        <dsp:cNvPr id="0" name=""/>
        <dsp:cNvSpPr/>
      </dsp:nvSpPr>
      <dsp:spPr>
        <a:xfrm>
          <a:off x="1597870" y="525964"/>
          <a:ext cx="3901597" cy="3901597"/>
        </a:xfrm>
        <a:custGeom>
          <a:avLst/>
          <a:gdLst/>
          <a:ahLst/>
          <a:cxnLst/>
          <a:rect l="0" t="0" r="0" b="0"/>
          <a:pathLst>
            <a:path>
              <a:moveTo>
                <a:pt x="3901596" y="1952503"/>
              </a:moveTo>
              <a:arcTo wR="1950798" hR="1950798" stAng="21603004" swAng="180422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35B280-16B2-4CD6-8E32-D6411874AEC9}">
      <dsp:nvSpPr>
        <dsp:cNvPr id="0" name=""/>
        <dsp:cNvSpPr/>
      </dsp:nvSpPr>
      <dsp:spPr>
        <a:xfrm>
          <a:off x="3944444" y="3464623"/>
          <a:ext cx="1501750" cy="118073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Practical Skills </a:t>
          </a:r>
          <a:endParaRPr lang="en-US" sz="1700" b="1" kern="1200" dirty="0"/>
        </a:p>
      </dsp:txBody>
      <dsp:txXfrm>
        <a:off x="4002083" y="3522262"/>
        <a:ext cx="1386472" cy="1065458"/>
      </dsp:txXfrm>
    </dsp:sp>
    <dsp:sp modelId="{4E61BD46-4F24-4DB2-BD49-C8D2C69BE678}">
      <dsp:nvSpPr>
        <dsp:cNvPr id="0" name=""/>
        <dsp:cNvSpPr/>
      </dsp:nvSpPr>
      <dsp:spPr>
        <a:xfrm>
          <a:off x="1597870" y="525964"/>
          <a:ext cx="3901597" cy="3901597"/>
        </a:xfrm>
        <a:custGeom>
          <a:avLst/>
          <a:gdLst/>
          <a:ahLst/>
          <a:cxnLst/>
          <a:rect l="0" t="0" r="0" b="0"/>
          <a:pathLst>
            <a:path>
              <a:moveTo>
                <a:pt x="2339596" y="3862460"/>
              </a:moveTo>
              <a:arcTo wR="1950798" hR="1950798" stAng="4710231" swAng="12371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3C66A4-4E62-4EDA-95D1-847484B227C8}">
      <dsp:nvSpPr>
        <dsp:cNvPr id="0" name=""/>
        <dsp:cNvSpPr/>
      </dsp:nvSpPr>
      <dsp:spPr>
        <a:xfrm>
          <a:off x="1571715" y="3537160"/>
          <a:ext cx="1660605" cy="1035662"/>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Community</a:t>
          </a:r>
          <a:endParaRPr lang="en-US" sz="1700" b="1" kern="1200" dirty="0"/>
        </a:p>
      </dsp:txBody>
      <dsp:txXfrm>
        <a:off x="1622272" y="3587717"/>
        <a:ext cx="1559491" cy="934548"/>
      </dsp:txXfrm>
    </dsp:sp>
    <dsp:sp modelId="{2A00C488-D9F5-4F1F-87C3-16DBE74F0F50}">
      <dsp:nvSpPr>
        <dsp:cNvPr id="0" name=""/>
        <dsp:cNvSpPr/>
      </dsp:nvSpPr>
      <dsp:spPr>
        <a:xfrm>
          <a:off x="1597870" y="525964"/>
          <a:ext cx="3901597" cy="3901597"/>
        </a:xfrm>
        <a:custGeom>
          <a:avLst/>
          <a:gdLst/>
          <a:ahLst/>
          <a:cxnLst/>
          <a:rect l="0" t="0" r="0" b="0"/>
          <a:pathLst>
            <a:path>
              <a:moveTo>
                <a:pt x="307526" y="3002118"/>
              </a:moveTo>
              <a:arcTo wR="1950798" hR="1950798" stAng="8843400" swAng="18896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1D40E1-8194-4F4E-AAF9-4DE3C8F9390E}">
      <dsp:nvSpPr>
        <dsp:cNvPr id="0" name=""/>
        <dsp:cNvSpPr/>
      </dsp:nvSpPr>
      <dsp:spPr>
        <a:xfrm>
          <a:off x="921742" y="1243899"/>
          <a:ext cx="1543213" cy="1260066"/>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Global Recognition</a:t>
          </a:r>
          <a:endParaRPr lang="en-US" sz="1700" b="1" kern="1200" dirty="0"/>
        </a:p>
      </dsp:txBody>
      <dsp:txXfrm>
        <a:off x="983253" y="1305410"/>
        <a:ext cx="1420191" cy="1137044"/>
      </dsp:txXfrm>
    </dsp:sp>
    <dsp:sp modelId="{A5779E7F-8A2E-48BE-86CE-95DCD3E621A7}">
      <dsp:nvSpPr>
        <dsp:cNvPr id="0" name=""/>
        <dsp:cNvSpPr/>
      </dsp:nvSpPr>
      <dsp:spPr>
        <a:xfrm>
          <a:off x="1597870" y="525964"/>
          <a:ext cx="3901597" cy="3901597"/>
        </a:xfrm>
        <a:custGeom>
          <a:avLst/>
          <a:gdLst/>
          <a:ahLst/>
          <a:cxnLst/>
          <a:rect l="0" t="0" r="0" b="0"/>
          <a:pathLst>
            <a:path>
              <a:moveTo>
                <a:pt x="445180" y="710343"/>
              </a:moveTo>
              <a:arcTo wR="1950798" hR="1950798" stAng="13169075" swAng="17140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9F0CD-F0AF-42CF-8B2D-4ACC6AE1C6DE}">
      <dsp:nvSpPr>
        <dsp:cNvPr id="0" name=""/>
        <dsp:cNvSpPr/>
      </dsp:nvSpPr>
      <dsp:spPr>
        <a:xfrm>
          <a:off x="3474001" y="2411"/>
          <a:ext cx="900596" cy="5853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Conduct New Staff Orientation</a:t>
          </a:r>
          <a:endParaRPr lang="en-US" sz="900" kern="1200" dirty="0"/>
        </a:p>
      </dsp:txBody>
      <dsp:txXfrm>
        <a:off x="3502577" y="30987"/>
        <a:ext cx="843444" cy="528235"/>
      </dsp:txXfrm>
    </dsp:sp>
    <dsp:sp modelId="{C93D1FDB-7E38-4760-A976-2CEE4AB1562A}">
      <dsp:nvSpPr>
        <dsp:cNvPr id="0" name=""/>
        <dsp:cNvSpPr/>
      </dsp:nvSpPr>
      <dsp:spPr>
        <a:xfrm>
          <a:off x="1675082" y="295104"/>
          <a:ext cx="4498434" cy="4498434"/>
        </a:xfrm>
        <a:custGeom>
          <a:avLst/>
          <a:gdLst/>
          <a:ahLst/>
          <a:cxnLst/>
          <a:rect l="0" t="0" r="0" b="0"/>
          <a:pathLst>
            <a:path>
              <a:moveTo>
                <a:pt x="2705187" y="46702"/>
              </a:moveTo>
              <a:arcTo wR="2249217" hR="2249217" stAng="16901777" swAng="86978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A3C3A0-719B-436F-9E68-197DF04CEC0F}">
      <dsp:nvSpPr>
        <dsp:cNvPr id="0" name=""/>
        <dsp:cNvSpPr/>
      </dsp:nvSpPr>
      <dsp:spPr>
        <a:xfrm>
          <a:off x="4919770" y="528628"/>
          <a:ext cx="900596" cy="5853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Supervise Subordinates, Interns/Fieldwork Students</a:t>
          </a:r>
          <a:endParaRPr lang="en-US" sz="900" kern="1200" dirty="0"/>
        </a:p>
      </dsp:txBody>
      <dsp:txXfrm>
        <a:off x="4948346" y="557204"/>
        <a:ext cx="843444" cy="528235"/>
      </dsp:txXfrm>
    </dsp:sp>
    <dsp:sp modelId="{2E5DBFAC-7C73-44AB-B998-5F662F5BDE5C}">
      <dsp:nvSpPr>
        <dsp:cNvPr id="0" name=""/>
        <dsp:cNvSpPr/>
      </dsp:nvSpPr>
      <dsp:spPr>
        <a:xfrm>
          <a:off x="1675082" y="295104"/>
          <a:ext cx="4498434" cy="4498434"/>
        </a:xfrm>
        <a:custGeom>
          <a:avLst/>
          <a:gdLst/>
          <a:ahLst/>
          <a:cxnLst/>
          <a:rect l="0" t="0" r="0" b="0"/>
          <a:pathLst>
            <a:path>
              <a:moveTo>
                <a:pt x="3990472" y="825486"/>
              </a:moveTo>
              <a:arcTo wR="2249217" hR="2249217" stAng="19243739" swAng="12821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052E9A-97E4-48C2-8BA2-E70D5E505AE0}">
      <dsp:nvSpPr>
        <dsp:cNvPr id="0" name=""/>
        <dsp:cNvSpPr/>
      </dsp:nvSpPr>
      <dsp:spPr>
        <a:xfrm>
          <a:off x="5689048" y="1861055"/>
          <a:ext cx="900596" cy="5853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Recruit, Supervise, Evaluate &amp; Recognize Volunteers</a:t>
          </a:r>
          <a:endParaRPr lang="en-US" sz="900" kern="1200" dirty="0"/>
        </a:p>
      </dsp:txBody>
      <dsp:txXfrm>
        <a:off x="5717624" y="1889631"/>
        <a:ext cx="843444" cy="528235"/>
      </dsp:txXfrm>
    </dsp:sp>
    <dsp:sp modelId="{74C9FE09-0963-4CE4-8FC9-D7CA1410C05B}">
      <dsp:nvSpPr>
        <dsp:cNvPr id="0" name=""/>
        <dsp:cNvSpPr/>
      </dsp:nvSpPr>
      <dsp:spPr>
        <a:xfrm>
          <a:off x="1675082" y="295104"/>
          <a:ext cx="4498434" cy="4498434"/>
        </a:xfrm>
        <a:custGeom>
          <a:avLst/>
          <a:gdLst/>
          <a:ahLst/>
          <a:cxnLst/>
          <a:rect l="0" t="0" r="0" b="0"/>
          <a:pathLst>
            <a:path>
              <a:moveTo>
                <a:pt x="4496694" y="2160760"/>
              </a:moveTo>
              <a:arcTo wR="2249217" hR="2249217" stAng="21464766" swAng="14232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DF81A3-1A32-47EF-8B5D-33E1DB07FF99}">
      <dsp:nvSpPr>
        <dsp:cNvPr id="0" name=""/>
        <dsp:cNvSpPr/>
      </dsp:nvSpPr>
      <dsp:spPr>
        <a:xfrm>
          <a:off x="5421881" y="3376237"/>
          <a:ext cx="900596" cy="5853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Manage Time Cards, Payroll, Employee Records</a:t>
          </a:r>
          <a:endParaRPr lang="en-US" sz="1000" kern="1200" dirty="0"/>
        </a:p>
      </dsp:txBody>
      <dsp:txXfrm>
        <a:off x="5450457" y="3404813"/>
        <a:ext cx="843444" cy="528235"/>
      </dsp:txXfrm>
    </dsp:sp>
    <dsp:sp modelId="{128B8840-7975-4D9C-9DED-2999AEF32B39}">
      <dsp:nvSpPr>
        <dsp:cNvPr id="0" name=""/>
        <dsp:cNvSpPr/>
      </dsp:nvSpPr>
      <dsp:spPr>
        <a:xfrm>
          <a:off x="1675082" y="295104"/>
          <a:ext cx="4498434" cy="4498434"/>
        </a:xfrm>
        <a:custGeom>
          <a:avLst/>
          <a:gdLst/>
          <a:ahLst/>
          <a:cxnLst/>
          <a:rect l="0" t="0" r="0" b="0"/>
          <a:pathLst>
            <a:path>
              <a:moveTo>
                <a:pt x="3991240" y="3672008"/>
              </a:moveTo>
              <a:arcTo wR="2249217" hR="2249217" stAng="2354407" swAng="10646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471DCB-8F5A-466D-87B7-05AF037357F4}">
      <dsp:nvSpPr>
        <dsp:cNvPr id="0" name=""/>
        <dsp:cNvSpPr/>
      </dsp:nvSpPr>
      <dsp:spPr>
        <a:xfrm>
          <a:off x="4243279" y="4365201"/>
          <a:ext cx="900596" cy="5853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Design &amp; Conduct In-Service Training Programs</a:t>
          </a:r>
          <a:endParaRPr lang="en-US" sz="1000" kern="1200" dirty="0"/>
        </a:p>
      </dsp:txBody>
      <dsp:txXfrm>
        <a:off x="4271855" y="4393777"/>
        <a:ext cx="843444" cy="528235"/>
      </dsp:txXfrm>
    </dsp:sp>
    <dsp:sp modelId="{5C04FD19-5FBE-4320-B401-9E3A5AB3BEF9}">
      <dsp:nvSpPr>
        <dsp:cNvPr id="0" name=""/>
        <dsp:cNvSpPr/>
      </dsp:nvSpPr>
      <dsp:spPr>
        <a:xfrm>
          <a:off x="1675082" y="295104"/>
          <a:ext cx="4498434" cy="4498434"/>
        </a:xfrm>
        <a:custGeom>
          <a:avLst/>
          <a:gdLst/>
          <a:ahLst/>
          <a:cxnLst/>
          <a:rect l="0" t="0" r="0" b="0"/>
          <a:pathLst>
            <a:path>
              <a:moveTo>
                <a:pt x="2561880" y="4476597"/>
              </a:moveTo>
              <a:arcTo wR="2249217" hR="2249217" stAng="4920567" swAng="9588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91238E-3ADE-4ECF-8EDB-FC55C1DFD389}">
      <dsp:nvSpPr>
        <dsp:cNvPr id="0" name=""/>
        <dsp:cNvSpPr/>
      </dsp:nvSpPr>
      <dsp:spPr>
        <a:xfrm>
          <a:off x="2704724" y="4365201"/>
          <a:ext cx="900596" cy="5853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n-US" sz="1050" kern="1200" dirty="0" smtClean="0"/>
            <a:t>Conduct Staff Motivation Activities</a:t>
          </a:r>
          <a:endParaRPr lang="en-US" sz="1050" kern="1200" dirty="0"/>
        </a:p>
      </dsp:txBody>
      <dsp:txXfrm>
        <a:off x="2733300" y="4393777"/>
        <a:ext cx="843444" cy="528235"/>
      </dsp:txXfrm>
    </dsp:sp>
    <dsp:sp modelId="{C20497C4-CFA0-49DA-92BD-B2BCECE11B1A}">
      <dsp:nvSpPr>
        <dsp:cNvPr id="0" name=""/>
        <dsp:cNvSpPr/>
      </dsp:nvSpPr>
      <dsp:spPr>
        <a:xfrm>
          <a:off x="1675082" y="295104"/>
          <a:ext cx="4498434" cy="4498434"/>
        </a:xfrm>
        <a:custGeom>
          <a:avLst/>
          <a:gdLst/>
          <a:ahLst/>
          <a:cxnLst/>
          <a:rect l="0" t="0" r="0" b="0"/>
          <a:pathLst>
            <a:path>
              <a:moveTo>
                <a:pt x="1023700" y="4135241"/>
              </a:moveTo>
              <a:arcTo wR="2249217" hR="2249217" stAng="7380921" swAng="10646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FE17E5-CA49-448F-8E87-30D241CAA61F}">
      <dsp:nvSpPr>
        <dsp:cNvPr id="0" name=""/>
        <dsp:cNvSpPr/>
      </dsp:nvSpPr>
      <dsp:spPr>
        <a:xfrm>
          <a:off x="1526122" y="3376237"/>
          <a:ext cx="900596" cy="5853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Establish Staff Recognition Programs</a:t>
          </a:r>
          <a:endParaRPr lang="en-US" sz="900" kern="1200" dirty="0"/>
        </a:p>
      </dsp:txBody>
      <dsp:txXfrm>
        <a:off x="1554698" y="3404813"/>
        <a:ext cx="843444" cy="528235"/>
      </dsp:txXfrm>
    </dsp:sp>
    <dsp:sp modelId="{822D3C6E-4D9B-47A7-AD7F-514793A0D712}">
      <dsp:nvSpPr>
        <dsp:cNvPr id="0" name=""/>
        <dsp:cNvSpPr/>
      </dsp:nvSpPr>
      <dsp:spPr>
        <a:xfrm>
          <a:off x="1675082" y="295104"/>
          <a:ext cx="4498434" cy="4498434"/>
        </a:xfrm>
        <a:custGeom>
          <a:avLst/>
          <a:gdLst/>
          <a:ahLst/>
          <a:cxnLst/>
          <a:rect l="0" t="0" r="0" b="0"/>
          <a:pathLst>
            <a:path>
              <a:moveTo>
                <a:pt x="156035" y="3072363"/>
              </a:moveTo>
              <a:arcTo wR="2249217" hR="2249217" stAng="9511962" swAng="14232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0A7949-44CB-420E-9C00-425AAEE8ED9A}">
      <dsp:nvSpPr>
        <dsp:cNvPr id="0" name=""/>
        <dsp:cNvSpPr/>
      </dsp:nvSpPr>
      <dsp:spPr>
        <a:xfrm>
          <a:off x="1258955" y="1861055"/>
          <a:ext cx="900596" cy="5853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Conduct Staff Meetings</a:t>
          </a:r>
          <a:endParaRPr lang="en-US" sz="1000" kern="1200" dirty="0"/>
        </a:p>
      </dsp:txBody>
      <dsp:txXfrm>
        <a:off x="1287531" y="1889631"/>
        <a:ext cx="843444" cy="528235"/>
      </dsp:txXfrm>
    </dsp:sp>
    <dsp:sp modelId="{6CE5677D-6B90-49EA-B6AD-64D61646CFA0}">
      <dsp:nvSpPr>
        <dsp:cNvPr id="0" name=""/>
        <dsp:cNvSpPr/>
      </dsp:nvSpPr>
      <dsp:spPr>
        <a:xfrm>
          <a:off x="1675082" y="295104"/>
          <a:ext cx="4498434" cy="4498434"/>
        </a:xfrm>
        <a:custGeom>
          <a:avLst/>
          <a:gdLst/>
          <a:ahLst/>
          <a:cxnLst/>
          <a:rect l="0" t="0" r="0" b="0"/>
          <a:pathLst>
            <a:path>
              <a:moveTo>
                <a:pt x="108892" y="1557850"/>
              </a:moveTo>
              <a:arcTo wR="2249217" hR="2249217" stAng="11874088" swAng="12821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2CCBD9-2890-4ACA-9BC3-F1B5861E2AEF}">
      <dsp:nvSpPr>
        <dsp:cNvPr id="0" name=""/>
        <dsp:cNvSpPr/>
      </dsp:nvSpPr>
      <dsp:spPr>
        <a:xfrm>
          <a:off x="2028232" y="528628"/>
          <a:ext cx="900596" cy="5853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800" kern="1200" dirty="0" smtClean="0"/>
            <a:t>Review/Respond to Employee Grievances</a:t>
          </a:r>
          <a:endParaRPr lang="en-US" sz="800" kern="1200" dirty="0"/>
        </a:p>
      </dsp:txBody>
      <dsp:txXfrm>
        <a:off x="2056808" y="557204"/>
        <a:ext cx="843444" cy="528235"/>
      </dsp:txXfrm>
    </dsp:sp>
    <dsp:sp modelId="{7A207359-1C97-4737-A3D6-4FD91C939A5C}">
      <dsp:nvSpPr>
        <dsp:cNvPr id="0" name=""/>
        <dsp:cNvSpPr/>
      </dsp:nvSpPr>
      <dsp:spPr>
        <a:xfrm>
          <a:off x="1675082" y="295104"/>
          <a:ext cx="4498434" cy="4498434"/>
        </a:xfrm>
        <a:custGeom>
          <a:avLst/>
          <a:gdLst/>
          <a:ahLst/>
          <a:cxnLst/>
          <a:rect l="0" t="0" r="0" b="0"/>
          <a:pathLst>
            <a:path>
              <a:moveTo>
                <a:pt x="1256434" y="230960"/>
              </a:moveTo>
              <a:arcTo wR="2249217" hR="2249217" stAng="14628442" swAng="86978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8261C-8C59-4EF2-B918-6AA24B6682C6}">
      <dsp:nvSpPr>
        <dsp:cNvPr id="0" name=""/>
        <dsp:cNvSpPr/>
      </dsp:nvSpPr>
      <dsp:spPr>
        <a:xfrm>
          <a:off x="2828662" y="-74780"/>
          <a:ext cx="1440013" cy="119864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Credibility</a:t>
          </a:r>
          <a:endParaRPr lang="en-US" sz="1300" b="1" kern="1200" dirty="0"/>
        </a:p>
      </dsp:txBody>
      <dsp:txXfrm>
        <a:off x="2887175" y="-16267"/>
        <a:ext cx="1322987" cy="1081622"/>
      </dsp:txXfrm>
    </dsp:sp>
    <dsp:sp modelId="{016BF45A-3EA1-4FA6-88F6-9712CF79050C}">
      <dsp:nvSpPr>
        <dsp:cNvPr id="0" name=""/>
        <dsp:cNvSpPr/>
      </dsp:nvSpPr>
      <dsp:spPr>
        <a:xfrm>
          <a:off x="1597870" y="524543"/>
          <a:ext cx="3901597" cy="3901597"/>
        </a:xfrm>
        <a:custGeom>
          <a:avLst/>
          <a:gdLst/>
          <a:ahLst/>
          <a:cxnLst/>
          <a:rect l="0" t="0" r="0" b="0"/>
          <a:pathLst>
            <a:path>
              <a:moveTo>
                <a:pt x="2680329" y="141544"/>
              </a:moveTo>
              <a:arcTo wR="1950798" hR="1950798" stAng="17517623" swAng="17932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20BA88-7822-4BBE-954D-A04CA4A9EC73}">
      <dsp:nvSpPr>
        <dsp:cNvPr id="0" name=""/>
        <dsp:cNvSpPr/>
      </dsp:nvSpPr>
      <dsp:spPr>
        <a:xfrm>
          <a:off x="4643119" y="1278298"/>
          <a:ext cx="1521738" cy="118842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Effective &amp; Efficient Professionals</a:t>
          </a:r>
          <a:endParaRPr lang="en-US" sz="1300" b="1" kern="1200" dirty="0"/>
        </a:p>
      </dsp:txBody>
      <dsp:txXfrm>
        <a:off x="4701133" y="1336312"/>
        <a:ext cx="1405710" cy="1072400"/>
      </dsp:txXfrm>
    </dsp:sp>
    <dsp:sp modelId="{ED7A591D-8EC7-4ABC-BFFA-B6733C55AB9C}">
      <dsp:nvSpPr>
        <dsp:cNvPr id="0" name=""/>
        <dsp:cNvSpPr/>
      </dsp:nvSpPr>
      <dsp:spPr>
        <a:xfrm>
          <a:off x="1611324" y="744807"/>
          <a:ext cx="3901597" cy="3901597"/>
        </a:xfrm>
        <a:custGeom>
          <a:avLst/>
          <a:gdLst/>
          <a:ahLst/>
          <a:cxnLst/>
          <a:rect l="0" t="0" r="0" b="0"/>
          <a:pathLst>
            <a:path>
              <a:moveTo>
                <a:pt x="3889239" y="1731564"/>
              </a:moveTo>
              <a:arcTo wR="1950798" hR="1950798" stAng="21212842" swAng="16950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35B280-16B2-4CD6-8E32-D6411874AEC9}">
      <dsp:nvSpPr>
        <dsp:cNvPr id="0" name=""/>
        <dsp:cNvSpPr/>
      </dsp:nvSpPr>
      <dsp:spPr>
        <a:xfrm>
          <a:off x="3886199" y="3428998"/>
          <a:ext cx="2039361" cy="118073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Competent Professionals + Higher Performance = Budget Efficiency</a:t>
          </a:r>
          <a:endParaRPr lang="en-US" sz="1300" b="1" kern="1200" dirty="0"/>
        </a:p>
      </dsp:txBody>
      <dsp:txXfrm>
        <a:off x="3943838" y="3486637"/>
        <a:ext cx="1924083" cy="1065458"/>
      </dsp:txXfrm>
    </dsp:sp>
    <dsp:sp modelId="{4E61BD46-4F24-4DB2-BD49-C8D2C69BE678}">
      <dsp:nvSpPr>
        <dsp:cNvPr id="0" name=""/>
        <dsp:cNvSpPr/>
      </dsp:nvSpPr>
      <dsp:spPr>
        <a:xfrm>
          <a:off x="1355807" y="689667"/>
          <a:ext cx="3901597" cy="3901597"/>
        </a:xfrm>
        <a:custGeom>
          <a:avLst/>
          <a:gdLst/>
          <a:ahLst/>
          <a:cxnLst/>
          <a:rect l="0" t="0" r="0" b="0"/>
          <a:pathLst>
            <a:path>
              <a:moveTo>
                <a:pt x="2520569" y="3816535"/>
              </a:moveTo>
              <a:arcTo wR="1950798" hR="1950798" stAng="4381082" swAng="17966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3C66A4-4E62-4EDA-95D1-847484B227C8}">
      <dsp:nvSpPr>
        <dsp:cNvPr id="0" name=""/>
        <dsp:cNvSpPr/>
      </dsp:nvSpPr>
      <dsp:spPr>
        <a:xfrm>
          <a:off x="914395" y="3352805"/>
          <a:ext cx="2060836" cy="118641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Highest Service, Education and Professional Excellence</a:t>
          </a:r>
          <a:endParaRPr lang="en-US" sz="1300" b="1" kern="1200" dirty="0"/>
        </a:p>
      </dsp:txBody>
      <dsp:txXfrm>
        <a:off x="972311" y="3410721"/>
        <a:ext cx="1945004" cy="1070585"/>
      </dsp:txXfrm>
    </dsp:sp>
    <dsp:sp modelId="{2A00C488-D9F5-4F1F-87C3-16DBE74F0F50}">
      <dsp:nvSpPr>
        <dsp:cNvPr id="0" name=""/>
        <dsp:cNvSpPr/>
      </dsp:nvSpPr>
      <dsp:spPr>
        <a:xfrm>
          <a:off x="1453530" y="774039"/>
          <a:ext cx="3901597" cy="3901597"/>
        </a:xfrm>
        <a:custGeom>
          <a:avLst/>
          <a:gdLst/>
          <a:ahLst/>
          <a:cxnLst/>
          <a:rect l="0" t="0" r="0" b="0"/>
          <a:pathLst>
            <a:path>
              <a:moveTo>
                <a:pt x="101261" y="2571143"/>
              </a:moveTo>
              <a:arcTo wR="1950798" hR="1950798" stAng="9687495" swAng="13996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1D40E1-8194-4F4E-AAF9-4DE3C8F9390E}">
      <dsp:nvSpPr>
        <dsp:cNvPr id="0" name=""/>
        <dsp:cNvSpPr/>
      </dsp:nvSpPr>
      <dsp:spPr>
        <a:xfrm>
          <a:off x="761994" y="1293976"/>
          <a:ext cx="1543213" cy="1260066"/>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Broad Perspective and Demonstrated Professionalism</a:t>
          </a:r>
          <a:endParaRPr lang="en-US" sz="1300" b="1" kern="1200" dirty="0"/>
        </a:p>
      </dsp:txBody>
      <dsp:txXfrm>
        <a:off x="823505" y="1355487"/>
        <a:ext cx="1420191" cy="1137044"/>
      </dsp:txXfrm>
    </dsp:sp>
    <dsp:sp modelId="{A5779E7F-8A2E-48BE-86CE-95DCD3E621A7}">
      <dsp:nvSpPr>
        <dsp:cNvPr id="0" name=""/>
        <dsp:cNvSpPr/>
      </dsp:nvSpPr>
      <dsp:spPr>
        <a:xfrm>
          <a:off x="1366815" y="600007"/>
          <a:ext cx="3901597" cy="3901597"/>
        </a:xfrm>
        <a:custGeom>
          <a:avLst/>
          <a:gdLst/>
          <a:ahLst/>
          <a:cxnLst/>
          <a:rect l="0" t="0" r="0" b="0"/>
          <a:pathLst>
            <a:path>
              <a:moveTo>
                <a:pt x="466486" y="684926"/>
              </a:moveTo>
              <a:arcTo wR="1950798" hR="1950798" stAng="13227520" swAng="20806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41BFB-FAB3-4A26-B55D-7B4C7503E4BB}">
      <dsp:nvSpPr>
        <dsp:cNvPr id="0" name=""/>
        <dsp:cNvSpPr/>
      </dsp:nvSpPr>
      <dsp:spPr>
        <a:xfrm>
          <a:off x="0" y="0"/>
          <a:ext cx="7848600" cy="490537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5580FC-1E8B-41DD-BB76-B3B689370B60}">
      <dsp:nvSpPr>
        <dsp:cNvPr id="0" name=""/>
        <dsp:cNvSpPr/>
      </dsp:nvSpPr>
      <dsp:spPr>
        <a:xfrm>
          <a:off x="773087" y="3823849"/>
          <a:ext cx="180517" cy="180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A8074-0E20-42E3-A1DA-D9D7C63F3D26}">
      <dsp:nvSpPr>
        <dsp:cNvPr id="0" name=""/>
        <dsp:cNvSpPr/>
      </dsp:nvSpPr>
      <dsp:spPr>
        <a:xfrm>
          <a:off x="863345" y="3914108"/>
          <a:ext cx="1028166" cy="116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53" tIns="0" rIns="0" bIns="0" numCol="1" spcCol="1270" anchor="t" anchorCtr="0">
          <a:noAutofit/>
        </a:bodyPr>
        <a:lstStyle/>
        <a:p>
          <a:pPr lvl="0" algn="l" defTabSz="666750" rtl="0">
            <a:lnSpc>
              <a:spcPct val="90000"/>
            </a:lnSpc>
            <a:spcBef>
              <a:spcPct val="0"/>
            </a:spcBef>
            <a:spcAft>
              <a:spcPct val="35000"/>
            </a:spcAft>
          </a:pPr>
          <a:r>
            <a:rPr lang="en-US" sz="1500" kern="1200" dirty="0" smtClean="0"/>
            <a:t>Receive without comment</a:t>
          </a:r>
          <a:endParaRPr lang="en-US" sz="1500" kern="1200" dirty="0"/>
        </a:p>
      </dsp:txBody>
      <dsp:txXfrm>
        <a:off x="863345" y="3914108"/>
        <a:ext cx="1028166" cy="1167479"/>
      </dsp:txXfrm>
    </dsp:sp>
    <dsp:sp modelId="{D09E62EB-2EAC-4037-A5E8-9DCD4EB6AF4E}">
      <dsp:nvSpPr>
        <dsp:cNvPr id="0" name=""/>
        <dsp:cNvSpPr/>
      </dsp:nvSpPr>
      <dsp:spPr>
        <a:xfrm>
          <a:off x="1750237" y="2884960"/>
          <a:ext cx="282549" cy="282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0A63E-9341-4824-94F9-BEF52F7599E1}">
      <dsp:nvSpPr>
        <dsp:cNvPr id="0" name=""/>
        <dsp:cNvSpPr/>
      </dsp:nvSpPr>
      <dsp:spPr>
        <a:xfrm>
          <a:off x="1891512" y="3026235"/>
          <a:ext cx="1302867" cy="2055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17" tIns="0" rIns="0" bIns="0" numCol="1" spcCol="1270" anchor="t" anchorCtr="0">
          <a:noAutofit/>
        </a:bodyPr>
        <a:lstStyle/>
        <a:p>
          <a:pPr lvl="0" algn="l" defTabSz="666750" rtl="0">
            <a:lnSpc>
              <a:spcPct val="90000"/>
            </a:lnSpc>
            <a:spcBef>
              <a:spcPct val="0"/>
            </a:spcBef>
            <a:spcAft>
              <a:spcPct val="35000"/>
            </a:spcAft>
          </a:pPr>
          <a:r>
            <a:rPr lang="en-US" sz="1500" kern="1200" dirty="0" smtClean="0"/>
            <a:t>Acknowledge &amp; inform person of the next step</a:t>
          </a:r>
          <a:endParaRPr lang="en-US" sz="1500" kern="1200" dirty="0"/>
        </a:p>
      </dsp:txBody>
      <dsp:txXfrm>
        <a:off x="1891512" y="3026235"/>
        <a:ext cx="1302867" cy="2055352"/>
      </dsp:txXfrm>
    </dsp:sp>
    <dsp:sp modelId="{1F04800E-8EDF-4E13-AF28-6993EE8537B3}">
      <dsp:nvSpPr>
        <dsp:cNvPr id="0" name=""/>
        <dsp:cNvSpPr/>
      </dsp:nvSpPr>
      <dsp:spPr>
        <a:xfrm>
          <a:off x="3006013" y="2136400"/>
          <a:ext cx="376732" cy="3767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85C728-8633-4283-996F-29B8A8D1537A}">
      <dsp:nvSpPr>
        <dsp:cNvPr id="0" name=""/>
        <dsp:cNvSpPr/>
      </dsp:nvSpPr>
      <dsp:spPr>
        <a:xfrm>
          <a:off x="3194380" y="2324766"/>
          <a:ext cx="1514779" cy="275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623" tIns="0" rIns="0" bIns="0" numCol="1" spcCol="1270" anchor="t" anchorCtr="0">
          <a:noAutofit/>
        </a:bodyPr>
        <a:lstStyle/>
        <a:p>
          <a:pPr lvl="0" algn="l" defTabSz="666750" rtl="0">
            <a:lnSpc>
              <a:spcPct val="90000"/>
            </a:lnSpc>
            <a:spcBef>
              <a:spcPct val="0"/>
            </a:spcBef>
            <a:spcAft>
              <a:spcPct val="35000"/>
            </a:spcAft>
          </a:pPr>
          <a:r>
            <a:rPr lang="en-US" sz="1500" kern="1200" dirty="0" smtClean="0"/>
            <a:t>Forward to appropriate person</a:t>
          </a:r>
          <a:endParaRPr lang="en-US" sz="1500" kern="1200" dirty="0"/>
        </a:p>
      </dsp:txBody>
      <dsp:txXfrm>
        <a:off x="3194380" y="2324766"/>
        <a:ext cx="1514779" cy="2756820"/>
      </dsp:txXfrm>
    </dsp:sp>
    <dsp:sp modelId="{1B8C92A7-DA69-4F74-AD4F-9905540AD44B}">
      <dsp:nvSpPr>
        <dsp:cNvPr id="0" name=""/>
        <dsp:cNvSpPr/>
      </dsp:nvSpPr>
      <dsp:spPr>
        <a:xfrm>
          <a:off x="4465853" y="1551679"/>
          <a:ext cx="486613" cy="4866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5AEBF4-5EBC-4E54-8DA0-38520DF04F92}">
      <dsp:nvSpPr>
        <dsp:cNvPr id="0" name=""/>
        <dsp:cNvSpPr/>
      </dsp:nvSpPr>
      <dsp:spPr>
        <a:xfrm>
          <a:off x="4709160" y="1794986"/>
          <a:ext cx="1569720" cy="3286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846" tIns="0" rIns="0" bIns="0" numCol="1" spcCol="1270" anchor="t" anchorCtr="0">
          <a:noAutofit/>
        </a:bodyPr>
        <a:lstStyle/>
        <a:p>
          <a:pPr lvl="0" algn="l" defTabSz="666750" rtl="0">
            <a:lnSpc>
              <a:spcPct val="90000"/>
            </a:lnSpc>
            <a:spcBef>
              <a:spcPct val="0"/>
            </a:spcBef>
            <a:spcAft>
              <a:spcPct val="35000"/>
            </a:spcAft>
          </a:pPr>
          <a:r>
            <a:rPr lang="en-US" sz="1500" kern="1200" dirty="0" smtClean="0"/>
            <a:t>Handle the complaint</a:t>
          </a:r>
          <a:endParaRPr lang="en-US" sz="1500" kern="1200" dirty="0"/>
        </a:p>
      </dsp:txBody>
      <dsp:txXfrm>
        <a:off x="4709160" y="1794986"/>
        <a:ext cx="1569720" cy="3286601"/>
      </dsp:txXfrm>
    </dsp:sp>
    <dsp:sp modelId="{57454C1A-1943-473F-9ED0-3E50BA45185D}">
      <dsp:nvSpPr>
        <dsp:cNvPr id="0" name=""/>
        <dsp:cNvSpPr/>
      </dsp:nvSpPr>
      <dsp:spPr>
        <a:xfrm>
          <a:off x="5968860" y="1161211"/>
          <a:ext cx="620039" cy="620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C743D-92D9-4F3C-9C37-36D26CDF8700}">
      <dsp:nvSpPr>
        <dsp:cNvPr id="0" name=""/>
        <dsp:cNvSpPr/>
      </dsp:nvSpPr>
      <dsp:spPr>
        <a:xfrm>
          <a:off x="6278880" y="1471231"/>
          <a:ext cx="1569720" cy="3610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546" tIns="0" rIns="0" bIns="0" numCol="1" spcCol="1270" anchor="t" anchorCtr="0">
          <a:noAutofit/>
        </a:bodyPr>
        <a:lstStyle/>
        <a:p>
          <a:pPr lvl="0" algn="l" defTabSz="666750" rtl="0">
            <a:lnSpc>
              <a:spcPct val="90000"/>
            </a:lnSpc>
            <a:spcBef>
              <a:spcPct val="0"/>
            </a:spcBef>
            <a:spcAft>
              <a:spcPct val="35000"/>
            </a:spcAft>
          </a:pPr>
          <a:r>
            <a:rPr lang="en-US" sz="1500" kern="1200" dirty="0" smtClean="0"/>
            <a:t>Follow up </a:t>
          </a:r>
          <a:endParaRPr lang="en-US" sz="1500" kern="1200" dirty="0"/>
        </a:p>
      </dsp:txBody>
      <dsp:txXfrm>
        <a:off x="6278880" y="1471231"/>
        <a:ext cx="1569720" cy="3610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8B995-0B34-4FD2-90EE-688567B7DC0E}">
      <dsp:nvSpPr>
        <dsp:cNvPr id="0" name=""/>
        <dsp:cNvSpPr/>
      </dsp:nvSpPr>
      <dsp:spPr>
        <a:xfrm>
          <a:off x="666750" y="952500"/>
          <a:ext cx="2857500" cy="28575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33C347E-7CAD-4651-BB54-B2CD4EDFEC41}">
      <dsp:nvSpPr>
        <dsp:cNvPr id="0" name=""/>
        <dsp:cNvSpPr/>
      </dsp:nvSpPr>
      <dsp:spPr>
        <a:xfrm>
          <a:off x="1238250" y="1524000"/>
          <a:ext cx="1714500" cy="17145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1687CB5-C7D3-4FA8-8186-272201E47B6C}">
      <dsp:nvSpPr>
        <dsp:cNvPr id="0" name=""/>
        <dsp:cNvSpPr/>
      </dsp:nvSpPr>
      <dsp:spPr>
        <a:xfrm>
          <a:off x="1809750" y="2095500"/>
          <a:ext cx="571500" cy="5715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F87AC84-2C28-4E77-AD9D-EA75A94A2770}">
      <dsp:nvSpPr>
        <dsp:cNvPr id="0" name=""/>
        <dsp:cNvSpPr/>
      </dsp:nvSpPr>
      <dsp:spPr>
        <a:xfrm>
          <a:off x="4000500" y="0"/>
          <a:ext cx="1428750" cy="83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b="1" kern="1200" dirty="0" smtClean="0">
              <a:latin typeface="Calibri" pitchFamily="34" charset="0"/>
            </a:rPr>
            <a:t>Measurable</a:t>
          </a:r>
          <a:endParaRPr lang="en-US" sz="2000" kern="1200" dirty="0"/>
        </a:p>
      </dsp:txBody>
      <dsp:txXfrm>
        <a:off x="4000500" y="0"/>
        <a:ext cx="1428750" cy="833437"/>
      </dsp:txXfrm>
    </dsp:sp>
    <dsp:sp modelId="{2C137FEC-DDEC-44B9-BE98-6788AB18D1A3}">
      <dsp:nvSpPr>
        <dsp:cNvPr id="0" name=""/>
        <dsp:cNvSpPr/>
      </dsp:nvSpPr>
      <dsp:spPr>
        <a:xfrm>
          <a:off x="3643312" y="416718"/>
          <a:ext cx="35718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2588509-1E97-4514-8371-5089E7445D17}">
      <dsp:nvSpPr>
        <dsp:cNvPr id="0" name=""/>
        <dsp:cNvSpPr/>
      </dsp:nvSpPr>
      <dsp:spPr>
        <a:xfrm rot="5400000">
          <a:off x="1886664" y="626030"/>
          <a:ext cx="1964054" cy="1546383"/>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EDC50186-861B-4383-95FC-65DCBFCBC391}">
      <dsp:nvSpPr>
        <dsp:cNvPr id="0" name=""/>
        <dsp:cNvSpPr/>
      </dsp:nvSpPr>
      <dsp:spPr>
        <a:xfrm>
          <a:off x="4000500" y="833437"/>
          <a:ext cx="1428750" cy="83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b="1" kern="1200" dirty="0" smtClean="0">
              <a:latin typeface="Calibri" pitchFamily="34" charset="0"/>
            </a:rPr>
            <a:t>Accessible</a:t>
          </a:r>
        </a:p>
      </dsp:txBody>
      <dsp:txXfrm>
        <a:off x="4000500" y="833437"/>
        <a:ext cx="1428750" cy="833437"/>
      </dsp:txXfrm>
    </dsp:sp>
    <dsp:sp modelId="{E008D1B5-793C-41FA-B043-E155FBBCD1F4}">
      <dsp:nvSpPr>
        <dsp:cNvPr id="0" name=""/>
        <dsp:cNvSpPr/>
      </dsp:nvSpPr>
      <dsp:spPr>
        <a:xfrm>
          <a:off x="3643312" y="1250156"/>
          <a:ext cx="35718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7883476-2C4B-4481-AE4F-A0C4C09F2B6C}">
      <dsp:nvSpPr>
        <dsp:cNvPr id="0" name=""/>
        <dsp:cNvSpPr/>
      </dsp:nvSpPr>
      <dsp:spPr>
        <a:xfrm rot="5400000">
          <a:off x="2308240" y="1446466"/>
          <a:ext cx="1530477" cy="1136808"/>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2DEC986D-D37C-4C01-BEDF-940D7A8EBFBB}">
      <dsp:nvSpPr>
        <dsp:cNvPr id="0" name=""/>
        <dsp:cNvSpPr/>
      </dsp:nvSpPr>
      <dsp:spPr>
        <a:xfrm>
          <a:off x="4000500" y="1666874"/>
          <a:ext cx="1428750" cy="83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b="1" kern="1200" dirty="0" smtClean="0">
              <a:latin typeface="Calibri" pitchFamily="34" charset="0"/>
            </a:rPr>
            <a:t>Large enough </a:t>
          </a:r>
        </a:p>
      </dsp:txBody>
      <dsp:txXfrm>
        <a:off x="4000500" y="1666874"/>
        <a:ext cx="1428750" cy="833437"/>
      </dsp:txXfrm>
    </dsp:sp>
    <dsp:sp modelId="{238339F1-5FB0-4F20-921C-C89DB617502D}">
      <dsp:nvSpPr>
        <dsp:cNvPr id="0" name=""/>
        <dsp:cNvSpPr/>
      </dsp:nvSpPr>
      <dsp:spPr>
        <a:xfrm>
          <a:off x="3643312" y="2083593"/>
          <a:ext cx="357187"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3C95DCC8-F4E9-44D5-B586-2EA7487FB214}">
      <dsp:nvSpPr>
        <dsp:cNvPr id="0" name=""/>
        <dsp:cNvSpPr/>
      </dsp:nvSpPr>
      <dsp:spPr>
        <a:xfrm rot="5400000">
          <a:off x="2730341" y="2266235"/>
          <a:ext cx="1093470" cy="727233"/>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55E1F-6C8D-49F1-91A8-8A2D1E321B41}">
      <dsp:nvSpPr>
        <dsp:cNvPr id="0" name=""/>
        <dsp:cNvSpPr/>
      </dsp:nvSpPr>
      <dsp:spPr>
        <a:xfrm>
          <a:off x="2102050" y="0"/>
          <a:ext cx="4511040" cy="2819400"/>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0A59FB6-8C00-475D-BA01-F0803FC84B15}">
      <dsp:nvSpPr>
        <dsp:cNvPr id="0" name=""/>
        <dsp:cNvSpPr/>
      </dsp:nvSpPr>
      <dsp:spPr>
        <a:xfrm>
          <a:off x="1579717" y="2096505"/>
          <a:ext cx="103753" cy="10375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E26F6A-6462-4230-A99E-DCEEE3404F59}">
      <dsp:nvSpPr>
        <dsp:cNvPr id="0" name=""/>
        <dsp:cNvSpPr/>
      </dsp:nvSpPr>
      <dsp:spPr>
        <a:xfrm>
          <a:off x="1631594" y="2148382"/>
          <a:ext cx="771387" cy="67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977" tIns="0" rIns="0" bIns="0" numCol="1" spcCol="1270" anchor="t" anchorCtr="0">
          <a:noAutofit/>
        </a:bodyPr>
        <a:lstStyle/>
        <a:p>
          <a:pPr lvl="0" algn="l" defTabSz="533400">
            <a:lnSpc>
              <a:spcPct val="90000"/>
            </a:lnSpc>
            <a:spcBef>
              <a:spcPct val="0"/>
            </a:spcBef>
            <a:spcAft>
              <a:spcPct val="35000"/>
            </a:spcAft>
          </a:pPr>
          <a:r>
            <a:rPr lang="en-US" sz="1200" kern="1200" dirty="0" smtClean="0"/>
            <a:t>Beginning</a:t>
          </a:r>
          <a:endParaRPr lang="en-US" sz="1200" kern="1200" dirty="0"/>
        </a:p>
      </dsp:txBody>
      <dsp:txXfrm>
        <a:off x="1631594" y="2148382"/>
        <a:ext cx="771387" cy="671017"/>
      </dsp:txXfrm>
    </dsp:sp>
    <dsp:sp modelId="{12DA7C83-D4C7-48EF-9DB6-437CEB69C660}">
      <dsp:nvSpPr>
        <dsp:cNvPr id="0" name=""/>
        <dsp:cNvSpPr/>
      </dsp:nvSpPr>
      <dsp:spPr>
        <a:xfrm>
          <a:off x="2312761" y="1440713"/>
          <a:ext cx="180441" cy="180441"/>
        </a:xfrm>
        <a:prstGeom prst="ellipse">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85BDB77-ECE8-4975-9FAD-9376158C88D9}">
      <dsp:nvSpPr>
        <dsp:cNvPr id="0" name=""/>
        <dsp:cNvSpPr/>
      </dsp:nvSpPr>
      <dsp:spPr>
        <a:xfrm>
          <a:off x="2402982" y="1530934"/>
          <a:ext cx="947318" cy="1288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612" tIns="0" rIns="0" bIns="0" numCol="1" spcCol="1270" anchor="t" anchorCtr="0">
          <a:noAutofit/>
        </a:bodyPr>
        <a:lstStyle/>
        <a:p>
          <a:pPr lvl="0" algn="l" defTabSz="533400">
            <a:lnSpc>
              <a:spcPct val="90000"/>
            </a:lnSpc>
            <a:spcBef>
              <a:spcPct val="0"/>
            </a:spcBef>
            <a:spcAft>
              <a:spcPct val="35000"/>
            </a:spcAft>
          </a:pPr>
          <a:r>
            <a:rPr lang="en-US" sz="1200" kern="1200" dirty="0" smtClean="0"/>
            <a:t>Middle</a:t>
          </a:r>
          <a:endParaRPr lang="en-US" sz="1200" kern="1200" dirty="0"/>
        </a:p>
      </dsp:txBody>
      <dsp:txXfrm>
        <a:off x="2402982" y="1530934"/>
        <a:ext cx="947318" cy="1288465"/>
      </dsp:txXfrm>
    </dsp:sp>
    <dsp:sp modelId="{8C9AA43A-4961-4E50-AC07-67BCC52E2E08}">
      <dsp:nvSpPr>
        <dsp:cNvPr id="0" name=""/>
        <dsp:cNvSpPr/>
      </dsp:nvSpPr>
      <dsp:spPr>
        <a:xfrm>
          <a:off x="3248802" y="957468"/>
          <a:ext cx="239085" cy="239085"/>
        </a:xfrm>
        <a:prstGeom prst="ellipse">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FE6485-44AB-48F8-BFDF-FB6139900504}">
      <dsp:nvSpPr>
        <dsp:cNvPr id="0" name=""/>
        <dsp:cNvSpPr/>
      </dsp:nvSpPr>
      <dsp:spPr>
        <a:xfrm>
          <a:off x="3368344" y="1077010"/>
          <a:ext cx="947318" cy="174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86" tIns="0" rIns="0" bIns="0" numCol="1" spcCol="1270" anchor="t" anchorCtr="0">
          <a:noAutofit/>
        </a:bodyPr>
        <a:lstStyle/>
        <a:p>
          <a:pPr lvl="0" algn="l" defTabSz="533400">
            <a:lnSpc>
              <a:spcPct val="90000"/>
            </a:lnSpc>
            <a:spcBef>
              <a:spcPct val="0"/>
            </a:spcBef>
            <a:spcAft>
              <a:spcPct val="35000"/>
            </a:spcAft>
          </a:pPr>
          <a:r>
            <a:rPr lang="en-US" sz="1200" kern="1200" dirty="0" smtClean="0"/>
            <a:t>Climax</a:t>
          </a:r>
          <a:endParaRPr lang="en-US" sz="1200" kern="1200" dirty="0"/>
        </a:p>
      </dsp:txBody>
      <dsp:txXfrm>
        <a:off x="3368344" y="1077010"/>
        <a:ext cx="947318" cy="1742389"/>
      </dsp:txXfrm>
    </dsp:sp>
    <dsp:sp modelId="{6711FCD3-1B8B-426C-96DD-F5FF145A5048}">
      <dsp:nvSpPr>
        <dsp:cNvPr id="0" name=""/>
        <dsp:cNvSpPr/>
      </dsp:nvSpPr>
      <dsp:spPr>
        <a:xfrm>
          <a:off x="4268297" y="637748"/>
          <a:ext cx="320283" cy="320283"/>
        </a:xfrm>
        <a:prstGeom prst="ellipse">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35D1F8-F1E1-48F0-BE18-B8ADB4DDD59E}">
      <dsp:nvSpPr>
        <dsp:cNvPr id="0" name=""/>
        <dsp:cNvSpPr/>
      </dsp:nvSpPr>
      <dsp:spPr>
        <a:xfrm>
          <a:off x="4428439" y="797890"/>
          <a:ext cx="947318" cy="2021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12" tIns="0" rIns="0" bIns="0" numCol="1" spcCol="1270" anchor="t" anchorCtr="0">
          <a:noAutofit/>
        </a:bodyPr>
        <a:lstStyle/>
        <a:p>
          <a:pPr lvl="0" algn="l" defTabSz="533400">
            <a:lnSpc>
              <a:spcPct val="90000"/>
            </a:lnSpc>
            <a:spcBef>
              <a:spcPct val="0"/>
            </a:spcBef>
            <a:spcAft>
              <a:spcPct val="35000"/>
            </a:spcAft>
          </a:pPr>
          <a:r>
            <a:rPr lang="en-US" sz="1200" kern="1200" dirty="0" smtClean="0"/>
            <a:t>End</a:t>
          </a:r>
          <a:endParaRPr lang="en-US" sz="1200" kern="1200" dirty="0"/>
        </a:p>
      </dsp:txBody>
      <dsp:txXfrm>
        <a:off x="4428439" y="797890"/>
        <a:ext cx="947318" cy="2021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61D89-C9E7-40D6-985F-3A22AAB5AE8B}">
      <dsp:nvSpPr>
        <dsp:cNvPr id="0" name=""/>
        <dsp:cNvSpPr/>
      </dsp:nvSpPr>
      <dsp:spPr>
        <a:xfrm>
          <a:off x="2032000" y="0"/>
          <a:ext cx="4064000" cy="4064000"/>
        </a:xfrm>
        <a:prstGeom prst="triangl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73EB27-3B4A-466E-904D-BE59C13FD671}">
      <dsp:nvSpPr>
        <dsp:cNvPr id="0" name=""/>
        <dsp:cNvSpPr/>
      </dsp:nvSpPr>
      <dsp:spPr>
        <a:xfrm>
          <a:off x="2743199" y="408582"/>
          <a:ext cx="2641600" cy="481012"/>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Assessment</a:t>
          </a:r>
          <a:endParaRPr lang="en-US" sz="1900" kern="1200" dirty="0"/>
        </a:p>
      </dsp:txBody>
      <dsp:txXfrm>
        <a:off x="2766680" y="432063"/>
        <a:ext cx="2594638" cy="434050"/>
      </dsp:txXfrm>
    </dsp:sp>
    <dsp:sp modelId="{BABAB377-C51F-4224-B916-6F1D1824273A}">
      <dsp:nvSpPr>
        <dsp:cNvPr id="0" name=""/>
        <dsp:cNvSpPr/>
      </dsp:nvSpPr>
      <dsp:spPr>
        <a:xfrm>
          <a:off x="2743199" y="949721"/>
          <a:ext cx="2641600" cy="481012"/>
        </a:xfrm>
        <a:prstGeom prst="roundRect">
          <a:avLst/>
        </a:prstGeom>
        <a:solidFill>
          <a:schemeClr val="lt1">
            <a:alpha val="90000"/>
            <a:hueOff val="0"/>
            <a:satOff val="0"/>
            <a:lumOff val="0"/>
            <a:alphaOff val="0"/>
          </a:schemeClr>
        </a:solidFill>
        <a:ln w="9525" cap="flat" cmpd="sng" algn="ctr">
          <a:solidFill>
            <a:schemeClr val="accent4">
              <a:hueOff val="2228595"/>
              <a:satOff val="7925"/>
              <a:lumOff val="1792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Goal</a:t>
          </a:r>
          <a:endParaRPr lang="en-US" sz="1900" kern="1200" dirty="0"/>
        </a:p>
      </dsp:txBody>
      <dsp:txXfrm>
        <a:off x="2766680" y="973202"/>
        <a:ext cx="2594638" cy="434050"/>
      </dsp:txXfrm>
    </dsp:sp>
    <dsp:sp modelId="{238F48E5-DEE4-40E8-B768-A28F39F8A3E9}">
      <dsp:nvSpPr>
        <dsp:cNvPr id="0" name=""/>
        <dsp:cNvSpPr/>
      </dsp:nvSpPr>
      <dsp:spPr>
        <a:xfrm>
          <a:off x="2743199" y="1490860"/>
          <a:ext cx="2641600" cy="481012"/>
        </a:xfrm>
        <a:prstGeom prst="roundRect">
          <a:avLst/>
        </a:prstGeom>
        <a:solidFill>
          <a:schemeClr val="lt1">
            <a:alpha val="90000"/>
            <a:hueOff val="0"/>
            <a:satOff val="0"/>
            <a:lumOff val="0"/>
            <a:alphaOff val="0"/>
          </a:schemeClr>
        </a:solidFill>
        <a:ln w="9525" cap="flat" cmpd="sng" algn="ctr">
          <a:solidFill>
            <a:schemeClr val="accent4">
              <a:hueOff val="4457190"/>
              <a:satOff val="15850"/>
              <a:lumOff val="3584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Objectives</a:t>
          </a:r>
          <a:endParaRPr lang="en-US" sz="1900" kern="1200" dirty="0"/>
        </a:p>
      </dsp:txBody>
      <dsp:txXfrm>
        <a:off x="2766680" y="1514341"/>
        <a:ext cx="2594638" cy="434050"/>
      </dsp:txXfrm>
    </dsp:sp>
    <dsp:sp modelId="{7B92ACC5-716D-4E9E-919B-EF11F16C4C90}">
      <dsp:nvSpPr>
        <dsp:cNvPr id="0" name=""/>
        <dsp:cNvSpPr/>
      </dsp:nvSpPr>
      <dsp:spPr>
        <a:xfrm>
          <a:off x="2743199" y="2032000"/>
          <a:ext cx="2641600" cy="481012"/>
        </a:xfrm>
        <a:prstGeom prst="roundRect">
          <a:avLst/>
        </a:prstGeom>
        <a:solidFill>
          <a:schemeClr val="lt1">
            <a:alpha val="90000"/>
            <a:hueOff val="0"/>
            <a:satOff val="0"/>
            <a:lumOff val="0"/>
            <a:alphaOff val="0"/>
          </a:schemeClr>
        </a:solidFill>
        <a:ln w="9525" cap="flat" cmpd="sng" algn="ctr">
          <a:solidFill>
            <a:schemeClr val="accent4">
              <a:hueOff val="6685786"/>
              <a:satOff val="23774"/>
              <a:lumOff val="5376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Intervention</a:t>
          </a:r>
          <a:endParaRPr lang="en-US" sz="1900" kern="1200" dirty="0"/>
        </a:p>
      </dsp:txBody>
      <dsp:txXfrm>
        <a:off x="2766680" y="2055481"/>
        <a:ext cx="2594638" cy="434050"/>
      </dsp:txXfrm>
    </dsp:sp>
    <dsp:sp modelId="{787C5310-7391-4B1E-A40A-3942EAC4968F}">
      <dsp:nvSpPr>
        <dsp:cNvPr id="0" name=""/>
        <dsp:cNvSpPr/>
      </dsp:nvSpPr>
      <dsp:spPr>
        <a:xfrm>
          <a:off x="2743199" y="2573139"/>
          <a:ext cx="2641600" cy="481012"/>
        </a:xfrm>
        <a:prstGeom prst="roundRect">
          <a:avLst/>
        </a:prstGeom>
        <a:solidFill>
          <a:schemeClr val="lt1">
            <a:alpha val="90000"/>
            <a:hueOff val="0"/>
            <a:satOff val="0"/>
            <a:lumOff val="0"/>
            <a:alphaOff val="0"/>
          </a:schemeClr>
        </a:solidFill>
        <a:ln w="9525" cap="flat" cmpd="sng" algn="ctr">
          <a:solidFill>
            <a:schemeClr val="accent4">
              <a:hueOff val="8914381"/>
              <a:satOff val="31699"/>
              <a:lumOff val="7168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Outcome/Evaluation </a:t>
          </a:r>
          <a:endParaRPr lang="en-US" sz="1900" kern="1200" dirty="0"/>
        </a:p>
      </dsp:txBody>
      <dsp:txXfrm>
        <a:off x="2766680" y="2596620"/>
        <a:ext cx="2594638" cy="434050"/>
      </dsp:txXfrm>
    </dsp:sp>
    <dsp:sp modelId="{D8D63E9C-0DED-4BF2-BC39-0B4C2A7BF18E}">
      <dsp:nvSpPr>
        <dsp:cNvPr id="0" name=""/>
        <dsp:cNvSpPr/>
      </dsp:nvSpPr>
      <dsp:spPr>
        <a:xfrm>
          <a:off x="2743199" y="3114278"/>
          <a:ext cx="2641600" cy="481012"/>
        </a:xfrm>
        <a:prstGeom prst="roundRect">
          <a:avLst/>
        </a:prstGeom>
        <a:solidFill>
          <a:schemeClr val="lt1">
            <a:alpha val="90000"/>
            <a:hueOff val="0"/>
            <a:satOff val="0"/>
            <a:lumOff val="0"/>
            <a:alphaOff val="0"/>
          </a:schemeClr>
        </a:solidFill>
        <a:ln w="9525" cap="flat" cmpd="sng" algn="ctr">
          <a:solidFill>
            <a:schemeClr val="accent4">
              <a:hueOff val="11142976"/>
              <a:satOff val="39624"/>
              <a:lumOff val="8960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Inclusion Plan</a:t>
          </a:r>
          <a:endParaRPr lang="en-US" sz="1900" kern="1200" dirty="0"/>
        </a:p>
      </dsp:txBody>
      <dsp:txXfrm>
        <a:off x="2766680" y="3137759"/>
        <a:ext cx="2594638" cy="434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A97D3-CA81-47AB-AD6B-7CCD674682DE}">
      <dsp:nvSpPr>
        <dsp:cNvPr id="0" name=""/>
        <dsp:cNvSpPr/>
      </dsp:nvSpPr>
      <dsp:spPr>
        <a:xfrm rot="5400000">
          <a:off x="-812799" y="812799"/>
          <a:ext cx="4064000" cy="243840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Comprehensive Program Report</a:t>
          </a:r>
          <a:endParaRPr lang="en-US" sz="2700" kern="1200" dirty="0"/>
        </a:p>
      </dsp:txBody>
      <dsp:txXfrm rot="-5400000">
        <a:off x="1" y="1219199"/>
        <a:ext cx="2438400" cy="1625600"/>
      </dsp:txXfrm>
    </dsp:sp>
    <dsp:sp modelId="{F5D51235-F20C-4EB5-926A-05F9F37DA0A6}">
      <dsp:nvSpPr>
        <dsp:cNvPr id="0" name=""/>
        <dsp:cNvSpPr/>
      </dsp:nvSpPr>
      <dsp:spPr>
        <a:xfrm rot="5400000">
          <a:off x="2844800" y="-406400"/>
          <a:ext cx="2844799" cy="365760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Title</a:t>
          </a:r>
          <a:endParaRPr lang="en-US" sz="1800" kern="1200" dirty="0"/>
        </a:p>
        <a:p>
          <a:pPr marL="171450" lvl="1" indent="-171450" algn="l" defTabSz="800100">
            <a:lnSpc>
              <a:spcPct val="90000"/>
            </a:lnSpc>
            <a:spcBef>
              <a:spcPct val="0"/>
            </a:spcBef>
            <a:spcAft>
              <a:spcPct val="15000"/>
            </a:spcAft>
            <a:buChar char="••"/>
          </a:pPr>
          <a:r>
            <a:rPr lang="en-US" sz="1800" kern="1200" dirty="0" smtClean="0"/>
            <a:t>Administrative Location</a:t>
          </a:r>
        </a:p>
        <a:p>
          <a:pPr marL="171450" lvl="1" indent="-171450" algn="l" defTabSz="800100">
            <a:lnSpc>
              <a:spcPct val="90000"/>
            </a:lnSpc>
            <a:spcBef>
              <a:spcPct val="0"/>
            </a:spcBef>
            <a:spcAft>
              <a:spcPct val="15000"/>
            </a:spcAft>
            <a:buChar char="••"/>
          </a:pPr>
          <a:r>
            <a:rPr lang="en-US" sz="1800" kern="1200" dirty="0" smtClean="0"/>
            <a:t>Purpose, Goals and Objectives</a:t>
          </a:r>
        </a:p>
        <a:p>
          <a:pPr marL="171450" lvl="1" indent="-171450" algn="l" defTabSz="800100">
            <a:lnSpc>
              <a:spcPct val="90000"/>
            </a:lnSpc>
            <a:spcBef>
              <a:spcPct val="0"/>
            </a:spcBef>
            <a:spcAft>
              <a:spcPct val="15000"/>
            </a:spcAft>
            <a:buChar char="••"/>
          </a:pPr>
          <a:r>
            <a:rPr lang="en-US" sz="1800" kern="1200" dirty="0" smtClean="0"/>
            <a:t>Design/Implementation</a:t>
          </a:r>
        </a:p>
        <a:p>
          <a:pPr marL="171450" lvl="1" indent="-171450" algn="l" defTabSz="800100">
            <a:lnSpc>
              <a:spcPct val="90000"/>
            </a:lnSpc>
            <a:spcBef>
              <a:spcPct val="0"/>
            </a:spcBef>
            <a:spcAft>
              <a:spcPct val="15000"/>
            </a:spcAft>
            <a:buChar char="••"/>
          </a:pPr>
          <a:r>
            <a:rPr lang="en-US" sz="1800" kern="1200" dirty="0" smtClean="0"/>
            <a:t>Financial data</a:t>
          </a:r>
        </a:p>
        <a:p>
          <a:pPr marL="171450" lvl="1" indent="-171450" algn="l" defTabSz="800100">
            <a:lnSpc>
              <a:spcPct val="90000"/>
            </a:lnSpc>
            <a:spcBef>
              <a:spcPct val="0"/>
            </a:spcBef>
            <a:spcAft>
              <a:spcPct val="15000"/>
            </a:spcAft>
            <a:buChar char="••"/>
          </a:pPr>
          <a:r>
            <a:rPr lang="en-US" sz="1800" kern="1200" dirty="0" smtClean="0"/>
            <a:t>Staffing plan</a:t>
          </a:r>
        </a:p>
        <a:p>
          <a:pPr marL="171450" lvl="1" indent="-171450" algn="l" defTabSz="800100">
            <a:lnSpc>
              <a:spcPct val="90000"/>
            </a:lnSpc>
            <a:spcBef>
              <a:spcPct val="0"/>
            </a:spcBef>
            <a:spcAft>
              <a:spcPct val="15000"/>
            </a:spcAft>
            <a:buChar char="••"/>
          </a:pPr>
          <a:r>
            <a:rPr lang="en-US" sz="1800" kern="1200" dirty="0" smtClean="0"/>
            <a:t>Evaluation data</a:t>
          </a:r>
        </a:p>
        <a:p>
          <a:pPr marL="171450" lvl="1" indent="-171450" algn="l" defTabSz="800100">
            <a:lnSpc>
              <a:spcPct val="90000"/>
            </a:lnSpc>
            <a:spcBef>
              <a:spcPct val="0"/>
            </a:spcBef>
            <a:spcAft>
              <a:spcPct val="15000"/>
            </a:spcAft>
            <a:buChar char="••"/>
          </a:pPr>
          <a:r>
            <a:rPr lang="en-US" sz="1800" kern="1200" dirty="0" smtClean="0"/>
            <a:t>Recommendations for future operations</a:t>
          </a:r>
        </a:p>
      </dsp:txBody>
      <dsp:txXfrm rot="-5400000">
        <a:off x="2438400" y="138872"/>
        <a:ext cx="3518728" cy="2567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815AD-48D6-48BB-9BD8-1543096F20DD}">
      <dsp:nvSpPr>
        <dsp:cNvPr id="0" name=""/>
        <dsp:cNvSpPr/>
      </dsp:nvSpPr>
      <dsp:spPr>
        <a:xfrm>
          <a:off x="1060460" y="0"/>
          <a:ext cx="4064000" cy="4064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65EA4-4193-4DA0-873E-11E08D2C58A5}">
      <dsp:nvSpPr>
        <dsp:cNvPr id="0" name=""/>
        <dsp:cNvSpPr/>
      </dsp:nvSpPr>
      <dsp:spPr>
        <a:xfrm>
          <a:off x="1402080" y="38608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Product</a:t>
          </a:r>
          <a:endParaRPr lang="en-US" sz="2100" kern="1200" dirty="0"/>
        </a:p>
      </dsp:txBody>
      <dsp:txXfrm>
        <a:off x="1479451" y="463451"/>
        <a:ext cx="1430218" cy="1430218"/>
      </dsp:txXfrm>
    </dsp:sp>
    <dsp:sp modelId="{371572A4-51D8-415D-8B2D-E6ECACFB22DC}">
      <dsp:nvSpPr>
        <dsp:cNvPr id="0" name=""/>
        <dsp:cNvSpPr/>
      </dsp:nvSpPr>
      <dsp:spPr>
        <a:xfrm>
          <a:off x="3108960" y="38608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Place</a:t>
          </a:r>
          <a:endParaRPr lang="en-US" sz="2100" kern="1200" dirty="0"/>
        </a:p>
      </dsp:txBody>
      <dsp:txXfrm>
        <a:off x="3186331" y="463451"/>
        <a:ext cx="1430218" cy="1430218"/>
      </dsp:txXfrm>
    </dsp:sp>
    <dsp:sp modelId="{BFC5ABD3-1A27-4DBA-8D9F-10DDA6BCABB3}">
      <dsp:nvSpPr>
        <dsp:cNvPr id="0" name=""/>
        <dsp:cNvSpPr/>
      </dsp:nvSpPr>
      <dsp:spPr>
        <a:xfrm>
          <a:off x="140208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Price</a:t>
          </a:r>
          <a:endParaRPr lang="en-US" sz="2100" kern="1200" dirty="0"/>
        </a:p>
      </dsp:txBody>
      <dsp:txXfrm>
        <a:off x="1479451" y="2170331"/>
        <a:ext cx="1430218" cy="1430218"/>
      </dsp:txXfrm>
    </dsp:sp>
    <dsp:sp modelId="{5E4AF191-D4D7-4093-A5FB-C8FC4BEAFEC0}">
      <dsp:nvSpPr>
        <dsp:cNvPr id="0" name=""/>
        <dsp:cNvSpPr/>
      </dsp:nvSpPr>
      <dsp:spPr>
        <a:xfrm>
          <a:off x="310896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Promotion</a:t>
          </a:r>
          <a:endParaRPr lang="en-US" sz="2100" kern="1200" dirty="0"/>
        </a:p>
      </dsp:txBody>
      <dsp:txXfrm>
        <a:off x="3186331" y="2170331"/>
        <a:ext cx="1430218" cy="14302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07BA9-C696-4760-A77C-6B4B2A7E2D29}">
      <dsp:nvSpPr>
        <dsp:cNvPr id="0" name=""/>
        <dsp:cNvSpPr/>
      </dsp:nvSpPr>
      <dsp:spPr>
        <a:xfrm>
          <a:off x="533419" y="0"/>
          <a:ext cx="4191000" cy="4191000"/>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7DC484-3FDA-40B7-A58A-26DA3F00EFDD}">
      <dsp:nvSpPr>
        <dsp:cNvPr id="0" name=""/>
        <dsp:cNvSpPr/>
      </dsp:nvSpPr>
      <dsp:spPr>
        <a:xfrm>
          <a:off x="2505074" y="419509"/>
          <a:ext cx="2724150" cy="42564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Physical exertion/ability</a:t>
          </a:r>
          <a:endParaRPr lang="en-US" sz="1500" kern="1200" dirty="0"/>
        </a:p>
      </dsp:txBody>
      <dsp:txXfrm>
        <a:off x="2525852" y="440287"/>
        <a:ext cx="2682594" cy="384092"/>
      </dsp:txXfrm>
    </dsp:sp>
    <dsp:sp modelId="{BDEBC8EC-6B15-4EC7-B6FA-9D46A4B07D29}">
      <dsp:nvSpPr>
        <dsp:cNvPr id="0" name=""/>
        <dsp:cNvSpPr/>
      </dsp:nvSpPr>
      <dsp:spPr>
        <a:xfrm>
          <a:off x="2505074" y="898363"/>
          <a:ext cx="2724150" cy="42564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Environmental pleasantness</a:t>
          </a:r>
          <a:endParaRPr lang="en-US" sz="1500" kern="1200" dirty="0"/>
        </a:p>
      </dsp:txBody>
      <dsp:txXfrm>
        <a:off x="2525852" y="919141"/>
        <a:ext cx="2682594" cy="384092"/>
      </dsp:txXfrm>
    </dsp:sp>
    <dsp:sp modelId="{CCD47A4B-50F5-4FD7-B3FF-40CFACD7224A}">
      <dsp:nvSpPr>
        <dsp:cNvPr id="0" name=""/>
        <dsp:cNvSpPr/>
      </dsp:nvSpPr>
      <dsp:spPr>
        <a:xfrm>
          <a:off x="2505074" y="1377218"/>
          <a:ext cx="2724150" cy="42564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Physical location of work</a:t>
          </a:r>
          <a:endParaRPr lang="en-US" sz="1500" kern="1200" dirty="0"/>
        </a:p>
      </dsp:txBody>
      <dsp:txXfrm>
        <a:off x="2525852" y="1397996"/>
        <a:ext cx="2682594" cy="384092"/>
      </dsp:txXfrm>
    </dsp:sp>
    <dsp:sp modelId="{307511DF-74E8-46A0-A495-9FF07888E831}">
      <dsp:nvSpPr>
        <dsp:cNvPr id="0" name=""/>
        <dsp:cNvSpPr/>
      </dsp:nvSpPr>
      <dsp:spPr>
        <a:xfrm>
          <a:off x="2505074" y="1856072"/>
          <a:ext cx="2724150" cy="42564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Time</a:t>
          </a:r>
          <a:endParaRPr lang="en-US" sz="1500" kern="1200" dirty="0"/>
        </a:p>
      </dsp:txBody>
      <dsp:txXfrm>
        <a:off x="2525852" y="1876850"/>
        <a:ext cx="2682594" cy="384092"/>
      </dsp:txXfrm>
    </dsp:sp>
    <dsp:sp modelId="{5BF44F73-F4C7-4258-9C7B-A913A89B5A38}">
      <dsp:nvSpPr>
        <dsp:cNvPr id="0" name=""/>
        <dsp:cNvSpPr/>
      </dsp:nvSpPr>
      <dsp:spPr>
        <a:xfrm>
          <a:off x="2505074" y="2334927"/>
          <a:ext cx="2724150" cy="42564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Degree of human interaction</a:t>
          </a:r>
          <a:endParaRPr lang="en-US" sz="1500" kern="1200" dirty="0"/>
        </a:p>
      </dsp:txBody>
      <dsp:txXfrm>
        <a:off x="2525852" y="2355705"/>
        <a:ext cx="2682594" cy="384092"/>
      </dsp:txXfrm>
    </dsp:sp>
    <dsp:sp modelId="{D667E85B-7FE3-41F5-91A2-A627CC36C6A8}">
      <dsp:nvSpPr>
        <dsp:cNvPr id="0" name=""/>
        <dsp:cNvSpPr/>
      </dsp:nvSpPr>
      <dsp:spPr>
        <a:xfrm>
          <a:off x="2505074" y="2813781"/>
          <a:ext cx="2724150" cy="42564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Competency </a:t>
          </a:r>
          <a:endParaRPr lang="en-US" sz="1500" kern="1200" dirty="0"/>
        </a:p>
      </dsp:txBody>
      <dsp:txXfrm>
        <a:off x="2525852" y="2834559"/>
        <a:ext cx="2682594" cy="384092"/>
      </dsp:txXfrm>
    </dsp:sp>
    <dsp:sp modelId="{7840FC5B-84DE-4961-AEA7-DF867F6ED274}">
      <dsp:nvSpPr>
        <dsp:cNvPr id="0" name=""/>
        <dsp:cNvSpPr/>
      </dsp:nvSpPr>
      <dsp:spPr>
        <a:xfrm>
          <a:off x="2505074" y="3292636"/>
          <a:ext cx="2724150" cy="42564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Psychological characteristics</a:t>
          </a:r>
          <a:endParaRPr lang="en-US" sz="1500" kern="1200" dirty="0"/>
        </a:p>
      </dsp:txBody>
      <dsp:txXfrm>
        <a:off x="2525852" y="3313414"/>
        <a:ext cx="2682594" cy="38409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C6910-3089-4C97-BF17-E0F7FEDA4DF1}" type="datetimeFigureOut">
              <a:rPr lang="en-US" smtClean="0"/>
              <a:pPr/>
              <a:t>4/12/2012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A9EB4-DC06-4D3B-80B3-5C9495DF7744}" type="slidenum">
              <a:rPr lang="en-US" smtClean="0"/>
              <a:pPr/>
              <a:t>‹#›</a:t>
            </a:fld>
            <a:endParaRPr lang="en-US"/>
          </a:p>
        </p:txBody>
      </p:sp>
    </p:spTree>
    <p:extLst>
      <p:ext uri="{BB962C8B-B14F-4D97-AF65-F5344CB8AC3E}">
        <p14:creationId xmlns:p14="http://schemas.microsoft.com/office/powerpoint/2010/main" val="188075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en.wikipedia.org/wiki/Gasoline" TargetMode="External"/><Relationship Id="rId2" Type="http://schemas.openxmlformats.org/officeDocument/2006/relationships/slide" Target="../slides/slide77.xml"/><Relationship Id="rId1" Type="http://schemas.openxmlformats.org/officeDocument/2006/relationships/notesMaster" Target="../notesMasters/notesMaster1.xml"/><Relationship Id="rId6" Type="http://schemas.openxmlformats.org/officeDocument/2006/relationships/hyperlink" Target="http://en.wikipedia.org/wiki/Sin_tax" TargetMode="External"/><Relationship Id="rId5" Type="http://schemas.openxmlformats.org/officeDocument/2006/relationships/hyperlink" Target="http://en.wikipedia.org/wiki/Alcohol" TargetMode="External"/><Relationship Id="rId4" Type="http://schemas.openxmlformats.org/officeDocument/2006/relationships/hyperlink" Target="http://en.wikipedia.org/wiki/Tobacco"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FFA9EB4-DC06-4D3B-80B3-5C9495DF774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smtClean="0"/>
              <a:t>Professional</a:t>
            </a:r>
            <a:r>
              <a:rPr lang="en-US" baseline="0" dirty="0" smtClean="0"/>
              <a:t> development is crucial for accomplishing career goals</a:t>
            </a:r>
          </a:p>
          <a:p>
            <a:pPr eaLnBrk="1" hangingPunct="1"/>
            <a:endParaRPr lang="en-US" baseline="0" dirty="0" smtClean="0"/>
          </a:p>
          <a:p>
            <a:pPr eaLnBrk="1" hangingPunct="1"/>
            <a:r>
              <a:rPr lang="en-US" baseline="0" dirty="0" smtClean="0"/>
              <a:t>Membership within State and National Associations is an easy method for seeking professional growth.</a:t>
            </a:r>
          </a:p>
          <a:p>
            <a:pPr eaLnBrk="1" hangingPunct="1"/>
            <a:endParaRPr lang="en-US" baseline="0" dirty="0" smtClean="0"/>
          </a:p>
          <a:p>
            <a:pPr eaLnBrk="1" hangingPunct="1"/>
            <a:r>
              <a:rPr lang="en-US" baseline="0" dirty="0" smtClean="0"/>
              <a:t>(Talk about slide)</a:t>
            </a:r>
          </a:p>
          <a:p>
            <a:pPr eaLnBrk="1" hangingPunct="1"/>
            <a:endParaRPr lang="en-US" baseline="0" dirty="0" smtClean="0"/>
          </a:p>
          <a:p>
            <a:pPr eaLnBrk="1" hangingPunct="1"/>
            <a:r>
              <a:rPr lang="en-US" baseline="0" dirty="0" smtClean="0"/>
              <a:t>Certification is another method in which professionals can achieve career goals. </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7319A-9CCA-4E2C-9FBA-428F995CA628}" type="slidenum">
              <a:rPr lang="en-GB"/>
              <a:pPr/>
              <a:t>32</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smtClean="0"/>
              <a:t>Staffing</a:t>
            </a:r>
            <a:r>
              <a:rPr lang="en-US" baseline="0" dirty="0" smtClean="0"/>
              <a:t> – 2 or more or cash </a:t>
            </a:r>
            <a:r>
              <a:rPr lang="en-US" baseline="0" dirty="0" err="1" smtClean="0"/>
              <a:t>reg</a:t>
            </a:r>
            <a:endParaRPr lang="en-US" baseline="0" dirty="0" smtClean="0"/>
          </a:p>
          <a:p>
            <a:r>
              <a:rPr lang="en-US" baseline="0" dirty="0" smtClean="0"/>
              <a:t>Cash handling – procedures/policies</a:t>
            </a:r>
          </a:p>
          <a:p>
            <a:r>
              <a:rPr lang="en-US" baseline="0" dirty="0" smtClean="0"/>
              <a:t>Supplies- for registrants</a:t>
            </a:r>
          </a:p>
          <a:p>
            <a:r>
              <a:rPr lang="en-US" baseline="0" dirty="0" smtClean="0"/>
              <a:t>Procedures – for registering…deadlines, classes, what is a family?</a:t>
            </a:r>
          </a:p>
          <a:p>
            <a:r>
              <a:rPr lang="en-US" baseline="0" dirty="0" smtClean="0"/>
              <a:t>Data entry – front and back end - enter information to register, maintain information, enter registrations where? Who? Online? Who checks?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B62CF-1399-478E-980D-E79952118D3B}" type="slidenum">
              <a:rPr lang="en-GB"/>
              <a:pPr/>
              <a:t>34</a:t>
            </a:fld>
            <a:endParaRPr lang="en-GB"/>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smtClean="0"/>
              <a:t>Fixed</a:t>
            </a:r>
            <a:r>
              <a:rPr lang="en-US" baseline="0" dirty="0" smtClean="0"/>
              <a:t> assets  - assigned an inventory control number, - inventory is conducted annually</a:t>
            </a:r>
          </a:p>
          <a:p>
            <a:r>
              <a:rPr lang="en-US" baseline="0" dirty="0" smtClean="0"/>
              <a:t>Real estate  - deeds, legal descriptions of property owned – just be aware of existence</a:t>
            </a:r>
          </a:p>
          <a:p>
            <a:r>
              <a:rPr lang="en-US" baseline="0" dirty="0" smtClean="0"/>
              <a:t>Capital items – all agencies maintain an inventory – usually exceeds a certain amount, $1000 ex. – vehicles, fitness equipment, FF&amp;E, playground equipment, lift for a pool, computers, printers, etc.</a:t>
            </a:r>
          </a:p>
          <a:p>
            <a:r>
              <a:rPr lang="en-US" baseline="0" dirty="0" smtClean="0"/>
              <a:t>Special assets – zoo animals, art galleries, - unique </a:t>
            </a:r>
          </a:p>
          <a:p>
            <a:r>
              <a:rPr lang="en-US" baseline="0" dirty="0" smtClean="0"/>
              <a:t>Commodities – items used every day – maintenance supplies, toilet paper, paper towels, office supplies, program supplies, art supplies, etc.</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35</a:t>
            </a:fld>
            <a:endParaRPr lang="en-US"/>
          </a:p>
        </p:txBody>
      </p:sp>
    </p:spTree>
    <p:extLst>
      <p:ext uri="{BB962C8B-B14F-4D97-AF65-F5344CB8AC3E}">
        <p14:creationId xmlns:p14="http://schemas.microsoft.com/office/powerpoint/2010/main" val="2208049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D9FDA7A-8EB2-4125-BDA6-49BCC4B590D5}" type="slidenum">
              <a:rPr lang="en-US" smtClean="0">
                <a:solidFill>
                  <a:prstClr val="black"/>
                </a:solidFill>
              </a:rPr>
              <a:pPr>
                <a:defRPr/>
              </a:pPr>
              <a:t>36</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a:spcBef>
                <a:spcPct val="0"/>
              </a:spcBef>
            </a:pPr>
            <a:r>
              <a:rPr lang="en-US" dirty="0" smtClean="0"/>
              <a:t>CPRP certification is the national standard for all parks and recreation professionals who want to be at the forefront of their profession.</a:t>
            </a:r>
          </a:p>
          <a:p>
            <a:pPr>
              <a:spcBef>
                <a:spcPct val="0"/>
              </a:spcBef>
            </a:pPr>
            <a:endParaRPr lang="en-US" dirty="0" smtClean="0"/>
          </a:p>
          <a:p>
            <a:pPr>
              <a:spcBef>
                <a:spcPct val="0"/>
              </a:spcBef>
            </a:pPr>
            <a:r>
              <a:rPr lang="en-US" dirty="0" smtClean="0"/>
              <a:t>CPRP Certification is achieved by successfully passing the CPRP Certification Examination.</a:t>
            </a:r>
          </a:p>
          <a:p>
            <a:pPr>
              <a:spcBef>
                <a:spcPct val="0"/>
              </a:spcBef>
            </a:pPr>
            <a:endParaRPr lang="en-US" dirty="0" smtClean="0"/>
          </a:p>
          <a:p>
            <a:pPr>
              <a:spcBef>
                <a:spcPct val="0"/>
              </a:spcBef>
            </a:pPr>
            <a:r>
              <a:rPr lang="en-US" dirty="0" smtClean="0"/>
              <a:t>CPRP Examination can be taken at computer-based testing facilities throughout the US.</a:t>
            </a:r>
          </a:p>
          <a:p>
            <a:pPr>
              <a:spcBef>
                <a:spcPct val="0"/>
              </a:spcBef>
            </a:pPr>
            <a:r>
              <a:rPr lang="en-US" dirty="0" smtClean="0"/>
              <a:t>CPRP Examination is a 150 question exam – 25 questions are pre-test</a:t>
            </a:r>
          </a:p>
          <a:p>
            <a:pPr>
              <a:spcBef>
                <a:spcPct val="0"/>
              </a:spcBef>
            </a:pPr>
            <a:endParaRPr lang="en-US" dirty="0" smtClean="0"/>
          </a:p>
          <a:p>
            <a:pPr>
              <a:spcBef>
                <a:spcPct val="0"/>
              </a:spcBef>
            </a:pPr>
            <a:r>
              <a:rPr lang="en-US" dirty="0" smtClean="0"/>
              <a:t>CPRP Certification lasts for 2 years</a:t>
            </a:r>
          </a:p>
          <a:p>
            <a:pPr>
              <a:spcBef>
                <a:spcPct val="0"/>
              </a:spcBef>
            </a:pPr>
            <a:endParaRPr lang="en-US" dirty="0" smtClean="0"/>
          </a:p>
          <a:p>
            <a:pPr>
              <a:spcBef>
                <a:spcPct val="0"/>
              </a:spcBef>
            </a:pPr>
            <a:r>
              <a:rPr lang="en-US" dirty="0" smtClean="0"/>
              <a:t>Renewal is achieved by obtaining 2.0 CEUs within the 2 year certification cycle.  CEUs must be achieved in topics highlighted by the CPRP core competencies and job tasks (i.e. programming, general administration, and operations management.</a:t>
            </a:r>
          </a:p>
          <a:p>
            <a:pPr>
              <a:spcBef>
                <a:spcPct val="0"/>
              </a:spcBef>
            </a:pPr>
            <a:endParaRPr lang="en-US" dirty="0" smtClean="0"/>
          </a:p>
          <a:p>
            <a:pPr>
              <a:spcBef>
                <a:spcPct val="0"/>
              </a:spcBef>
            </a:pPr>
            <a:r>
              <a:rPr lang="en-US" dirty="0" smtClean="0"/>
              <a:t>Exam fees - $255 NRPA Members/$299 Non-NRPA Members</a:t>
            </a:r>
          </a:p>
          <a:p>
            <a:pPr>
              <a:spcBef>
                <a:spcPct val="0"/>
              </a:spcBef>
            </a:pPr>
            <a:endParaRPr lang="en-US" dirty="0" smtClean="0"/>
          </a:p>
          <a:p>
            <a:pPr>
              <a:spcBef>
                <a:spcPct val="0"/>
              </a:spcBef>
            </a:pPr>
            <a:r>
              <a:rPr lang="en-US" dirty="0" smtClean="0"/>
              <a:t>Study materials include CPRP Study Guide, CPRP Practice Exam </a:t>
            </a:r>
          </a:p>
          <a:p>
            <a:pPr>
              <a:spcBef>
                <a:spcPct val="0"/>
              </a:spcBef>
            </a:pPr>
            <a:endParaRPr lang="en-US" dirty="0" smtClean="0"/>
          </a:p>
          <a:p>
            <a:pPr>
              <a:spcBef>
                <a:spcPct val="0"/>
              </a:spcBef>
            </a:pPr>
            <a:r>
              <a:rPr lang="en-US" dirty="0" smtClean="0"/>
              <a:t>www.nrpa.org/cprp</a:t>
            </a:r>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52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a:lnSpc>
                <a:spcPct val="80000"/>
              </a:lnSpc>
              <a:spcBef>
                <a:spcPct val="0"/>
              </a:spcBef>
            </a:pPr>
            <a:r>
              <a:rPr lang="en-US" dirty="0" smtClean="0"/>
              <a:t>CPRE certification places you in the company of an elite group of parks and recreation managers and executives and connects you to the latest trends and information.</a:t>
            </a:r>
          </a:p>
          <a:p>
            <a:pPr>
              <a:lnSpc>
                <a:spcPct val="80000"/>
              </a:lnSpc>
              <a:spcBef>
                <a:spcPct val="0"/>
              </a:spcBef>
            </a:pPr>
            <a:endParaRPr lang="en-US" sz="2000" dirty="0" smtClean="0"/>
          </a:p>
          <a:p>
            <a:pPr>
              <a:lnSpc>
                <a:spcPct val="80000"/>
              </a:lnSpc>
              <a:spcBef>
                <a:spcPct val="0"/>
              </a:spcBef>
            </a:pPr>
            <a:r>
              <a:rPr lang="en-US" sz="2000" dirty="0" smtClean="0"/>
              <a:t>Qualifications to sit for the CPRE Examination</a:t>
            </a:r>
          </a:p>
          <a:p>
            <a:pPr lvl="1">
              <a:spcBef>
                <a:spcPct val="0"/>
              </a:spcBef>
              <a:buFontTx/>
              <a:buChar char="•"/>
            </a:pPr>
            <a:r>
              <a:rPr lang="en-US" dirty="0" smtClean="0"/>
              <a:t>have a current CPRP Certification and </a:t>
            </a:r>
          </a:p>
          <a:p>
            <a:pPr lvl="1">
              <a:spcBef>
                <a:spcPct val="0"/>
              </a:spcBef>
            </a:pPr>
            <a:endParaRPr lang="en-US" dirty="0" smtClean="0"/>
          </a:p>
          <a:p>
            <a:pPr lvl="1">
              <a:spcBef>
                <a:spcPct val="0"/>
              </a:spcBef>
              <a:buFontTx/>
              <a:buChar char="•"/>
            </a:pPr>
            <a:r>
              <a:rPr lang="en-US" dirty="0" smtClean="0"/>
              <a:t>have a Bachelors degree and 5 years of professional full-time manager experience or</a:t>
            </a:r>
          </a:p>
          <a:p>
            <a:pPr lvl="1">
              <a:spcBef>
                <a:spcPct val="0"/>
              </a:spcBef>
              <a:buFontTx/>
              <a:buChar char="•"/>
            </a:pPr>
            <a:r>
              <a:rPr lang="en-US" dirty="0" smtClean="0"/>
              <a:t>have a Masters degree or higher and 4 years of professional full-time manager experience</a:t>
            </a:r>
          </a:p>
          <a:p>
            <a:pPr>
              <a:spcBef>
                <a:spcPct val="0"/>
              </a:spcBef>
            </a:pPr>
            <a:endParaRPr lang="en-US" dirty="0" smtClean="0"/>
          </a:p>
          <a:p>
            <a:pPr>
              <a:spcBef>
                <a:spcPct val="0"/>
              </a:spcBef>
            </a:pPr>
            <a:r>
              <a:rPr lang="en-US" dirty="0" smtClean="0"/>
              <a:t>CPRE Certification is achieved by successfully passing the CPRE Certification Examination.</a:t>
            </a:r>
          </a:p>
          <a:p>
            <a:pPr>
              <a:spcBef>
                <a:spcPct val="0"/>
              </a:spcBef>
            </a:pPr>
            <a:endParaRPr lang="en-US" dirty="0" smtClean="0"/>
          </a:p>
          <a:p>
            <a:pPr>
              <a:spcBef>
                <a:spcPct val="0"/>
              </a:spcBef>
            </a:pPr>
            <a:r>
              <a:rPr lang="en-US" dirty="0" smtClean="0"/>
              <a:t>CPRE Examination can be taken at computer-based testing facilities throughout the US,</a:t>
            </a:r>
            <a:r>
              <a:rPr lang="en-US" baseline="0" dirty="0" smtClean="0"/>
              <a:t> Canada and </a:t>
            </a:r>
            <a:r>
              <a:rPr lang="en-US" baseline="0" dirty="0" err="1" smtClean="0"/>
              <a:t>Dantes</a:t>
            </a:r>
            <a:r>
              <a:rPr lang="en-US" baseline="0" dirty="0" smtClean="0"/>
              <a:t> sites</a:t>
            </a:r>
            <a:r>
              <a:rPr lang="en-US" dirty="0" smtClean="0"/>
              <a:t> beginning March 2012.</a:t>
            </a:r>
          </a:p>
          <a:p>
            <a:pPr>
              <a:spcBef>
                <a:spcPct val="0"/>
              </a:spcBef>
            </a:pPr>
            <a:r>
              <a:rPr lang="en-US" dirty="0" smtClean="0"/>
              <a:t>CPRE Examination is a 150 question exam – 25 questions are pre-test (individuals must score a 97 to pass)</a:t>
            </a:r>
          </a:p>
          <a:p>
            <a:pPr>
              <a:spcBef>
                <a:spcPct val="0"/>
              </a:spcBef>
            </a:pPr>
            <a:endParaRPr lang="en-US" dirty="0" smtClean="0"/>
          </a:p>
          <a:p>
            <a:pPr>
              <a:spcBef>
                <a:spcPct val="0"/>
              </a:spcBef>
            </a:pPr>
            <a:r>
              <a:rPr lang="en-US" dirty="0" smtClean="0"/>
              <a:t>CPRE Certification lasts for 3 years</a:t>
            </a:r>
          </a:p>
          <a:p>
            <a:pPr>
              <a:spcBef>
                <a:spcPct val="0"/>
              </a:spcBef>
            </a:pPr>
            <a:endParaRPr lang="en-US" dirty="0" smtClean="0"/>
          </a:p>
          <a:p>
            <a:pPr>
              <a:spcBef>
                <a:spcPct val="0"/>
              </a:spcBef>
            </a:pPr>
            <a:r>
              <a:rPr lang="en-US" dirty="0" smtClean="0"/>
              <a:t>Renewal is achieved by obtaining 3.0 CEUs within the 3 year certification cycle.  CEUs must be achieved in topics highlighted by the CPRE core competencies and job tasks (Communication, Human Resources, Policies, etc.)</a:t>
            </a:r>
          </a:p>
          <a:p>
            <a:pPr>
              <a:spcBef>
                <a:spcPct val="0"/>
              </a:spcBef>
            </a:pPr>
            <a:endParaRPr lang="en-US" dirty="0" smtClean="0"/>
          </a:p>
          <a:p>
            <a:pPr>
              <a:spcBef>
                <a:spcPct val="0"/>
              </a:spcBef>
            </a:pPr>
            <a:r>
              <a:rPr lang="en-US" dirty="0" smtClean="0"/>
              <a:t>Exam fees - $340 NRPA Members/$399 Non-NRPA Members</a:t>
            </a:r>
          </a:p>
          <a:p>
            <a:pPr>
              <a:spcBef>
                <a:spcPct val="0"/>
              </a:spcBef>
            </a:pPr>
            <a:endParaRPr lang="en-US" dirty="0" smtClean="0"/>
          </a:p>
          <a:p>
            <a:pPr>
              <a:spcBef>
                <a:spcPct val="0"/>
              </a:spcBef>
            </a:pPr>
            <a:r>
              <a:rPr lang="en-US" dirty="0" smtClean="0"/>
              <a:t>Reference materials are listed in the CPRE Candidate Handbook to assist with examination preparation.</a:t>
            </a:r>
          </a:p>
          <a:p>
            <a:pPr>
              <a:spcBef>
                <a:spcPct val="0"/>
              </a:spcBef>
            </a:pPr>
            <a:endParaRPr lang="en-US" dirty="0" smtClean="0"/>
          </a:p>
          <a:p>
            <a:pPr>
              <a:spcBef>
                <a:spcPct val="0"/>
              </a:spcBef>
            </a:pPr>
            <a:r>
              <a:rPr lang="en-US" dirty="0" smtClean="0"/>
              <a:t>www.nrpa.org/cpre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Personal Property</a:t>
            </a:r>
            <a:r>
              <a:rPr lang="en-US" baseline="0" dirty="0" smtClean="0">
                <a:effectLst/>
              </a:rPr>
              <a:t> – cars, furniture, stocks, bonds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Sales – tangible goods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excise duties are taxes on </a:t>
            </a:r>
            <a:r>
              <a:rPr lang="en-US" dirty="0" smtClean="0">
                <a:effectLst/>
                <a:hlinkClick r:id="rId3" action="ppaction://hlinkfile" tooltip="Gasoline"/>
              </a:rPr>
              <a:t>gasoline</a:t>
            </a:r>
            <a:r>
              <a:rPr lang="en-US" dirty="0" smtClean="0">
                <a:effectLst/>
              </a:rPr>
              <a:t> and other fuels, and taxes on </a:t>
            </a:r>
            <a:r>
              <a:rPr lang="en-US" dirty="0" smtClean="0">
                <a:effectLst/>
                <a:hlinkClick r:id="rId4" action="ppaction://hlinkfile" tooltip="Tobacco"/>
              </a:rPr>
              <a:t>tobacco</a:t>
            </a:r>
            <a:r>
              <a:rPr lang="en-US" dirty="0" smtClean="0">
                <a:effectLst/>
              </a:rPr>
              <a:t> and </a:t>
            </a:r>
            <a:r>
              <a:rPr lang="en-US" dirty="0" smtClean="0">
                <a:effectLst/>
                <a:hlinkClick r:id="rId5" action="ppaction://hlinkfile" tooltip="Alcohol"/>
              </a:rPr>
              <a:t>alcohol</a:t>
            </a:r>
            <a:r>
              <a:rPr lang="en-US" dirty="0" smtClean="0">
                <a:effectLst/>
              </a:rPr>
              <a:t> (sometimes referred to as </a:t>
            </a:r>
            <a:r>
              <a:rPr lang="en-US" dirty="0" smtClean="0">
                <a:effectLst/>
                <a:hlinkClick r:id="rId6" action="ppaction://hlinkfile" tooltip="Sin tax"/>
              </a:rPr>
              <a:t>sin tax</a:t>
            </a:r>
            <a:r>
              <a:rPr lang="en-US"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Fees</a:t>
            </a:r>
            <a:r>
              <a:rPr lang="en-US" baseline="0" dirty="0" smtClean="0">
                <a:effectLst/>
              </a:rPr>
              <a:t> and Charges – program fees, rentals, etc.</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Investment Income – interest gained from unneeded agency funds in money markets, stocks, mutual</a:t>
            </a:r>
            <a:r>
              <a:rPr lang="en-US" baseline="0" dirty="0" smtClean="0">
                <a:effectLst/>
              </a:rPr>
              <a:t> funds. AAA Bond Rating</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Contractual</a:t>
            </a:r>
            <a:r>
              <a:rPr lang="en-US" baseline="0" dirty="0" smtClean="0">
                <a:effectLst/>
              </a:rPr>
              <a:t> Receipts – Outside contractors- concessions, boat rentals, instructional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RESEARCH, PROVIDE INPUT PREPARE REQUESTS FOR ALTERNATIVE SUPPORT – IN-KIND SERVICES, MATCHING FUNDS ON TOP OF OTHERS ABOVE.</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77</a:t>
            </a:fld>
            <a:endParaRPr lang="en-US"/>
          </a:p>
        </p:txBody>
      </p:sp>
    </p:spTree>
    <p:extLst>
      <p:ext uri="{BB962C8B-B14F-4D97-AF65-F5344CB8AC3E}">
        <p14:creationId xmlns:p14="http://schemas.microsoft.com/office/powerpoint/2010/main" val="21922405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Operate</a:t>
            </a:r>
            <a:r>
              <a:rPr lang="en-US" baseline="0" dirty="0" smtClean="0"/>
              <a:t> within an existing budget</a:t>
            </a:r>
            <a:endParaRPr lang="en-US"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79</a:t>
            </a:fld>
            <a:endParaRPr lang="en-US"/>
          </a:p>
        </p:txBody>
      </p:sp>
    </p:spTree>
    <p:extLst>
      <p:ext uri="{BB962C8B-B14F-4D97-AF65-F5344CB8AC3E}">
        <p14:creationId xmlns:p14="http://schemas.microsoft.com/office/powerpoint/2010/main" val="5816492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Operate within an existing budget</a:t>
            </a:r>
            <a:endParaRPr lang="en-US"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80</a:t>
            </a:fld>
            <a:endParaRPr lang="en-US"/>
          </a:p>
        </p:txBody>
      </p:sp>
    </p:spTree>
    <p:extLst>
      <p:ext uri="{BB962C8B-B14F-4D97-AF65-F5344CB8AC3E}">
        <p14:creationId xmlns:p14="http://schemas.microsoft.com/office/powerpoint/2010/main" val="42072667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Fixed</a:t>
            </a:r>
            <a:r>
              <a:rPr lang="en-US" baseline="0" dirty="0" smtClean="0"/>
              <a:t> Costs: Rental fee remains the same for the room regardless of number of participants</a:t>
            </a:r>
          </a:p>
          <a:p>
            <a:r>
              <a:rPr lang="en-US" baseline="0" dirty="0" smtClean="0"/>
              <a:t>Indirect:  These expenses are split out by square footage, divided by number of programs held throughout year, etc.</a:t>
            </a:r>
          </a:p>
          <a:p>
            <a:r>
              <a:rPr lang="en-US" baseline="0" dirty="0" smtClean="0"/>
              <a:t>Variable Costs- Supplies and T-shirts dependent on number of participants enrolled.</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29057" indent="-280406" eaLnBrk="0" hangingPunct="0">
              <a:defRPr sz="2400">
                <a:solidFill>
                  <a:schemeClr val="tx1"/>
                </a:solidFill>
                <a:latin typeface="Times New Roman" pitchFamily="18" charset="0"/>
              </a:defRPr>
            </a:lvl2pPr>
            <a:lvl3pPr marL="1121626" indent="-224325" eaLnBrk="0" hangingPunct="0">
              <a:defRPr sz="2400">
                <a:solidFill>
                  <a:schemeClr val="tx1"/>
                </a:solidFill>
                <a:latin typeface="Times New Roman" pitchFamily="18" charset="0"/>
              </a:defRPr>
            </a:lvl3pPr>
            <a:lvl4pPr marL="1570276" indent="-224325" eaLnBrk="0" hangingPunct="0">
              <a:defRPr sz="2400">
                <a:solidFill>
                  <a:schemeClr val="tx1"/>
                </a:solidFill>
                <a:latin typeface="Times New Roman" pitchFamily="18" charset="0"/>
              </a:defRPr>
            </a:lvl4pPr>
            <a:lvl5pPr marL="2018927" indent="-224325" eaLnBrk="0" hangingPunct="0">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pPr eaLnBrk="1" hangingPunct="1"/>
            <a:fld id="{A3F7D35E-A6BE-4A68-9366-3C2D8B35DC9E}" type="slidenum">
              <a:rPr lang="en-US" sz="1200"/>
              <a:pPr eaLnBrk="1" hangingPunct="1"/>
              <a:t>84</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solidFill>
                  <a:schemeClr val="tx1"/>
                </a:solidFill>
              </a:rPr>
              <a:t>18 Necklaces x $4.00 =  __$72__________</a:t>
            </a:r>
          </a:p>
          <a:p>
            <a:pPr marL="0" indent="0">
              <a:buNone/>
            </a:pPr>
            <a:r>
              <a:rPr lang="en-US" sz="1200" b="1" dirty="0" smtClean="0">
                <a:solidFill>
                  <a:schemeClr val="tx1"/>
                </a:solidFill>
              </a:rPr>
              <a:t>	18 Tootsie Pops x .30¢ = _____5.40______</a:t>
            </a:r>
          </a:p>
          <a:p>
            <a:pPr marL="0" indent="0">
              <a:buNone/>
            </a:pPr>
            <a:r>
              <a:rPr lang="en-US" sz="1200" b="1" dirty="0" smtClean="0">
                <a:solidFill>
                  <a:schemeClr val="tx1"/>
                </a:solidFill>
              </a:rPr>
              <a:t>	Napkins (1) x $1.50 = ______1.50________</a:t>
            </a:r>
          </a:p>
          <a:p>
            <a:pPr marL="0" indent="0">
              <a:buNone/>
            </a:pPr>
            <a:r>
              <a:rPr lang="en-US" sz="1200" b="1" dirty="0" smtClean="0">
                <a:solidFill>
                  <a:schemeClr val="tx1"/>
                </a:solidFill>
              </a:rPr>
              <a:t>	Ribbon (1) x $2.00 = _____2.00__________</a:t>
            </a:r>
          </a:p>
          <a:p>
            <a:pPr marL="0" indent="0">
              <a:buNone/>
            </a:pPr>
            <a:r>
              <a:rPr lang="en-US" sz="1200" b="1" dirty="0" smtClean="0">
                <a:solidFill>
                  <a:schemeClr val="tx1"/>
                </a:solidFill>
              </a:rPr>
              <a:t>	Room Rental =  $50</a:t>
            </a:r>
          </a:p>
          <a:p>
            <a:pPr marL="0" indent="0">
              <a:buNone/>
            </a:pPr>
            <a:r>
              <a:rPr lang="en-US" sz="1200" b="1" dirty="0" smtClean="0">
                <a:solidFill>
                  <a:schemeClr val="tx1"/>
                </a:solidFill>
              </a:rPr>
              <a:t>	Instructor $25/</a:t>
            </a:r>
            <a:r>
              <a:rPr lang="en-US" sz="1200" b="1" dirty="0" err="1" smtClean="0">
                <a:solidFill>
                  <a:schemeClr val="tx1"/>
                </a:solidFill>
              </a:rPr>
              <a:t>hr</a:t>
            </a:r>
            <a:r>
              <a:rPr lang="en-US" sz="1200" b="1" dirty="0" smtClean="0">
                <a:solidFill>
                  <a:schemeClr val="tx1"/>
                </a:solidFill>
              </a:rPr>
              <a:t> x 2 </a:t>
            </a:r>
            <a:r>
              <a:rPr lang="en-US" sz="1200" b="1" dirty="0" err="1" smtClean="0">
                <a:solidFill>
                  <a:schemeClr val="tx1"/>
                </a:solidFill>
              </a:rPr>
              <a:t>hrs</a:t>
            </a:r>
            <a:r>
              <a:rPr lang="en-US" sz="1200" b="1" dirty="0" smtClean="0">
                <a:solidFill>
                  <a:schemeClr val="tx1"/>
                </a:solidFill>
              </a:rPr>
              <a:t> = __$50________</a:t>
            </a:r>
          </a:p>
          <a:p>
            <a:pPr marL="0" indent="0">
              <a:buNone/>
            </a:pPr>
            <a:r>
              <a:rPr lang="en-US" sz="1200" b="1" dirty="0" smtClean="0">
                <a:solidFill>
                  <a:schemeClr val="tx1"/>
                </a:solidFill>
              </a:rPr>
              <a:t>	Administrative Fee  ($10) = ___$10______     Total</a:t>
            </a:r>
            <a:r>
              <a:rPr lang="en-US" sz="1200" b="1" baseline="0" dirty="0" smtClean="0">
                <a:solidFill>
                  <a:schemeClr val="tx1"/>
                </a:solidFill>
              </a:rPr>
              <a:t> Expense:  $190.90</a:t>
            </a:r>
            <a:endParaRPr lang="en-US" sz="1200" b="1" dirty="0" smtClean="0">
              <a:solidFill>
                <a:schemeClr val="tx1"/>
              </a:solidFill>
            </a:endParaRPr>
          </a:p>
          <a:p>
            <a:pPr marL="0" indent="0">
              <a:buNone/>
            </a:pPr>
            <a:r>
              <a:rPr lang="en-US" sz="1200" b="1" dirty="0" smtClean="0">
                <a:solidFill>
                  <a:srgbClr val="0000FF"/>
                </a:solidFill>
              </a:rPr>
              <a:t>Revenues   190.90/18</a:t>
            </a:r>
            <a:r>
              <a:rPr lang="en-US" sz="1200" b="1" baseline="0" dirty="0" smtClean="0">
                <a:solidFill>
                  <a:srgbClr val="0000FF"/>
                </a:solidFill>
              </a:rPr>
              <a:t> = $10.61</a:t>
            </a:r>
            <a:endParaRPr lang="en-US" sz="1200" b="1" dirty="0" smtClean="0">
              <a:solidFill>
                <a:srgbClr val="0000FF"/>
              </a:solidFill>
            </a:endParaRPr>
          </a:p>
          <a:p>
            <a:pPr marL="0" indent="0">
              <a:buNone/>
            </a:pPr>
            <a:r>
              <a:rPr lang="en-US" sz="1200" b="1" dirty="0" smtClean="0">
                <a:solidFill>
                  <a:schemeClr val="tx1"/>
                </a:solidFill>
              </a:rPr>
              <a:t>	18 Participants x $______________ = ____________</a:t>
            </a:r>
          </a:p>
          <a:p>
            <a:r>
              <a:rPr lang="en-US" sz="1200" dirty="0" smtClean="0"/>
              <a:t>What is a fixed cost?</a:t>
            </a:r>
            <a:r>
              <a:rPr lang="en-US" sz="1200" baseline="0" dirty="0" smtClean="0"/>
              <a:t> Room Rental A Variable Cost?  Supplies An Indirect Cost?  Utilities, Admin Fee </a:t>
            </a:r>
            <a:endParaRPr lang="en-US" sz="1200"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86</a:t>
            </a:fld>
            <a:endParaRPr lang="en-US"/>
          </a:p>
        </p:txBody>
      </p:sp>
    </p:spTree>
    <p:extLst>
      <p:ext uri="{BB962C8B-B14F-4D97-AF65-F5344CB8AC3E}">
        <p14:creationId xmlns:p14="http://schemas.microsoft.com/office/powerpoint/2010/main" val="28208768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largest</a:t>
            </a:r>
            <a:r>
              <a:rPr lang="en-US" baseline="0" dirty="0" smtClean="0"/>
              <a:t> – materials, goods, supplies and services from outside vendors.</a:t>
            </a:r>
          </a:p>
          <a:p>
            <a:r>
              <a:rPr lang="en-US" baseline="0" dirty="0" smtClean="0"/>
              <a:t>Petty Cash – when time and the cost of small cash items prevent a purchase being made through normal channels.  Typically under $100.</a:t>
            </a:r>
          </a:p>
          <a:p>
            <a:r>
              <a:rPr lang="en-US" baseline="0" dirty="0" smtClean="0"/>
              <a:t>Procurement Cards - </a:t>
            </a:r>
            <a:r>
              <a:rPr lang="en-US" sz="1200" dirty="0" smtClean="0">
                <a:latin typeface="Calibri" pitchFamily="34" charset="0"/>
              </a:rPr>
              <a:t>small purchases similar to a credit card  $1000 limit</a:t>
            </a:r>
            <a:r>
              <a:rPr lang="en-US" sz="1200" baseline="0" dirty="0" smtClean="0">
                <a:latin typeface="Calibri" pitchFamily="34" charset="0"/>
              </a:rPr>
              <a:t> per purchase/$2000 card limit</a:t>
            </a:r>
            <a:endParaRPr lang="en-US" baseline="0" dirty="0" smtClean="0"/>
          </a:p>
          <a:p>
            <a:r>
              <a:rPr lang="en-US" baseline="0" dirty="0" smtClean="0"/>
              <a:t>Formal Bids- usually exceeds a certain amount $2500 or more</a:t>
            </a:r>
          </a:p>
          <a:p>
            <a:endParaRPr lang="en-US"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87</a:t>
            </a:fld>
            <a:endParaRPr lang="en-US"/>
          </a:p>
        </p:txBody>
      </p:sp>
    </p:spTree>
    <p:extLst>
      <p:ext uri="{BB962C8B-B14F-4D97-AF65-F5344CB8AC3E}">
        <p14:creationId xmlns:p14="http://schemas.microsoft.com/office/powerpoint/2010/main" val="38348250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Rev</a:t>
            </a:r>
            <a:r>
              <a:rPr lang="en-US" baseline="0" dirty="0" smtClean="0"/>
              <a:t> collections – pick up at location – park police- take to central safe – deposited daily</a:t>
            </a:r>
          </a:p>
          <a:p>
            <a:endParaRPr lang="en-US"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29057" indent="-280406" eaLnBrk="0" hangingPunct="0">
              <a:defRPr sz="2400">
                <a:solidFill>
                  <a:schemeClr val="tx1"/>
                </a:solidFill>
                <a:latin typeface="Times New Roman" pitchFamily="18" charset="0"/>
              </a:defRPr>
            </a:lvl2pPr>
            <a:lvl3pPr marL="1121626" indent="-224325" eaLnBrk="0" hangingPunct="0">
              <a:defRPr sz="2400">
                <a:solidFill>
                  <a:schemeClr val="tx1"/>
                </a:solidFill>
                <a:latin typeface="Times New Roman" pitchFamily="18" charset="0"/>
              </a:defRPr>
            </a:lvl3pPr>
            <a:lvl4pPr marL="1570276" indent="-224325" eaLnBrk="0" hangingPunct="0">
              <a:defRPr sz="2400">
                <a:solidFill>
                  <a:schemeClr val="tx1"/>
                </a:solidFill>
                <a:latin typeface="Times New Roman" pitchFamily="18" charset="0"/>
              </a:defRPr>
            </a:lvl4pPr>
            <a:lvl5pPr marL="2018927" indent="-224325" eaLnBrk="0" hangingPunct="0">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pPr eaLnBrk="1" hangingPunct="1"/>
            <a:fld id="{755B6691-243F-4807-8FDE-FE855BC01D28}" type="slidenum">
              <a:rPr lang="en-US" sz="1200"/>
              <a:pPr eaLnBrk="1" hangingPunct="1"/>
              <a:t>88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defTabSz="897301" eaLnBrk="0" fontAlgn="base" hangingPunct="0">
              <a:spcBef>
                <a:spcPct val="30000"/>
              </a:spcBef>
              <a:spcAft>
                <a:spcPct val="0"/>
              </a:spcAft>
              <a:defRPr/>
            </a:pPr>
            <a:r>
              <a:rPr lang="en-US" dirty="0" smtClean="0"/>
              <a:t>Global</a:t>
            </a:r>
            <a:r>
              <a:rPr lang="en-US" baseline="0" dirty="0" smtClean="0"/>
              <a:t> recognition - w</a:t>
            </a:r>
            <a:r>
              <a:rPr lang="en-US" dirty="0" smtClean="0">
                <a:latin typeface="Arial" charset="0"/>
              </a:rPr>
              <a:t>ith more than thirty years of maintaining a rigorous focus on relevant knowledge, the CPRP program is the most widely known and respected credential in the parks and recreation field.</a:t>
            </a:r>
          </a:p>
          <a:p>
            <a:pPr defTabSz="897301" eaLnBrk="0" fontAlgn="base" hangingPunct="0">
              <a:spcBef>
                <a:spcPct val="30000"/>
              </a:spcBef>
              <a:spcAft>
                <a:spcPct val="0"/>
              </a:spcAft>
              <a:defRPr/>
            </a:pPr>
            <a:endParaRPr lang="en-US" dirty="0" smtClean="0">
              <a:latin typeface="Arial" charset="0"/>
            </a:endParaRPr>
          </a:p>
          <a:p>
            <a:pPr defTabSz="897301" eaLnBrk="0" fontAlgn="base" hangingPunct="0">
              <a:spcBef>
                <a:spcPct val="30000"/>
              </a:spcBef>
              <a:spcAft>
                <a:spcPct val="0"/>
              </a:spcAft>
              <a:defRPr/>
            </a:pPr>
            <a:r>
              <a:rPr lang="en-US" dirty="0" smtClean="0">
                <a:latin typeface="Arial" charset="0"/>
              </a:rPr>
              <a:t>Community - CPRPs stay ahead in their profession by knowing first what’s happening in the field and through networking opportunities.</a:t>
            </a:r>
          </a:p>
          <a:p>
            <a:pPr defTabSz="897301" eaLnBrk="0" fontAlgn="base" hangingPunct="0">
              <a:spcBef>
                <a:spcPct val="30000"/>
              </a:spcBef>
              <a:spcAft>
                <a:spcPct val="0"/>
              </a:spcAft>
              <a:defRPr/>
            </a:pPr>
            <a:endParaRPr lang="en-US" dirty="0" smtClean="0">
              <a:latin typeface="Arial" charset="0"/>
            </a:endParaRPr>
          </a:p>
          <a:p>
            <a:pPr defTabSz="897301" eaLnBrk="0" fontAlgn="base" hangingPunct="0">
              <a:spcBef>
                <a:spcPct val="30000"/>
              </a:spcBef>
              <a:spcAft>
                <a:spcPct val="0"/>
              </a:spcAft>
              <a:defRPr/>
            </a:pPr>
            <a:r>
              <a:rPr lang="en-US" dirty="0" smtClean="0">
                <a:latin typeface="Arial" charset="0"/>
              </a:rPr>
              <a:t>Practical Skills - The CPRP program focuses on the practical knowledge and current real-world skills necessary in today’s changing parks and recreation field. </a:t>
            </a:r>
          </a:p>
          <a:p>
            <a:pPr defTabSz="897301" eaLnBrk="0" fontAlgn="base" hangingPunct="0">
              <a:spcBef>
                <a:spcPct val="30000"/>
              </a:spcBef>
              <a:spcAft>
                <a:spcPct val="0"/>
              </a:spcAft>
              <a:defRPr/>
            </a:pPr>
            <a:endParaRPr lang="en-US" dirty="0" smtClean="0">
              <a:latin typeface="Arial" charset="0"/>
            </a:endParaRPr>
          </a:p>
          <a:p>
            <a:pPr defTabSz="897301" eaLnBrk="0" fontAlgn="base" hangingPunct="0">
              <a:spcBef>
                <a:spcPct val="30000"/>
              </a:spcBef>
              <a:spcAft>
                <a:spcPct val="0"/>
              </a:spcAft>
              <a:defRPr/>
            </a:pPr>
            <a:r>
              <a:rPr lang="en-US" dirty="0" smtClean="0">
                <a:latin typeface="Arial" charset="0"/>
              </a:rPr>
              <a:t>Career Advantage - Employers recognize the CPRP as a reliable way to differentiate the most qualified, up-to-date, and determined job applicants, frequently preferring the CPRP as a job requirement.</a:t>
            </a:r>
          </a:p>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Assign 2</a:t>
            </a:r>
            <a:r>
              <a:rPr lang="en-US" baseline="0" dirty="0" smtClean="0"/>
              <a:t> employees – Cash register is acceptable when 1 employee.</a:t>
            </a:r>
          </a:p>
          <a:p>
            <a:r>
              <a:rPr lang="en-US" baseline="0" dirty="0" smtClean="0"/>
              <a:t>Keys to lock boxes, bank bags, cash registers, safes</a:t>
            </a:r>
          </a:p>
          <a:p>
            <a:endParaRPr lang="en-US"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89</a:t>
            </a:fld>
            <a:endParaRPr lang="en-US"/>
          </a:p>
        </p:txBody>
      </p:sp>
    </p:spTree>
    <p:extLst>
      <p:ext uri="{BB962C8B-B14F-4D97-AF65-F5344CB8AC3E}">
        <p14:creationId xmlns:p14="http://schemas.microsoft.com/office/powerpoint/2010/main" val="15924020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will be collected daily, weekly, monthly, quarterly or yearly.  </a:t>
            </a:r>
          </a:p>
          <a:p>
            <a:r>
              <a:rPr lang="en-US" dirty="0" smtClean="0"/>
              <a:t>Maintenance Reports</a:t>
            </a:r>
            <a:r>
              <a:rPr lang="en-US" baseline="0" dirty="0" smtClean="0"/>
              <a:t> – show work flow, productivity, repairs made</a:t>
            </a:r>
          </a:p>
          <a:p>
            <a:endParaRPr lang="en-US"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90</a:t>
            </a:fld>
            <a:endParaRPr lang="en-US"/>
          </a:p>
        </p:txBody>
      </p:sp>
    </p:spTree>
    <p:extLst>
      <p:ext uri="{BB962C8B-B14F-4D97-AF65-F5344CB8AC3E}">
        <p14:creationId xmlns:p14="http://schemas.microsoft.com/office/powerpoint/2010/main" val="26206260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baseline="0"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1-b</a:t>
            </a:r>
          </a:p>
          <a:p>
            <a:pPr eaLnBrk="1" hangingPunct="1"/>
            <a:r>
              <a:rPr lang="en-US" smtClean="0"/>
              <a:t>2=B</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B8A82130-4D3F-4797-9C2C-4F932A3EF82A}" type="slidenum">
              <a:rPr lang="en-US" smtClean="0"/>
              <a:pPr>
                <a:defRPr/>
              </a:pPr>
              <a:t>99</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3-D</a:t>
            </a:r>
          </a:p>
          <a:p>
            <a:pPr eaLnBrk="1" hangingPunct="1"/>
            <a:r>
              <a:rPr lang="en-US" smtClean="0"/>
              <a:t>4=C</a:t>
            </a:r>
          </a:p>
        </p:txBody>
      </p:sp>
      <p:sp>
        <p:nvSpPr>
          <p:cNvPr id="4" name="Slide Number Placeholder 3"/>
          <p:cNvSpPr>
            <a:spLocks noGrp="1"/>
          </p:cNvSpPr>
          <p:nvPr>
            <p:ph type="sldNum" sz="quarter" idx="5"/>
          </p:nvPr>
        </p:nvSpPr>
        <p:spPr/>
        <p:txBody>
          <a:bodyPr/>
          <a:lstStyle/>
          <a:p>
            <a:pPr>
              <a:defRPr/>
            </a:pPr>
            <a:fld id="{6D53954E-7004-4711-B5E1-76D7DCEDE706}" type="slidenum">
              <a:rPr lang="en-US" smtClean="0"/>
              <a:pPr>
                <a:defRPr/>
              </a:pPr>
              <a:t>100</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5-C</a:t>
            </a:r>
          </a:p>
        </p:txBody>
      </p:sp>
      <p:sp>
        <p:nvSpPr>
          <p:cNvPr id="4" name="Slide Number Placeholder 3"/>
          <p:cNvSpPr>
            <a:spLocks noGrp="1"/>
          </p:cNvSpPr>
          <p:nvPr>
            <p:ph type="sldNum" sz="quarter" idx="5"/>
          </p:nvPr>
        </p:nvSpPr>
        <p:spPr/>
        <p:txBody>
          <a:bodyPr/>
          <a:lstStyle/>
          <a:p>
            <a:pPr>
              <a:defRPr/>
            </a:pPr>
            <a:fld id="{852785FB-CC98-47F8-B3AE-7F96AF03F514}" type="slidenum">
              <a:rPr lang="en-US" smtClean="0"/>
              <a:pPr>
                <a:defRPr/>
              </a:pPr>
              <a:t>101</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6 – A</a:t>
            </a:r>
          </a:p>
          <a:p>
            <a:pPr eaLnBrk="1" hangingPunct="1"/>
            <a:r>
              <a:rPr lang="en-US" smtClean="0"/>
              <a:t>7-C</a:t>
            </a:r>
          </a:p>
        </p:txBody>
      </p:sp>
      <p:sp>
        <p:nvSpPr>
          <p:cNvPr id="4" name="Slide Number Placeholder 3"/>
          <p:cNvSpPr>
            <a:spLocks noGrp="1"/>
          </p:cNvSpPr>
          <p:nvPr>
            <p:ph type="sldNum" sz="quarter" idx="5"/>
          </p:nvPr>
        </p:nvSpPr>
        <p:spPr/>
        <p:txBody>
          <a:bodyPr/>
          <a:lstStyle/>
          <a:p>
            <a:pPr>
              <a:defRPr/>
            </a:pPr>
            <a:fld id="{62D3DCD8-405A-4783-99D0-170B8C6AC52E}" type="slidenum">
              <a:rPr lang="en-US" smtClean="0"/>
              <a:pPr>
                <a:defRPr/>
              </a:pPr>
              <a:t>102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baseline="0" dirty="0" smtClean="0"/>
              <a:t>Now that you have seen why certification is valuable from your professional view lets look at why employers are attracted to CPRP certified professionals from their perspective.</a:t>
            </a:r>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8-D</a:t>
            </a:r>
          </a:p>
          <a:p>
            <a:pPr eaLnBrk="1" hangingPunct="1"/>
            <a:r>
              <a:rPr lang="en-US" smtClean="0"/>
              <a:t>9-A</a:t>
            </a:r>
          </a:p>
        </p:txBody>
      </p:sp>
      <p:sp>
        <p:nvSpPr>
          <p:cNvPr id="4" name="Slide Number Placeholder 3"/>
          <p:cNvSpPr>
            <a:spLocks noGrp="1"/>
          </p:cNvSpPr>
          <p:nvPr>
            <p:ph type="sldNum" sz="quarter" idx="5"/>
          </p:nvPr>
        </p:nvSpPr>
        <p:spPr/>
        <p:txBody>
          <a:bodyPr/>
          <a:lstStyle/>
          <a:p>
            <a:pPr>
              <a:defRPr/>
            </a:pPr>
            <a:fld id="{6A23C3F8-FFCF-411F-A593-F9B54DC9DB62}" type="slidenum">
              <a:rPr lang="en-US" smtClean="0"/>
              <a:pPr>
                <a:defRPr/>
              </a:pPr>
              <a:t>103</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10-B</a:t>
            </a:r>
          </a:p>
          <a:p>
            <a:pPr eaLnBrk="1" hangingPunct="1"/>
            <a:r>
              <a:rPr lang="en-US" smtClean="0"/>
              <a:t>11-B</a:t>
            </a:r>
          </a:p>
        </p:txBody>
      </p:sp>
      <p:sp>
        <p:nvSpPr>
          <p:cNvPr id="4" name="Slide Number Placeholder 3"/>
          <p:cNvSpPr>
            <a:spLocks noGrp="1"/>
          </p:cNvSpPr>
          <p:nvPr>
            <p:ph type="sldNum" sz="quarter" idx="5"/>
          </p:nvPr>
        </p:nvSpPr>
        <p:spPr/>
        <p:txBody>
          <a:bodyPr/>
          <a:lstStyle/>
          <a:p>
            <a:pPr>
              <a:defRPr/>
            </a:pPr>
            <a:fld id="{2ADEB583-C9B0-4BCC-9653-E76A1C2897AF}" type="slidenum">
              <a:rPr lang="en-US" smtClean="0"/>
              <a:pPr>
                <a:defRPr/>
              </a:pPr>
              <a:t>104</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12-B</a:t>
            </a:r>
          </a:p>
          <a:p>
            <a:pPr eaLnBrk="1" hangingPunct="1"/>
            <a:r>
              <a:rPr lang="en-US" smtClean="0"/>
              <a:t>13-C</a:t>
            </a:r>
          </a:p>
        </p:txBody>
      </p:sp>
      <p:sp>
        <p:nvSpPr>
          <p:cNvPr id="4" name="Slide Number Placeholder 3"/>
          <p:cNvSpPr>
            <a:spLocks noGrp="1"/>
          </p:cNvSpPr>
          <p:nvPr>
            <p:ph type="sldNum" sz="quarter" idx="5"/>
          </p:nvPr>
        </p:nvSpPr>
        <p:spPr/>
        <p:txBody>
          <a:bodyPr/>
          <a:lstStyle/>
          <a:p>
            <a:pPr>
              <a:defRPr/>
            </a:pPr>
            <a:fld id="{5C6A95AB-0E11-4EC7-B564-3DA202A950CD}" type="slidenum">
              <a:rPr lang="en-US" smtClean="0"/>
              <a:pPr>
                <a:defRPr/>
              </a:pPr>
              <a:t>105</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14-C</a:t>
            </a:r>
          </a:p>
          <a:p>
            <a:pPr eaLnBrk="1" hangingPunct="1"/>
            <a:r>
              <a:rPr lang="en-US" smtClean="0"/>
              <a:t>15-B</a:t>
            </a:r>
          </a:p>
        </p:txBody>
      </p:sp>
      <p:sp>
        <p:nvSpPr>
          <p:cNvPr id="4" name="Slide Number Placeholder 3"/>
          <p:cNvSpPr>
            <a:spLocks noGrp="1"/>
          </p:cNvSpPr>
          <p:nvPr>
            <p:ph type="sldNum" sz="quarter" idx="5"/>
          </p:nvPr>
        </p:nvSpPr>
        <p:spPr/>
        <p:txBody>
          <a:bodyPr/>
          <a:lstStyle/>
          <a:p>
            <a:pPr>
              <a:defRPr/>
            </a:pPr>
            <a:fld id="{1542D090-B909-44EC-8A2F-052F8EB39FE1}" type="slidenum">
              <a:rPr lang="en-US" smtClean="0"/>
              <a:pPr>
                <a:defRPr/>
              </a:pPr>
              <a:t>106</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16-A</a:t>
            </a:r>
          </a:p>
          <a:p>
            <a:pPr eaLnBrk="1" hangingPunct="1"/>
            <a:r>
              <a:rPr lang="en-US" smtClean="0"/>
              <a:t>17-D</a:t>
            </a:r>
          </a:p>
        </p:txBody>
      </p:sp>
      <p:sp>
        <p:nvSpPr>
          <p:cNvPr id="4" name="Slide Number Placeholder 3"/>
          <p:cNvSpPr>
            <a:spLocks noGrp="1"/>
          </p:cNvSpPr>
          <p:nvPr>
            <p:ph type="sldNum" sz="quarter" idx="5"/>
          </p:nvPr>
        </p:nvSpPr>
        <p:spPr/>
        <p:txBody>
          <a:bodyPr/>
          <a:lstStyle/>
          <a:p>
            <a:pPr>
              <a:defRPr/>
            </a:pPr>
            <a:fld id="{438BACB1-5C31-4A02-A90F-E68B49691366}" type="slidenum">
              <a:rPr lang="en-US" smtClean="0"/>
              <a:pPr>
                <a:defRPr/>
              </a:pPr>
              <a:t>107</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18-A</a:t>
            </a:r>
          </a:p>
          <a:p>
            <a:pPr eaLnBrk="1" hangingPunct="1"/>
            <a:r>
              <a:rPr lang="en-US" smtClean="0"/>
              <a:t>19-B</a:t>
            </a:r>
          </a:p>
        </p:txBody>
      </p:sp>
      <p:sp>
        <p:nvSpPr>
          <p:cNvPr id="4" name="Slide Number Placeholder 3"/>
          <p:cNvSpPr>
            <a:spLocks noGrp="1"/>
          </p:cNvSpPr>
          <p:nvPr>
            <p:ph type="sldNum" sz="quarter" idx="5"/>
          </p:nvPr>
        </p:nvSpPr>
        <p:spPr/>
        <p:txBody>
          <a:bodyPr/>
          <a:lstStyle/>
          <a:p>
            <a:pPr>
              <a:defRPr/>
            </a:pPr>
            <a:fld id="{5635D36F-B4F5-46C0-81EA-154E7B82ABEF}" type="slidenum">
              <a:rPr lang="en-US" smtClean="0"/>
              <a:pPr>
                <a:defRPr/>
              </a:pPr>
              <a:t>108</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20-C</a:t>
            </a:r>
          </a:p>
          <a:p>
            <a:pPr eaLnBrk="1" hangingPunct="1"/>
            <a:r>
              <a:rPr lang="en-US" smtClean="0"/>
              <a:t>21-A</a:t>
            </a:r>
          </a:p>
        </p:txBody>
      </p:sp>
      <p:sp>
        <p:nvSpPr>
          <p:cNvPr id="4" name="Slide Number Placeholder 3"/>
          <p:cNvSpPr>
            <a:spLocks noGrp="1"/>
          </p:cNvSpPr>
          <p:nvPr>
            <p:ph type="sldNum" sz="quarter" idx="5"/>
          </p:nvPr>
        </p:nvSpPr>
        <p:spPr/>
        <p:txBody>
          <a:bodyPr/>
          <a:lstStyle/>
          <a:p>
            <a:pPr>
              <a:defRPr/>
            </a:pPr>
            <a:fld id="{594199ED-9849-4831-873E-740F3D6C54D0}" type="slidenum">
              <a:rPr lang="en-US" smtClean="0"/>
              <a:pPr>
                <a:defRPr/>
              </a:pPr>
              <a:t>109</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22-D</a:t>
            </a:r>
          </a:p>
          <a:p>
            <a:pPr eaLnBrk="1" hangingPunct="1"/>
            <a:r>
              <a:rPr lang="en-US" smtClean="0"/>
              <a:t>23-C</a:t>
            </a:r>
          </a:p>
        </p:txBody>
      </p:sp>
      <p:sp>
        <p:nvSpPr>
          <p:cNvPr id="4" name="Slide Number Placeholder 3"/>
          <p:cNvSpPr>
            <a:spLocks noGrp="1"/>
          </p:cNvSpPr>
          <p:nvPr>
            <p:ph type="sldNum" sz="quarter" idx="5"/>
          </p:nvPr>
        </p:nvSpPr>
        <p:spPr/>
        <p:txBody>
          <a:bodyPr/>
          <a:lstStyle/>
          <a:p>
            <a:pPr>
              <a:defRPr/>
            </a:pPr>
            <a:fld id="{43F0911D-08AF-4CC5-B43C-B3D50E2A9244}" type="slidenum">
              <a:rPr lang="en-US" smtClean="0"/>
              <a:pPr>
                <a:defRPr/>
              </a:pPr>
              <a:t>110</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24-C</a:t>
            </a:r>
          </a:p>
          <a:p>
            <a:pPr eaLnBrk="1" hangingPunct="1"/>
            <a:r>
              <a:rPr lang="en-US" smtClean="0"/>
              <a:t>25-B</a:t>
            </a:r>
          </a:p>
        </p:txBody>
      </p:sp>
      <p:sp>
        <p:nvSpPr>
          <p:cNvPr id="4" name="Slide Number Placeholder 3"/>
          <p:cNvSpPr>
            <a:spLocks noGrp="1"/>
          </p:cNvSpPr>
          <p:nvPr>
            <p:ph type="sldNum" sz="quarter" idx="5"/>
          </p:nvPr>
        </p:nvSpPr>
        <p:spPr/>
        <p:txBody>
          <a:bodyPr/>
          <a:lstStyle/>
          <a:p>
            <a:pPr>
              <a:defRPr/>
            </a:pPr>
            <a:fld id="{F5D65A4D-1ED9-4EF6-B404-37EEC095FFB8}" type="slidenum">
              <a:rPr lang="en-US" smtClean="0"/>
              <a:pPr>
                <a:defRPr/>
              </a:pPr>
              <a:t>111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Quality examination items were kept from past exams however all examination items were reviewed due to changes and to ensure relevancy.  </a:t>
            </a:r>
          </a:p>
          <a:p>
            <a:endParaRPr lang="en-US" baseline="0" dirty="0" smtClean="0"/>
          </a:p>
          <a:p>
            <a:r>
              <a:rPr lang="en-US" baseline="0" dirty="0" smtClean="0"/>
              <a:t>Benefits individuals taking the first examination as you are the initial group to set the bar.</a:t>
            </a:r>
            <a:endParaRPr lang="en-US"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FA9EB4-DC06-4D3B-80B3-5C9495DF774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76200"/>
            <a:ext cx="20955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1341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76200"/>
            <a:ext cx="20955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1341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76200"/>
            <a:ext cx="20955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1341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1027" name="Rectangle 3"/>
          <p:cNvSpPr>
            <a:spLocks noGrp="1" noChangeArrowheads="1"/>
          </p:cNvSpPr>
          <p:nvPr>
            <p:ph type="body" idx="1"/>
          </p:nvPr>
        </p:nvSpPr>
        <p:spPr bwMode="auto">
          <a:xfrm>
            <a:off x="457200" y="1600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NRPA NewBar3"/>
          <p:cNvPicPr>
            <a:picLocks noChangeAspect="1" noChangeArrowheads="1"/>
          </p:cNvPicPr>
          <p:nvPr userDrawn="1"/>
        </p:nvPicPr>
        <p:blipFill>
          <a:blip r:embed="rId13" cstate="print">
            <a:lum bright="30000" contrast="-30000"/>
          </a:blip>
          <a:srcRect/>
          <a:stretch>
            <a:fillRect/>
          </a:stretch>
        </p:blipFill>
        <p:spPr bwMode="auto">
          <a:xfrm>
            <a:off x="0" y="5638800"/>
            <a:ext cx="4419600" cy="1420813"/>
          </a:xfrm>
          <a:prstGeom prst="rect">
            <a:avLst/>
          </a:prstGeom>
          <a:noFill/>
          <a:ln w="9525">
            <a:noFill/>
            <a:miter lim="800000"/>
            <a:headEnd/>
            <a:tailEnd/>
          </a:ln>
        </p:spPr>
      </p:pic>
      <p:sp>
        <p:nvSpPr>
          <p:cNvPr id="56329" name="Line 9"/>
          <p:cNvSpPr>
            <a:spLocks noChangeShapeType="1"/>
          </p:cNvSpPr>
          <p:nvPr userDrawn="1"/>
        </p:nvSpPr>
        <p:spPr bwMode="auto">
          <a:xfrm>
            <a:off x="304800" y="5943600"/>
            <a:ext cx="8382000" cy="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56330" name="Line 10"/>
          <p:cNvSpPr>
            <a:spLocks noChangeShapeType="1"/>
          </p:cNvSpPr>
          <p:nvPr userDrawn="1"/>
        </p:nvSpPr>
        <p:spPr bwMode="auto">
          <a:xfrm>
            <a:off x="304800" y="762000"/>
            <a:ext cx="8382000" cy="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rgbClr val="37A824"/>
          </a:solidFill>
          <a:latin typeface="+mj-lt"/>
          <a:ea typeface="+mj-ea"/>
          <a:cs typeface="+mj-cs"/>
        </a:defRPr>
      </a:lvl1pPr>
      <a:lvl2pPr algn="l" rtl="0" eaLnBrk="0" fontAlgn="base" hangingPunct="0">
        <a:spcBef>
          <a:spcPct val="0"/>
        </a:spcBef>
        <a:spcAft>
          <a:spcPct val="0"/>
        </a:spcAft>
        <a:defRPr sz="4400">
          <a:solidFill>
            <a:srgbClr val="37A824"/>
          </a:solidFill>
          <a:latin typeface="Arial" charset="0"/>
        </a:defRPr>
      </a:lvl2pPr>
      <a:lvl3pPr algn="l" rtl="0" eaLnBrk="0" fontAlgn="base" hangingPunct="0">
        <a:spcBef>
          <a:spcPct val="0"/>
        </a:spcBef>
        <a:spcAft>
          <a:spcPct val="0"/>
        </a:spcAft>
        <a:defRPr sz="4400">
          <a:solidFill>
            <a:srgbClr val="37A824"/>
          </a:solidFill>
          <a:latin typeface="Arial" charset="0"/>
        </a:defRPr>
      </a:lvl3pPr>
      <a:lvl4pPr algn="l" rtl="0" eaLnBrk="0" fontAlgn="base" hangingPunct="0">
        <a:spcBef>
          <a:spcPct val="0"/>
        </a:spcBef>
        <a:spcAft>
          <a:spcPct val="0"/>
        </a:spcAft>
        <a:defRPr sz="4400">
          <a:solidFill>
            <a:srgbClr val="37A824"/>
          </a:solidFill>
          <a:latin typeface="Arial" charset="0"/>
        </a:defRPr>
      </a:lvl4pPr>
      <a:lvl5pPr algn="l" rtl="0" eaLnBrk="0" fontAlgn="base" hangingPunct="0">
        <a:spcBef>
          <a:spcPct val="0"/>
        </a:spcBef>
        <a:spcAft>
          <a:spcPct val="0"/>
        </a:spcAft>
        <a:defRPr sz="4400">
          <a:solidFill>
            <a:srgbClr val="37A824"/>
          </a:solidFill>
          <a:latin typeface="Arial" charset="0"/>
        </a:defRPr>
      </a:lvl5pPr>
      <a:lvl6pPr marL="457200" algn="l" rtl="0" fontAlgn="base">
        <a:spcBef>
          <a:spcPct val="0"/>
        </a:spcBef>
        <a:spcAft>
          <a:spcPct val="0"/>
        </a:spcAft>
        <a:defRPr sz="4400">
          <a:solidFill>
            <a:srgbClr val="37A824"/>
          </a:solidFill>
          <a:latin typeface="Arial" charset="0"/>
        </a:defRPr>
      </a:lvl6pPr>
      <a:lvl7pPr marL="914400" algn="l" rtl="0" fontAlgn="base">
        <a:spcBef>
          <a:spcPct val="0"/>
        </a:spcBef>
        <a:spcAft>
          <a:spcPct val="0"/>
        </a:spcAft>
        <a:defRPr sz="4400">
          <a:solidFill>
            <a:srgbClr val="37A824"/>
          </a:solidFill>
          <a:latin typeface="Arial" charset="0"/>
        </a:defRPr>
      </a:lvl7pPr>
      <a:lvl8pPr marL="1371600" algn="l" rtl="0" fontAlgn="base">
        <a:spcBef>
          <a:spcPct val="0"/>
        </a:spcBef>
        <a:spcAft>
          <a:spcPct val="0"/>
        </a:spcAft>
        <a:defRPr sz="4400">
          <a:solidFill>
            <a:srgbClr val="37A824"/>
          </a:solidFill>
          <a:latin typeface="Arial" charset="0"/>
        </a:defRPr>
      </a:lvl8pPr>
      <a:lvl9pPr marL="1828800" algn="l" rtl="0" fontAlgn="base">
        <a:spcBef>
          <a:spcPct val="0"/>
        </a:spcBef>
        <a:spcAft>
          <a:spcPct val="0"/>
        </a:spcAft>
        <a:defRPr sz="4400">
          <a:solidFill>
            <a:srgbClr val="37A824"/>
          </a:solidFill>
          <a:latin typeface="Arial" charset="0"/>
        </a:defRPr>
      </a:lvl9pPr>
    </p:titleStyle>
    <p:bodyStyle>
      <a:lvl1pPr marL="342900" indent="-342900" algn="l" rtl="0" eaLnBrk="0" fontAlgn="base" hangingPunct="0">
        <a:spcBef>
          <a:spcPct val="20000"/>
        </a:spcBef>
        <a:spcAft>
          <a:spcPct val="0"/>
        </a:spcAft>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CC"/>
          </a:solidFill>
          <a:latin typeface="+mn-lt"/>
        </a:defRPr>
      </a:lvl2pPr>
      <a:lvl3pPr marL="1143000" indent="-228600" algn="l" rtl="0" eaLnBrk="0" fontAlgn="base" hangingPunct="0">
        <a:spcBef>
          <a:spcPct val="20000"/>
        </a:spcBef>
        <a:spcAft>
          <a:spcPct val="0"/>
        </a:spcAft>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1027" name="Rectangle 3"/>
          <p:cNvSpPr>
            <a:spLocks noGrp="1" noChangeArrowheads="1"/>
          </p:cNvSpPr>
          <p:nvPr>
            <p:ph type="body" idx="1"/>
          </p:nvPr>
        </p:nvSpPr>
        <p:spPr bwMode="auto">
          <a:xfrm>
            <a:off x="457200" y="1600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NRPA NewBar3"/>
          <p:cNvPicPr>
            <a:picLocks noChangeAspect="1" noChangeArrowheads="1"/>
          </p:cNvPicPr>
          <p:nvPr userDrawn="1"/>
        </p:nvPicPr>
        <p:blipFill>
          <a:blip r:embed="rId13" cstate="print">
            <a:lum bright="30000" contrast="-30000"/>
          </a:blip>
          <a:srcRect/>
          <a:stretch>
            <a:fillRect/>
          </a:stretch>
        </p:blipFill>
        <p:spPr bwMode="auto">
          <a:xfrm>
            <a:off x="0" y="5638800"/>
            <a:ext cx="4419600" cy="1420813"/>
          </a:xfrm>
          <a:prstGeom prst="rect">
            <a:avLst/>
          </a:prstGeom>
          <a:noFill/>
          <a:ln w="9525">
            <a:noFill/>
            <a:miter lim="800000"/>
            <a:headEnd/>
            <a:tailEnd/>
          </a:ln>
        </p:spPr>
      </p:pic>
      <p:sp>
        <p:nvSpPr>
          <p:cNvPr id="56329" name="Line 9"/>
          <p:cNvSpPr>
            <a:spLocks noChangeShapeType="1"/>
          </p:cNvSpPr>
          <p:nvPr userDrawn="1"/>
        </p:nvSpPr>
        <p:spPr bwMode="auto">
          <a:xfrm>
            <a:off x="304800" y="5943600"/>
            <a:ext cx="8382000" cy="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56330" name="Line 10"/>
          <p:cNvSpPr>
            <a:spLocks noChangeShapeType="1"/>
          </p:cNvSpPr>
          <p:nvPr userDrawn="1"/>
        </p:nvSpPr>
        <p:spPr bwMode="auto">
          <a:xfrm>
            <a:off x="304800" y="762000"/>
            <a:ext cx="8382000" cy="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rgbClr val="37A824"/>
          </a:solidFill>
          <a:latin typeface="+mj-lt"/>
          <a:ea typeface="+mj-ea"/>
          <a:cs typeface="+mj-cs"/>
        </a:defRPr>
      </a:lvl1pPr>
      <a:lvl2pPr algn="l" rtl="0" eaLnBrk="0" fontAlgn="base" hangingPunct="0">
        <a:spcBef>
          <a:spcPct val="0"/>
        </a:spcBef>
        <a:spcAft>
          <a:spcPct val="0"/>
        </a:spcAft>
        <a:defRPr sz="4400">
          <a:solidFill>
            <a:srgbClr val="37A824"/>
          </a:solidFill>
          <a:latin typeface="Arial" charset="0"/>
        </a:defRPr>
      </a:lvl2pPr>
      <a:lvl3pPr algn="l" rtl="0" eaLnBrk="0" fontAlgn="base" hangingPunct="0">
        <a:spcBef>
          <a:spcPct val="0"/>
        </a:spcBef>
        <a:spcAft>
          <a:spcPct val="0"/>
        </a:spcAft>
        <a:defRPr sz="4400">
          <a:solidFill>
            <a:srgbClr val="37A824"/>
          </a:solidFill>
          <a:latin typeface="Arial" charset="0"/>
        </a:defRPr>
      </a:lvl3pPr>
      <a:lvl4pPr algn="l" rtl="0" eaLnBrk="0" fontAlgn="base" hangingPunct="0">
        <a:spcBef>
          <a:spcPct val="0"/>
        </a:spcBef>
        <a:spcAft>
          <a:spcPct val="0"/>
        </a:spcAft>
        <a:defRPr sz="4400">
          <a:solidFill>
            <a:srgbClr val="37A824"/>
          </a:solidFill>
          <a:latin typeface="Arial" charset="0"/>
        </a:defRPr>
      </a:lvl4pPr>
      <a:lvl5pPr algn="l" rtl="0" eaLnBrk="0" fontAlgn="base" hangingPunct="0">
        <a:spcBef>
          <a:spcPct val="0"/>
        </a:spcBef>
        <a:spcAft>
          <a:spcPct val="0"/>
        </a:spcAft>
        <a:defRPr sz="4400">
          <a:solidFill>
            <a:srgbClr val="37A824"/>
          </a:solidFill>
          <a:latin typeface="Arial" charset="0"/>
        </a:defRPr>
      </a:lvl5pPr>
      <a:lvl6pPr marL="457200" algn="l" rtl="0" fontAlgn="base">
        <a:spcBef>
          <a:spcPct val="0"/>
        </a:spcBef>
        <a:spcAft>
          <a:spcPct val="0"/>
        </a:spcAft>
        <a:defRPr sz="4400">
          <a:solidFill>
            <a:srgbClr val="37A824"/>
          </a:solidFill>
          <a:latin typeface="Arial" charset="0"/>
        </a:defRPr>
      </a:lvl6pPr>
      <a:lvl7pPr marL="914400" algn="l" rtl="0" fontAlgn="base">
        <a:spcBef>
          <a:spcPct val="0"/>
        </a:spcBef>
        <a:spcAft>
          <a:spcPct val="0"/>
        </a:spcAft>
        <a:defRPr sz="4400">
          <a:solidFill>
            <a:srgbClr val="37A824"/>
          </a:solidFill>
          <a:latin typeface="Arial" charset="0"/>
        </a:defRPr>
      </a:lvl7pPr>
      <a:lvl8pPr marL="1371600" algn="l" rtl="0" fontAlgn="base">
        <a:spcBef>
          <a:spcPct val="0"/>
        </a:spcBef>
        <a:spcAft>
          <a:spcPct val="0"/>
        </a:spcAft>
        <a:defRPr sz="4400">
          <a:solidFill>
            <a:srgbClr val="37A824"/>
          </a:solidFill>
          <a:latin typeface="Arial" charset="0"/>
        </a:defRPr>
      </a:lvl8pPr>
      <a:lvl9pPr marL="1828800" algn="l" rtl="0" fontAlgn="base">
        <a:spcBef>
          <a:spcPct val="0"/>
        </a:spcBef>
        <a:spcAft>
          <a:spcPct val="0"/>
        </a:spcAft>
        <a:defRPr sz="4400">
          <a:solidFill>
            <a:srgbClr val="37A824"/>
          </a:solidFill>
          <a:latin typeface="Arial" charset="0"/>
        </a:defRPr>
      </a:lvl9pPr>
    </p:titleStyle>
    <p:bodyStyle>
      <a:lvl1pPr marL="342900" indent="-342900" algn="l" rtl="0" eaLnBrk="0" fontAlgn="base" hangingPunct="0">
        <a:spcBef>
          <a:spcPct val="20000"/>
        </a:spcBef>
        <a:spcAft>
          <a:spcPct val="0"/>
        </a:spcAft>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CC"/>
          </a:solidFill>
          <a:latin typeface="+mn-lt"/>
        </a:defRPr>
      </a:lvl2pPr>
      <a:lvl3pPr marL="1143000" indent="-228600" algn="l" rtl="0" eaLnBrk="0" fontAlgn="base" hangingPunct="0">
        <a:spcBef>
          <a:spcPct val="20000"/>
        </a:spcBef>
        <a:spcAft>
          <a:spcPct val="0"/>
        </a:spcAft>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1027" name="Rectangle 3"/>
          <p:cNvSpPr>
            <a:spLocks noGrp="1" noChangeArrowheads="1"/>
          </p:cNvSpPr>
          <p:nvPr>
            <p:ph type="body" idx="1"/>
          </p:nvPr>
        </p:nvSpPr>
        <p:spPr bwMode="auto">
          <a:xfrm>
            <a:off x="457200" y="1600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NRPA NewBar3"/>
          <p:cNvPicPr>
            <a:picLocks noChangeAspect="1" noChangeArrowheads="1"/>
          </p:cNvPicPr>
          <p:nvPr userDrawn="1"/>
        </p:nvPicPr>
        <p:blipFill>
          <a:blip r:embed="rId13" cstate="print">
            <a:lum bright="30000" contrast="-30000"/>
          </a:blip>
          <a:srcRect/>
          <a:stretch>
            <a:fillRect/>
          </a:stretch>
        </p:blipFill>
        <p:spPr bwMode="auto">
          <a:xfrm>
            <a:off x="0" y="5638800"/>
            <a:ext cx="4419600" cy="1420813"/>
          </a:xfrm>
          <a:prstGeom prst="rect">
            <a:avLst/>
          </a:prstGeom>
          <a:noFill/>
          <a:ln w="9525">
            <a:noFill/>
            <a:miter lim="800000"/>
            <a:headEnd/>
            <a:tailEnd/>
          </a:ln>
        </p:spPr>
      </p:pic>
      <p:sp>
        <p:nvSpPr>
          <p:cNvPr id="56329" name="Line 9"/>
          <p:cNvSpPr>
            <a:spLocks noChangeShapeType="1"/>
          </p:cNvSpPr>
          <p:nvPr userDrawn="1"/>
        </p:nvSpPr>
        <p:spPr bwMode="auto">
          <a:xfrm>
            <a:off x="304800" y="5943600"/>
            <a:ext cx="8382000" cy="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56330" name="Line 10"/>
          <p:cNvSpPr>
            <a:spLocks noChangeShapeType="1"/>
          </p:cNvSpPr>
          <p:nvPr userDrawn="1"/>
        </p:nvSpPr>
        <p:spPr bwMode="auto">
          <a:xfrm>
            <a:off x="304800" y="762000"/>
            <a:ext cx="8382000" cy="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400">
          <a:solidFill>
            <a:srgbClr val="37A824"/>
          </a:solidFill>
          <a:latin typeface="+mj-lt"/>
          <a:ea typeface="+mj-ea"/>
          <a:cs typeface="+mj-cs"/>
        </a:defRPr>
      </a:lvl1pPr>
      <a:lvl2pPr algn="l" rtl="0" eaLnBrk="0" fontAlgn="base" hangingPunct="0">
        <a:spcBef>
          <a:spcPct val="0"/>
        </a:spcBef>
        <a:spcAft>
          <a:spcPct val="0"/>
        </a:spcAft>
        <a:defRPr sz="4400">
          <a:solidFill>
            <a:srgbClr val="37A824"/>
          </a:solidFill>
          <a:latin typeface="Arial" charset="0"/>
        </a:defRPr>
      </a:lvl2pPr>
      <a:lvl3pPr algn="l" rtl="0" eaLnBrk="0" fontAlgn="base" hangingPunct="0">
        <a:spcBef>
          <a:spcPct val="0"/>
        </a:spcBef>
        <a:spcAft>
          <a:spcPct val="0"/>
        </a:spcAft>
        <a:defRPr sz="4400">
          <a:solidFill>
            <a:srgbClr val="37A824"/>
          </a:solidFill>
          <a:latin typeface="Arial" charset="0"/>
        </a:defRPr>
      </a:lvl3pPr>
      <a:lvl4pPr algn="l" rtl="0" eaLnBrk="0" fontAlgn="base" hangingPunct="0">
        <a:spcBef>
          <a:spcPct val="0"/>
        </a:spcBef>
        <a:spcAft>
          <a:spcPct val="0"/>
        </a:spcAft>
        <a:defRPr sz="4400">
          <a:solidFill>
            <a:srgbClr val="37A824"/>
          </a:solidFill>
          <a:latin typeface="Arial" charset="0"/>
        </a:defRPr>
      </a:lvl4pPr>
      <a:lvl5pPr algn="l" rtl="0" eaLnBrk="0" fontAlgn="base" hangingPunct="0">
        <a:spcBef>
          <a:spcPct val="0"/>
        </a:spcBef>
        <a:spcAft>
          <a:spcPct val="0"/>
        </a:spcAft>
        <a:defRPr sz="4400">
          <a:solidFill>
            <a:srgbClr val="37A824"/>
          </a:solidFill>
          <a:latin typeface="Arial" charset="0"/>
        </a:defRPr>
      </a:lvl5pPr>
      <a:lvl6pPr marL="457200" algn="l" rtl="0" fontAlgn="base">
        <a:spcBef>
          <a:spcPct val="0"/>
        </a:spcBef>
        <a:spcAft>
          <a:spcPct val="0"/>
        </a:spcAft>
        <a:defRPr sz="4400">
          <a:solidFill>
            <a:srgbClr val="37A824"/>
          </a:solidFill>
          <a:latin typeface="Arial" charset="0"/>
        </a:defRPr>
      </a:lvl6pPr>
      <a:lvl7pPr marL="914400" algn="l" rtl="0" fontAlgn="base">
        <a:spcBef>
          <a:spcPct val="0"/>
        </a:spcBef>
        <a:spcAft>
          <a:spcPct val="0"/>
        </a:spcAft>
        <a:defRPr sz="4400">
          <a:solidFill>
            <a:srgbClr val="37A824"/>
          </a:solidFill>
          <a:latin typeface="Arial" charset="0"/>
        </a:defRPr>
      </a:lvl7pPr>
      <a:lvl8pPr marL="1371600" algn="l" rtl="0" fontAlgn="base">
        <a:spcBef>
          <a:spcPct val="0"/>
        </a:spcBef>
        <a:spcAft>
          <a:spcPct val="0"/>
        </a:spcAft>
        <a:defRPr sz="4400">
          <a:solidFill>
            <a:srgbClr val="37A824"/>
          </a:solidFill>
          <a:latin typeface="Arial" charset="0"/>
        </a:defRPr>
      </a:lvl8pPr>
      <a:lvl9pPr marL="1828800" algn="l" rtl="0" fontAlgn="base">
        <a:spcBef>
          <a:spcPct val="0"/>
        </a:spcBef>
        <a:spcAft>
          <a:spcPct val="0"/>
        </a:spcAft>
        <a:defRPr sz="4400">
          <a:solidFill>
            <a:srgbClr val="37A824"/>
          </a:solidFill>
          <a:latin typeface="Arial" charset="0"/>
        </a:defRPr>
      </a:lvl9pPr>
    </p:titleStyle>
    <p:bodyStyle>
      <a:lvl1pPr marL="342900" indent="-342900" algn="l" rtl="0" eaLnBrk="0" fontAlgn="base" hangingPunct="0">
        <a:spcBef>
          <a:spcPct val="20000"/>
        </a:spcBef>
        <a:spcAft>
          <a:spcPct val="0"/>
        </a:spcAft>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CC"/>
          </a:solidFill>
          <a:latin typeface="+mn-lt"/>
        </a:defRPr>
      </a:lvl2pPr>
      <a:lvl3pPr marL="1143000" indent="-228600" algn="l" rtl="0" eaLnBrk="0" fontAlgn="base" hangingPunct="0">
        <a:spcBef>
          <a:spcPct val="20000"/>
        </a:spcBef>
        <a:spcAft>
          <a:spcPct val="0"/>
        </a:spcAft>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hyperlink" Target="http://www.google.com/imgres?imgurl=http://labho.com/wp-content/uploads/2011/08/Backhoe.jpg&amp;imgrefurl=http://labho.com/the-many-uses-of-the-great-backhoe/backhoe/&amp;usg=__oYTzzHuIEH_zeUC5czCj2l1VyZ8=&amp;h=480&amp;w=640&amp;sz=57&amp;hl=en&amp;start=11&amp;zoom=1&amp;tbnid=umZvwi4jaeaTYM:&amp;tbnh=103&amp;tbnw=137&amp;ei=5q-pTqiYA8Xptgf8mbnWAw&amp;prev=/images?q=BACKHOE&amp;hl=en&amp;rlz=1T4ADFA_enUS453US453&amp;tbm=isch&amp;itbs=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imgres?imgurl=http://www.oscodacountymi.com/Addimages/maintman.jpg&amp;imgrefurl=http://www.oscodacountymi.com/Maintenance.htm&amp;usg=__-2wwuOwuQVVs_6K-MQpkqKUojP0=&amp;h=346&amp;w=347&amp;sz=67&amp;hl=en&amp;start=12&amp;zoom=1&amp;tbnid=RS7GC6qnKDoAuM:&amp;tbnh=120&amp;tbnw=120&amp;ei=GmioTvOBNce4twfq7I0Q&amp;prev=/images?q=pictures+maintenance&amp;hl=en&amp;sa=X&amp;rlz=1T4ADFA_enUS453US453&amp;tbm=isch&amp;itbs=1"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imgres?imgurl=http://www.oscodacountymi.com/Addimages/maintman.jpg&amp;imgrefurl=http://www.oscodacountymi.com/Maintenance.htm&amp;usg=__-2wwuOwuQVVs_6K-MQpkqKUojP0=&amp;h=346&amp;w=347&amp;sz=67&amp;hl=en&amp;start=12&amp;zoom=1&amp;tbnid=RS7GC6qnKDoAuM:&amp;tbnh=120&amp;tbnw=120&amp;ei=GmioTvOBNce4twfq7I0Q&amp;prev=/images?q=pictures+maintenance&amp;hl=en&amp;sa=X&amp;rlz=1T4ADFA_enUS453US453&amp;tbm=isch&amp;itbs=1"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www.google.com/imgres?imgurl=http://amigainfo.boing.net/images/classic/amiga1000.jpg&amp;imgrefurl=http://amigainfo.boing.net/classic.html&amp;usg=__ytGgsPsMMZvlJJDuQoNfUdMUKpI=&amp;h=932&amp;w=844&amp;sz=748&amp;hl=en&amp;start=10&amp;zoom=1&amp;tbnid=aF8H8nw6B0QV0M:&amp;tbnh=147&amp;tbnw=133&amp;ei=oySoTpvtM8KatwfrtIwi&amp;prev=/images?q=picture+of+80s+computer&amp;hl=en&amp;sa=X&amp;rls=com.microsoft:*&amp;rlz=1I7ADFA_enUS453&amp;tbm=isch&amp;itbs=1" TargetMode="External"/><Relationship Id="rId1" Type="http://schemas.openxmlformats.org/officeDocument/2006/relationships/slideLayout" Target="../slideLayouts/slideLayout24.xml"/><Relationship Id="rId6" Type="http://schemas.openxmlformats.org/officeDocument/2006/relationships/hyperlink" Target="http://www.google.com/imgres?imgurl=http://www.imageenvision.com/450/26228-clip-art-graphic-of-an-old-desktop-computer-cartoon-character-with-keys-falling-off-of-the-keyboard-using-a-cane-by-toons4biz.jpg&amp;imgrefurl=http://www.imageenvision.com/clipart/26228-clip-art-graphic-of-an-old-desktop-computer-cartoon-character-with-keys-falling-off-of-the-keyboard-using-a-cane-by-toons4biz&amp;h=450&amp;w=450&amp;sz=188&amp;tbnid=6vQgh4bz4DattM:&amp;tbnh=127&amp;tbnw=127&amp;prev=/search?q=pictures+old+desktop+computers&amp;tbm=isch&amp;tbo=u&amp;zoom=1&amp;q=pictures+old+desktop+computers&amp;usg=__i0yZ6jYkhGZD6Uv6u4mkgBGENQo=&amp;sa=X&amp;ei=uiqoTtJGwp-3B7vR6RA&amp;ved=0CB0Q9QEwBA" TargetMode="External"/><Relationship Id="rId5" Type="http://schemas.openxmlformats.org/officeDocument/2006/relationships/image" Target="../media/image14.jpeg"/><Relationship Id="rId4" Type="http://schemas.openxmlformats.org/officeDocument/2006/relationships/hyperlink" Target="http://www.google.com/imgres?imgurl=http://www.old-computers.com/museum/photos/Kaypro_Desktop_System_s1.jpg&amp;imgrefurl=http://www.old-computers.com/museum/computer.asp?c=1044&amp;st=1&amp;h=389&amp;w=350&amp;sz=27&amp;tbnid=hI_2W6acntJLmM:&amp;tbnh=123&amp;tbnw=111&amp;prev=/search?q=pictures+old+desktop+computers&amp;tbm=isch&amp;tbo=u&amp;zoom=1&amp;q=pictures+old+desktop+computers&amp;usg=__4Oai5pXESg6FuLp4cdlqNL8vlTE=&amp;sa=X&amp;ei=uiqoTtJGwp-3B7vR6RA&amp;ved=0CBUQ9QEwA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imgres?imgurl=http://4.bp.blogspot.com/-FfP-bBRWES0/TdiJWdQwY8I/AAAAAAAABB8/2fgflGnTMo8/s1600/computer+pc+maintenance.jpg&amp;imgrefurl=http://iamlearningcomputer.blogspot.com/2011/05/pc-maintenance-guide.html&amp;usg=__xcBP5aPUwoz9U4dqrJN01rTL2dU=&amp;h=370&amp;w=440&amp;sz=39&amp;hl=en&amp;start=13&amp;zoom=1&amp;tbnid=gVRWHMfeMjYjoM:&amp;tbnh=107&amp;tbnw=127&amp;ei=_l2oTrSuCNSgtgeBwqAG&amp;prev=/images?q=pictures+computer+maintenance&amp;hl=en&amp;sa=X&amp;rlz=1T4ADFA_enUS453US453&amp;tbm=isch&amp;itbs=1" TargetMode="Externa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imgres?imgurl=http://www.coloradoavalanchecares.com/wordpress/wp-content/plugins/wp-o-matic/cache/6728e_mtc-kids-spts-psycho1.jpg&amp;imgrefurl=http://www.coloradoavalanchecares.com/reviews/kids-sports-psychology-review/&amp;h=300&amp;w=300&amp;sz=62&amp;tbnid=Q6L8h5TqHvQ0OM:&amp;tbnh=116&amp;tbnw=116&amp;prev=/search?q=pictures+kids+sports&amp;tbm=isch&amp;tbo=u&amp;zoom=1&amp;q=pictures+kids+sports&amp;usg=__3kfWKqaO0yFMBXosvQNR1KbL7sQ=&amp;sa=X&amp;ei=XSuoTpDdCoOatwea_MgP&amp;ved=0CBkQ9QEwAg"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http://www.google.com/imgres?imgurl=http://stickynotethinkers.com/wp-content/uploads/2011/01/acustomer.jpg&amp;imgrefurl=http://stickynotethinkers.com/business/capitolizing-customer-information/&amp;usg=__eVgmJgqAlw6TFQlYIaWhZTkOG9g=&amp;h=326&amp;w=368&amp;sz=67&amp;hl=en&amp;start=3&amp;zoom=1&amp;tbnid=6Jk63n8mWaz1zM:&amp;tbnh=108&amp;tbnw=122&amp;ei=DFuoTsmKC4G5twfC_M22Dw&amp;prev=/images?q=pictures+customer&amp;hl=en&amp;sa=X&amp;rlz=1T4ADFA_enUS453US453&amp;tbm=isch&amp;itbs=1"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www.google.com/imgres?imgurl=http://www.oaktreevintage.com/web_photos/Telephones/Crosley_CR-93_Sultan_Antique_Telephone_web.jpg&amp;imgrefurl=http://www.oaktreevintage.com/Telephones.htm&amp;usg=__N3Cswnt6YEp6Loi59ZN532zPssI=&amp;h=497&amp;w=587&amp;sz=45&amp;hl=en&amp;start=10&amp;zoom=1&amp;tbnid=9HrrsryLPnqcOM:&amp;tbnh=114&amp;tbnw=135&amp;ei=71moTtWcL46btweYpIEG&amp;prev=/images?q=pictures+telephone&amp;hl=en&amp;sa=X&amp;rls=com.microsoft:*&amp;rlz=1I7ADFA_enUS453&amp;tbm=isch&amp;itbs=1" TargetMode="External"/><Relationship Id="rId1" Type="http://schemas.openxmlformats.org/officeDocument/2006/relationships/slideLayout" Target="../slideLayouts/slideLayout24.xml"/><Relationship Id="rId6" Type="http://schemas.openxmlformats.org/officeDocument/2006/relationships/hyperlink" Target="http://www.clipartguide.com/_pages/1552-0909-2120-0709.html"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www.google.com/imgres?imgurl=http://www.couponsaver.org/blog_images/unforgettable-tips-to-buy-a-computer-51.jpg&amp;imgrefurl=http://www.couponsaver.org/computer-hardware-coupons-codes.html&amp;usg=__-OQJjteErNOIt7oM2NtCLGfSyFc=&amp;h=330&amp;w=370&amp;sz=18&amp;hl=en&amp;start=7&amp;zoom=1&amp;tbnid=U97gs4ehT716cM:&amp;tbnh=109&amp;tbnw=122&amp;ei=lVuoTsTUM4u6tgf986kF&amp;prev=/images?q=pictures+computer&amp;hl=en&amp;sa=X&amp;rlz=1T4ADFA_enUS453US453&amp;tbm=isch&amp;itbs=1" TargetMode="External"/><Relationship Id="rId4" Type="http://schemas.openxmlformats.org/officeDocument/2006/relationships/hyperlink" Target="http://www.google.com/imgres?imgurl=http://nikkigsblog.files.wordpress.com/2010/12/mailman.jpg&amp;imgrefurl=http://nikkigsblog.wordpress.com/2010/12/20/i-am-not-tipping-my-mailman/&amp;h=969&amp;w=737&amp;sz=82&amp;tbnid=1M1N5wmJtzAmkM:&amp;tbnh=148&amp;tbnw=113&amp;prev=/search?q=pictures+mailman&amp;tbm=isch&amp;tbo=u&amp;zoom=1&amp;q=pictures+mailman&amp;usg=__hkQuB5AeLXCVWTfx-sPi4CtoSyQ=&amp;sa=X&amp;ei=TlqoTuXJJpGatwfbm6AW&amp;ved=0CB0Q9QEwBA" TargetMode="External"/><Relationship Id="rId9"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imgres?imgurl=http://www.pinkomarketing.com/wp-content/uploads/2011/06/15.-5-Marketing-techniques.jpg&amp;imgrefurl=http://www.pinkomarketing.com/&amp;usg=__vzF7GG2J5P-LXORvAcRABl7lrTo=&amp;h=283&amp;w=424&amp;sz=54&amp;hl=en&amp;start=19&amp;zoom=1&amp;tbnid=JWejpjL9PM6J8M:&amp;tbnh=84&amp;tbnw=126&amp;ei=1lyoTqj7BMq5tgfiy8X7Dw&amp;prev=/images?q=pictures+marketing&amp;hl=en&amp;sa=X&amp;rlz=1T4ADFA_enUS453US453&amp;tbm=isch&amp;itbs=1" TargetMode="Externa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2.jpeg"/><Relationship Id="rId2" Type="http://schemas.openxmlformats.org/officeDocument/2006/relationships/hyperlink" Target="http://www.google.com/imgres?imgurl=http://www.peepulcentre.com/GymFitness/PublishingImages/Fitness_Class_gympage%20(web)%20lighter.jpg&amp;imgrefurl=http://www.peepulcentre.com/gymfitness/Pages/default.aspx&amp;usg=__xZKuGAhXCpy3SHdyG0MjGMGhS7E=&amp;h=435&amp;w=640&amp;sz=273&amp;hl=en&amp;start=1&amp;zoom=1&amp;tbnid=MYNP6quWgcRVOM:&amp;tbnh=93&amp;tbnw=137&amp;ei=Z2eoTsvBOc62twesz9gJ&amp;prev=/images?q=pictures+fitness+classs&amp;hl=en&amp;sa=N&amp;rlz=1T4ADFA_enUS453US453&amp;tbm=isch&amp;itbs=1" TargetMode="External"/><Relationship Id="rId1" Type="http://schemas.openxmlformats.org/officeDocument/2006/relationships/slideLayout" Target="../slideLayouts/slideLayout24.xml"/><Relationship Id="rId6" Type="http://schemas.openxmlformats.org/officeDocument/2006/relationships/hyperlink" Target="http://www.google.com/imgres?imgurl=http://www.oscodacountymi.com/Addimages/maintman.jpg&amp;imgrefurl=http://www.oscodacountymi.com/Maintenance.htm&amp;usg=__-2wwuOwuQVVs_6K-MQpkqKUojP0=&amp;h=346&amp;w=347&amp;sz=67&amp;hl=en&amp;start=12&amp;zoom=1&amp;tbnid=RS7GC6qnKDoAuM:&amp;tbnh=120&amp;tbnw=120&amp;ei=GmioTvOBNce4twfq7I0Q&amp;prev=/images?q=pictures+maintenance&amp;hl=en&amp;sa=X&amp;rlz=1T4ADFA_enUS453US453&amp;tbm=isch&amp;itbs=1" TargetMode="External"/><Relationship Id="rId5" Type="http://schemas.openxmlformats.org/officeDocument/2006/relationships/image" Target="../media/image25.jpeg"/><Relationship Id="rId4" Type="http://schemas.openxmlformats.org/officeDocument/2006/relationships/hyperlink" Target="http://www.google.com/imgres?imgurl=http://www.fillmoregazette.com/files/imagecache/970wide/files/swim-tournament-11-04-09.jpg&amp;imgrefurl=http://www.fillmoregazette.com/sports/heritage-valley-aquatics-fillmore-santa-paula-participate-two-october-swim-meets&amp;usg=__6aTXPW0a6vLQzmt_Om3fec4787Q=&amp;h=593&amp;w=970&amp;sz=495&amp;hl=en&amp;start=21&amp;zoom=1&amp;tbnid=DWKUGHGi5hwPxM:&amp;tbnh=91&amp;tbnw=149&amp;ei=pWeoTsKcFsfAtgewmKUb&amp;prev=/images?q=pictures+swim+meet&amp;hl=en&amp;sa=N&amp;rlz=1T4ADFA_enUS453US453&amp;tbm=isch&amp;itbs=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imgres?imgurl=http://theapplepeeled.com/wordpress/wp-content/uploads/2010/10/CONCESSIONS.jpg&amp;imgrefurl=http://theapplepeeled.com/renters/the-last-bastion-of-concessions-new-projects/&amp;usg=__v9YGmwhoCqgzmbb0R6z2_3t_tM8=&amp;h=568&amp;w=918&amp;sz=125&amp;hl=en&amp;start=1&amp;zoom=1&amp;tbnid=fpTdOBru3klmCM:&amp;tbnh=91&amp;tbnw=147&amp;ei=t26pTvXgB8O1twfKoZD5Dw&amp;prev=/images?q=pictures+concessions&amp;hl=en&amp;sa=X&amp;rlz=1T4ADFA_enUS453US453&amp;tbm=isch&amp;itbs=1"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imgres?imgurl=http://www.howardmodels.com/architectural-models-07/san-rio/Site-Plan.jpg&amp;imgrefurl=http://www.howardmodels.com/architectural-models-07/san-rio/san-rio-07.html&amp;h=1600&amp;w=2400&amp;sz=1729&amp;tbnid=jpyB9-3NYwCApM:&amp;tbnh=100&amp;tbnw=150&amp;prev=/search?q=pictures+site+plan&amp;tbm=isch&amp;tbo=u&amp;zoom=1&amp;q=pictures+site+plan&amp;usg=__yfXd29wye83BVrY5IXsKj5QKmTc=&amp;sa=X&amp;ei=yHCpTv7aN4O2twf83bz4Dw&amp;ved=0CBwQ9QEwB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imgres?imgurl=http://www.jillbachman.com/images/families-love.jpg&amp;imgrefurl=http://www.jillbachman.com/&amp;usg=__Wxy4NuZI0m46XDF09XOvVoR7v_s=&amp;h=437&amp;w=280&amp;sz=20&amp;hl=en&amp;start=15&amp;zoom=1&amp;tbnid=A-y2LIr3nuWg0M:&amp;tbnh=126&amp;tbnw=81&amp;ei=7KqpTr2BKoS4tgfYtHE&amp;prev=/images?q=pictures+images+of+families&amp;hl=en&amp;sa=X&amp;rlz=1T4ADFA_enUS453US453&amp;tbm=isch&amp;itbs=1" TargetMode="Externa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39.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4.xml"/><Relationship Id="rId1" Type="http://schemas.openxmlformats.org/officeDocument/2006/relationships/video" Target="file:///E:\CPRP\Eileen%20CPRP%20Candidate.wmv"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6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24.xml"/><Relationship Id="rId5" Type="http://schemas.openxmlformats.org/officeDocument/2006/relationships/image" Target="../media/image57.jpeg"/><Relationship Id="rId4" Type="http://schemas.openxmlformats.org/officeDocument/2006/relationships/image" Target="../media/image5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2.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hyperlink" Target="http://www.google.com/imgres?imgurl=http://gooseradio.com/wp-content/uploads/2010/04/taxes.gif&amp;imgrefurl=http://gooseradio.com/2010/04/26/the-relationship-between-tax-rates-and-tax-revenues/&amp;usg=__0H_tOaX0RHnYkTGuA3uS7s0nO5M=&amp;h=375&amp;w=300&amp;sz=55&amp;hl=en&amp;start=7&amp;zoom=1&amp;tbnid=aiXP-vSGEA5AVM:&amp;tbnh=122&amp;tbnw=98&amp;ei=VbepTr27OZCWtwf4j8EP&amp;prev=/images?q=PICTURES+TAXES&amp;hl=en&amp;sa=X&amp;rlz=1T4ADFA_enUS453US453&amp;tbm=isch&amp;itbs=1" TargetMode="External"/><Relationship Id="rId7" Type="http://schemas.openxmlformats.org/officeDocument/2006/relationships/hyperlink" Target="http://www.google.com/imgres?imgurl=http://www.justinsmcleod.com/wp-content/uploads/2011/05/will.jpg&amp;imgrefurl=http://www.justinsmcleod.com/http:/www.justinsmcleod.com/reforming-a-will/&amp;usg=__nZ4IECnMTJHjcfrSZlXlO3cxvAo=&amp;h=282&amp;w=425&amp;sz=177&amp;hl=en&amp;start=6&amp;zoom=1&amp;tbnid=sZV3aSd6t2FX5M:&amp;tbnh=84&amp;tbnw=126&amp;ei=F7ipTpuSIYm4twfs3JQJ&amp;prev=/images?q=PICTURES+OF+A+WILL&amp;hl=en&amp;sa=X&amp;rlz=1T4ADFA_enUS453US453&amp;tbm=isch&amp;itbs=1"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6" Type="http://schemas.openxmlformats.org/officeDocument/2006/relationships/image" Target="../media/image63.jpeg"/><Relationship Id="rId5" Type="http://schemas.openxmlformats.org/officeDocument/2006/relationships/hyperlink" Target="http://www.google.com/imgres?imgurl=http://www.dreamstime.com/woman-hand-giving-money-thumb2289846.jpg&amp;imgrefurl=http://www.dreamstime.com/royalty-free-stock-image-woman-hand-giving-money-image2289846&amp;usg=__k739IE2PIUDk12Usc3xzTDzRA7M=&amp;h=297&amp;w=400&amp;sz=25&amp;hl=en&amp;start=14&amp;zoom=1&amp;tbnid=gLPugPiDlvcBRM:&amp;tbnh=92&amp;tbnw=124&amp;ei=ibepTozaN9KJtweG7b0M&amp;prev=/images?q=PICTURES+GIVING+MONEY&amp;hl=en&amp;sa=X&amp;rlz=1T4ADFA_enUS453US453&amp;tbm=isch&amp;itbs=1" TargetMode="External"/><Relationship Id="rId4" Type="http://schemas.openxmlformats.org/officeDocument/2006/relationships/image" Target="../media/image62.jpeg"/></Relationships>
</file>

<file path=ppt/slides/_rels/slide7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google.com/imgres?imgurl=http://2.bp.blogspot.com/-MO0xvxx-Zn8/Te8QJ-jro-I/AAAAAAAAAtE/b0QV5LLCKek/s1600/Better+expense+tracking+software.preview.png&amp;imgrefurl=http://holzlaw.blogspot.com/2011/06/claiming-deductions-for-study-expenses.html&amp;usg=__Yeh9ZxZ1iG_S-YOMUVWvKGtinug=&amp;h=412&amp;w=640&amp;sz=288&amp;hl=en&amp;start=8&amp;zoom=1&amp;tbnid=PvTpGAvOxH4ZXM:&amp;tbnh=88&amp;tbnw=137&amp;ei=XdGpTq-XD8Watwei97kK&amp;prev=/images?q=PICTURES+EXPENSES&amp;hl=en&amp;sa=X&amp;rlz=1T4ADFA_enUS453US453&amp;tbm=isch&amp;itbs=1" TargetMode="Externa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67.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5.xml"/><Relationship Id="rId1" Type="http://schemas.openxmlformats.org/officeDocument/2006/relationships/slideLayout" Target="../slideLayouts/slideLayout24.xml"/><Relationship Id="rId4" Type="http://schemas.openxmlformats.org/officeDocument/2006/relationships/image" Target="../media/image67.tiff"/></Relationships>
</file>

<file path=ppt/slides/_rels/slide81.xml.rels><?xml version="1.0" encoding="UTF-8" standalone="yes"?>
<Relationships xmlns="http://schemas.openxmlformats.org/package/2006/relationships"><Relationship Id="rId3" Type="http://schemas.openxmlformats.org/officeDocument/2006/relationships/hyperlink" Target="http://www.google.com/imgres?imgurl=http://www.featurepics.com/FI/Thumb300/20090417/Expenses-Cut-1154882.jpg&amp;imgrefurl=http://www.featurepics.com/online/Expenses-Cut-1154882.aspx&amp;usg=__59CIg6Ae7x_wrS1lJocA_PvHC0M=&amp;h=300&amp;w=450&amp;sz=18&amp;hl=en&amp;start=33&amp;zoom=1&amp;tbnid=qI1I5hmwKa3RdM:&amp;tbnh=85&amp;tbnw=127&amp;ei=is-qTobMHcO2tgeArPTeDg&amp;prev=/images?q=pictures+expenses&amp;start=21&amp;hl=en&amp;sa=N&amp;rlz=1T4ADFA_enUS453US453&amp;tbm=isch&amp;itbs=1" TargetMode="External"/><Relationship Id="rId2" Type="http://schemas.openxmlformats.org/officeDocument/2006/relationships/image" Target="../media/image67.tiff"/><Relationship Id="rId1" Type="http://schemas.openxmlformats.org/officeDocument/2006/relationships/slideLayout" Target="../slideLayouts/slideLayout24.xml"/><Relationship Id="rId4" Type="http://schemas.openxmlformats.org/officeDocument/2006/relationships/image" Target="../media/image69.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image" Target="../media/image67.tiff"/><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hyperlink" Target="http://www.google.com/imgres?imgurl=http://www.campwinnarainbow.org/assets/camp-winnarainbow-circus-performing-arts.jpg&amp;imgrefurl=http://www.campwinnarainbow.org/&amp;usg=__O7ykxRp6PSIKm_t5R7fnNUcEDj8=&amp;h=402&amp;w=558&amp;sz=94&amp;hl=en&amp;start=5&amp;zoom=1&amp;tbnid=95OJ191qpPYG2M:&amp;tbnh=96&amp;tbnw=133&amp;ei=wc-qTp6hG8aUtwfr25nfDg&amp;prev=/images?q=pictures+camp&amp;hl=en&amp;sa=X&amp;rlz=1T4ADFA_enUS453US453&amp;tbm=isch&amp;itbs=1" TargetMode="External"/><Relationship Id="rId2" Type="http://schemas.openxmlformats.org/officeDocument/2006/relationships/notesSlide" Target="../notesSlides/notesSlide56.xml"/><Relationship Id="rId1" Type="http://schemas.openxmlformats.org/officeDocument/2006/relationships/slideLayout" Target="../slideLayouts/slideLayout24.xml"/><Relationship Id="rId4" Type="http://schemas.openxmlformats.org/officeDocument/2006/relationships/image" Target="../media/image70.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hyperlink" Target="http://www.google.com/imgres?imgurl=http://barkspeed.s3.amazonaws.com/wp-content/uploads/2011/01/halloween.jpg&amp;imgrefurl=http://barkingdolphin.com/really-scary-halloween-masks/&amp;h=337&amp;w=450&amp;sz=32&amp;tbnid=Hb3DZJ0po0jhuM:&amp;tbnh=95&amp;tbnw=127&amp;prev=/search?q=pictures+halloween&amp;tbm=isch&amp;tbo=u&amp;zoom=1&amp;q=pictures+halloween&amp;usg=__DRercAdD1yKiok2kkBh7ZUMuUyE=&amp;sa=X&amp;ei=LA6qTum5GMe3tgfGu_3RDg&amp;ved=0CCAQ9QEwAg" TargetMode="External"/><Relationship Id="rId2" Type="http://schemas.openxmlformats.org/officeDocument/2006/relationships/notesSlide" Target="../notesSlides/notesSlide57.xml"/><Relationship Id="rId1" Type="http://schemas.openxmlformats.org/officeDocument/2006/relationships/slideLayout" Target="../slideLayouts/slideLayout24.xml"/><Relationship Id="rId4" Type="http://schemas.openxmlformats.org/officeDocument/2006/relationships/image" Target="../media/image71.jpeg"/></Relationships>
</file>

<file path=ppt/slides/_rels/slide87.xml.rels><?xml version="1.0" encoding="UTF-8" standalone="yes"?>
<Relationships xmlns="http://schemas.openxmlformats.org/package/2006/relationships"><Relationship Id="rId3" Type="http://schemas.openxmlformats.org/officeDocument/2006/relationships/hyperlink" Target="http://www.google.com/imgres?imgurl=http://cscs.medschl.cam.ac.uk/wp-content/uploads/2009/04/purchasing-300x300.jpg&amp;imgrefurl=http://cscs.medschl.cam.ac.uk/purchasing/&amp;usg=__YNOqdblFy97wSQdFJmmu9bmEjvI=&amp;h=300&amp;w=300&amp;sz=11&amp;hl=en&amp;start=3&amp;zoom=1&amp;tbnid=w8Vu9HxtIoDy3M:&amp;tbnh=116&amp;tbnw=116&amp;ei=1w6qTvCrIMeWtwfimcDzDg&amp;prev=/images?q=pictures+purchasing&amp;hl=en&amp;sa=X&amp;rlz=1T4ADFA_enUS453US453&amp;tbm=isch&amp;itbs=1" TargetMode="External"/><Relationship Id="rId2" Type="http://schemas.openxmlformats.org/officeDocument/2006/relationships/notesSlide" Target="../notesSlides/notesSlide58.xml"/><Relationship Id="rId1" Type="http://schemas.openxmlformats.org/officeDocument/2006/relationships/slideLayout" Target="../slideLayouts/slideLayout24.xml"/><Relationship Id="rId4" Type="http://schemas.openxmlformats.org/officeDocument/2006/relationships/image" Target="../media/image72.jpeg"/></Relationships>
</file>

<file path=ppt/slides/_rels/slide88.xml.rels><?xml version="1.0" encoding="UTF-8" standalone="yes"?>
<Relationships xmlns="http://schemas.openxmlformats.org/package/2006/relationships"><Relationship Id="rId3" Type="http://schemas.openxmlformats.org/officeDocument/2006/relationships/hyperlink" Target="http://www.google.com/imgres?imgurl=http://4.bp.blogspot.com/-RgwUlRal6BE/TiOPiaso5jI/AAAAAAAAB4s/vvWSnIf7uaw/s1600/Make-Money-With-PayPal.jpg&amp;imgrefurl=http://cashforgold.blogspot.com/&amp;usg=__sipGroSs65HNHTMzg3qJLeIkwn4=&amp;h=348&amp;w=380&amp;sz=60&amp;hl=en&amp;start=2&amp;zoom=1&amp;tbnid=iyppijBpDRPe2M:&amp;tbnh=113&amp;tbnw=123&amp;ei=ZcaqTvKsG8Whtwfg_KneDg&amp;prev=/images?q=pictures+cash&amp;hl=en&amp;sa=N&amp;rlz=1T4ADFA_enUS453US453&amp;tbm=isch&amp;itbs=1" TargetMode="External"/><Relationship Id="rId2" Type="http://schemas.openxmlformats.org/officeDocument/2006/relationships/notesSlide" Target="../notesSlides/notesSlide59.xml"/><Relationship Id="rId1" Type="http://schemas.openxmlformats.org/officeDocument/2006/relationships/slideLayout" Target="../slideLayouts/slideLayout24.xml"/><Relationship Id="rId4" Type="http://schemas.openxmlformats.org/officeDocument/2006/relationships/image" Target="../media/image73.jpeg"/></Relationships>
</file>

<file path=ppt/slides/_rels/slide89.xml.rels><?xml version="1.0" encoding="UTF-8" standalone="yes"?>
<Relationships xmlns="http://schemas.openxmlformats.org/package/2006/relationships"><Relationship Id="rId3" Type="http://schemas.openxmlformats.org/officeDocument/2006/relationships/hyperlink" Target="http://www.google.com/imgres?imgurl=https://financial.ucsc.edu/PublishingImages/Snowman.gif&amp;imgrefurl=https://financial.ucsc.edu/Pages/Principles_CashControl.aspx&amp;usg=__cof5-otLIKIjGFL7aIlqRKiaV_s=&amp;h=336&amp;w=582&amp;sz=15&amp;hl=en&amp;start=15&amp;zoom=1&amp;tbnid=Qj6iWasOXbsX0M:&amp;tbnh=77&amp;tbnw=134&amp;ei=YsWqToWlEsa3tge5vaH0Dg&amp;prev=/images?q=pictures+cash+handling&amp;hl=en&amp;sa=X&amp;rlz=1T4ADFA_enUS453US453&amp;tbm=isch&amp;itbs=1" TargetMode="External"/><Relationship Id="rId2" Type="http://schemas.openxmlformats.org/officeDocument/2006/relationships/notesSlide" Target="../notesSlides/notesSlide60.xml"/><Relationship Id="rId1" Type="http://schemas.openxmlformats.org/officeDocument/2006/relationships/slideLayout" Target="../slideLayouts/slideLayout24.xml"/><Relationship Id="rId4" Type="http://schemas.openxmlformats.org/officeDocument/2006/relationships/image" Target="../media/image74.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4.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2514600"/>
          </a:xfrm>
        </p:spPr>
        <p:txBody>
          <a:bodyPr/>
          <a:lstStyle/>
          <a:p>
            <a:pPr algn="ctr">
              <a:buNone/>
            </a:pPr>
            <a:r>
              <a:rPr lang="en-US" sz="5500" b="1" dirty="0" smtClean="0">
                <a:solidFill>
                  <a:schemeClr val="tx1"/>
                </a:solidFill>
                <a:latin typeface="Georgia" pitchFamily="18" charset="0"/>
              </a:rPr>
              <a:t>CHOOSE THE PATH TO CERTIFICATION: CPRP PREP</a:t>
            </a:r>
          </a:p>
          <a:p>
            <a:pPr algn="ctr">
              <a:buNone/>
            </a:pPr>
            <a:endParaRPr lang="en-US" sz="2000" b="1" dirty="0" smtClean="0">
              <a:solidFill>
                <a:schemeClr val="tx1"/>
              </a:solidFill>
              <a:latin typeface="Georgia" pitchFamily="18" charset="0"/>
            </a:endParaRPr>
          </a:p>
        </p:txBody>
      </p:sp>
      <p:pic>
        <p:nvPicPr>
          <p:cNvPr id="5" name="Picture 7"/>
          <p:cNvPicPr>
            <a:picLocks noChangeAspect="1" noChangeArrowheads="1"/>
          </p:cNvPicPr>
          <p:nvPr/>
        </p:nvPicPr>
        <p:blipFill>
          <a:blip r:embed="rId3" cstate="print"/>
          <a:srcRect/>
          <a:stretch>
            <a:fillRect/>
          </a:stretch>
        </p:blipFill>
        <p:spPr bwMode="auto">
          <a:xfrm>
            <a:off x="533400" y="9144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229600" cy="762000"/>
          </a:xfrm>
        </p:spPr>
        <p:txBody>
          <a:bodyPr/>
          <a:lstStyle/>
          <a:p>
            <a:pPr eaLnBrk="1" hangingPunct="1"/>
            <a:r>
              <a:rPr lang="en-US" sz="3200" b="1" dirty="0" smtClean="0"/>
              <a:t>Why CPRP Certification – Employer view</a:t>
            </a:r>
          </a:p>
        </p:txBody>
      </p:sp>
      <p:graphicFrame>
        <p:nvGraphicFramePr>
          <p:cNvPr id="5" name="Diagram 4"/>
          <p:cNvGraphicFramePr/>
          <p:nvPr/>
        </p:nvGraphicFramePr>
        <p:xfrm>
          <a:off x="1066800" y="1066800"/>
          <a:ext cx="7086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52400" y="381000"/>
            <a:ext cx="8763000" cy="6248400"/>
          </a:xfrm>
        </p:spPr>
        <p:txBody>
          <a:bodyPr/>
          <a:lstStyle/>
          <a:p>
            <a:pPr eaLnBrk="1" hangingPunct="1">
              <a:buFont typeface="Arial" charset="0"/>
              <a:buAutoNum type="arabicPeriod" startAt="3"/>
            </a:pPr>
            <a:endParaRPr lang="en-US" sz="1800" dirty="0" smtClean="0"/>
          </a:p>
          <a:p>
            <a:pPr eaLnBrk="1" hangingPunct="1">
              <a:buFont typeface="Arial" charset="0"/>
              <a:buAutoNum type="arabicPeriod" startAt="3"/>
            </a:pPr>
            <a:endParaRPr lang="en-US" sz="1800" dirty="0"/>
          </a:p>
          <a:p>
            <a:pPr eaLnBrk="1" hangingPunct="1">
              <a:buFont typeface="Arial" charset="0"/>
              <a:buAutoNum type="arabicPeriod" startAt="3"/>
            </a:pPr>
            <a:r>
              <a:rPr lang="en-US" sz="1800" dirty="0" smtClean="0"/>
              <a:t>Revenue </a:t>
            </a:r>
            <a:r>
              <a:rPr lang="en-US" sz="1800" dirty="0" smtClean="0"/>
              <a:t>from fees and charges was not sufficient to offset the cost of an agency's annual Fun Run.  Which of the following funding sources would be best suited for this type of activity?</a:t>
            </a:r>
          </a:p>
          <a:p>
            <a:pPr eaLnBrk="1" hangingPunct="1">
              <a:buFont typeface="Arial" charset="0"/>
              <a:buNone/>
            </a:pPr>
            <a:r>
              <a:rPr lang="en-US" sz="1800" dirty="0" smtClean="0"/>
              <a:t>A</a:t>
            </a:r>
            <a:r>
              <a:rPr lang="en-US" sz="1800" dirty="0" smtClean="0"/>
              <a:t>.  government grants</a:t>
            </a:r>
          </a:p>
          <a:p>
            <a:pPr eaLnBrk="1" hangingPunct="1">
              <a:buFont typeface="Arial" charset="0"/>
              <a:buNone/>
            </a:pPr>
            <a:r>
              <a:rPr lang="en-US" sz="1800" dirty="0" smtClean="0"/>
              <a:t>B.  reimbursements</a:t>
            </a:r>
          </a:p>
          <a:p>
            <a:pPr eaLnBrk="1" hangingPunct="1">
              <a:buFont typeface="Arial" charset="0"/>
              <a:buNone/>
            </a:pPr>
            <a:r>
              <a:rPr lang="en-US" sz="1800" dirty="0" smtClean="0"/>
              <a:t>C.  United Way</a:t>
            </a:r>
          </a:p>
          <a:p>
            <a:pPr eaLnBrk="1" hangingPunct="1">
              <a:buFont typeface="Arial" charset="0"/>
              <a:buNone/>
            </a:pPr>
            <a:r>
              <a:rPr lang="en-US" sz="1800" dirty="0" smtClean="0"/>
              <a:t>D.  commercial sponsorships</a:t>
            </a:r>
          </a:p>
          <a:p>
            <a:pPr eaLnBrk="1" hangingPunct="1">
              <a:buFont typeface="Arial" charset="0"/>
              <a:buNone/>
            </a:pPr>
            <a:r>
              <a:rPr lang="en-US" sz="1800" dirty="0" smtClean="0"/>
              <a:t> </a:t>
            </a:r>
          </a:p>
          <a:p>
            <a:pPr eaLnBrk="1" hangingPunct="1">
              <a:buFont typeface="Arial" charset="0"/>
              <a:buAutoNum type="arabicPeriod" startAt="4"/>
            </a:pPr>
            <a:r>
              <a:rPr lang="en-US" sz="1800" dirty="0" smtClean="0"/>
              <a:t>When </a:t>
            </a:r>
            <a:r>
              <a:rPr lang="en-US" sz="1800" dirty="0" smtClean="0"/>
              <a:t>projecting capital improvements for a municipal park and recreation system, the most reasonable planning period would be for</a:t>
            </a:r>
          </a:p>
          <a:p>
            <a:pPr eaLnBrk="1" hangingPunct="1">
              <a:buFont typeface="Arial" charset="0"/>
              <a:buNone/>
            </a:pPr>
            <a:endParaRPr lang="en-US" sz="1800" dirty="0" smtClean="0"/>
          </a:p>
          <a:p>
            <a:pPr eaLnBrk="1" hangingPunct="1">
              <a:buFont typeface="Arial" charset="0"/>
              <a:buNone/>
            </a:pPr>
            <a:r>
              <a:rPr lang="en-US" sz="1800" dirty="0" smtClean="0"/>
              <a:t>A.  1 year.</a:t>
            </a:r>
          </a:p>
          <a:p>
            <a:pPr eaLnBrk="1" hangingPunct="1">
              <a:buFont typeface="Arial" charset="0"/>
              <a:buNone/>
            </a:pPr>
            <a:r>
              <a:rPr lang="en-US" sz="1800" dirty="0" smtClean="0"/>
              <a:t>B.  2 years.</a:t>
            </a:r>
          </a:p>
          <a:p>
            <a:pPr eaLnBrk="1" hangingPunct="1">
              <a:buFont typeface="Arial" charset="0"/>
              <a:buNone/>
            </a:pPr>
            <a:r>
              <a:rPr lang="en-US" sz="1800" dirty="0" smtClean="0"/>
              <a:t>C.  5 years.</a:t>
            </a:r>
          </a:p>
          <a:p>
            <a:pPr eaLnBrk="1" hangingPunct="1">
              <a:buFont typeface="Arial" charset="0"/>
              <a:buNone/>
            </a:pPr>
            <a:r>
              <a:rPr lang="en-US" sz="1800" dirty="0" smtClean="0"/>
              <a:t>D.  20 years.</a:t>
            </a:r>
          </a:p>
          <a:p>
            <a:pPr eaLnBrk="1" hangingPunct="1">
              <a:buFont typeface="Arial" charset="0"/>
              <a:buNone/>
            </a:pPr>
            <a:endParaRPr lang="en-US" sz="1800"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152400" y="228600"/>
            <a:ext cx="8763000" cy="6400800"/>
          </a:xfrm>
        </p:spPr>
        <p:txBody>
          <a:bodyPr/>
          <a:lstStyle/>
          <a:p>
            <a:pPr eaLnBrk="1" hangingPunct="1">
              <a:buFont typeface="Arial" charset="0"/>
              <a:buNone/>
            </a:pPr>
            <a:r>
              <a:rPr lang="en-US" sz="1800" dirty="0" smtClean="0"/>
              <a:t> </a:t>
            </a:r>
          </a:p>
          <a:p>
            <a:pPr eaLnBrk="1" hangingPunct="1">
              <a:buFont typeface="Arial" charset="0"/>
              <a:buAutoNum type="arabicPeriod" startAt="5"/>
            </a:pPr>
            <a:endParaRPr lang="en-US" sz="1800" dirty="0" smtClean="0"/>
          </a:p>
          <a:p>
            <a:pPr eaLnBrk="1" hangingPunct="1">
              <a:buFont typeface="Arial" charset="0"/>
              <a:buAutoNum type="arabicPeriod" startAt="5"/>
            </a:pPr>
            <a:r>
              <a:rPr lang="en-US" sz="1800" dirty="0" smtClean="0"/>
              <a:t>By </a:t>
            </a:r>
            <a:r>
              <a:rPr lang="en-US" sz="1800" dirty="0" smtClean="0"/>
              <a:t>policy, a park and recreation agency will provide a 50% subsidy for youth athletic programs.  The following data are available:</a:t>
            </a:r>
          </a:p>
          <a:p>
            <a:pPr algn="ctr" eaLnBrk="1" hangingPunct="1">
              <a:buFont typeface="Arial" charset="0"/>
              <a:buNone/>
            </a:pPr>
            <a:r>
              <a:rPr lang="en-US" sz="1800" dirty="0" smtClean="0"/>
              <a:t>YOUTH </a:t>
            </a:r>
            <a:r>
              <a:rPr lang="en-US" sz="1800" dirty="0" smtClean="0"/>
              <a:t>BASEBALL PROGRAM</a:t>
            </a:r>
          </a:p>
          <a:p>
            <a:pPr eaLnBrk="1" hangingPunct="1">
              <a:buNone/>
            </a:pPr>
            <a:r>
              <a:rPr lang="en-US" sz="1800" dirty="0" smtClean="0"/>
              <a:t>EXPENDITURES					</a:t>
            </a:r>
            <a:r>
              <a:rPr lang="en-US" sz="1800" dirty="0" smtClean="0"/>
              <a:t>REVENUES</a:t>
            </a:r>
          </a:p>
          <a:p>
            <a:pPr eaLnBrk="1" hangingPunct="1">
              <a:buNone/>
            </a:pPr>
            <a:r>
              <a:rPr lang="en-US" sz="1800" dirty="0" smtClean="0"/>
              <a:t> </a:t>
            </a:r>
            <a:r>
              <a:rPr lang="en-US" sz="1800" dirty="0" smtClean="0"/>
              <a:t>Field Maintenance</a:t>
            </a:r>
            <a:r>
              <a:rPr lang="en-US" sz="1800" dirty="0" smtClean="0"/>
              <a:t>	</a:t>
            </a:r>
            <a:r>
              <a:rPr lang="en-US" sz="1800" dirty="0" smtClean="0"/>
              <a:t>$</a:t>
            </a:r>
            <a:r>
              <a:rPr lang="en-US" sz="1800" dirty="0" smtClean="0"/>
              <a:t>10,000			</a:t>
            </a:r>
            <a:r>
              <a:rPr lang="en-US" sz="1800" dirty="0" smtClean="0"/>
              <a:t>Registration	$13,000</a:t>
            </a:r>
            <a:endParaRPr lang="en-US" sz="1800" dirty="0"/>
          </a:p>
          <a:p>
            <a:pPr eaLnBrk="1" hangingPunct="1">
              <a:buFont typeface="Arial" charset="0"/>
              <a:buNone/>
            </a:pPr>
            <a:r>
              <a:rPr lang="en-US" sz="1800" dirty="0" smtClean="0"/>
              <a:t>Personnel</a:t>
            </a:r>
            <a:r>
              <a:rPr lang="en-US" sz="1800" dirty="0" smtClean="0"/>
              <a:t>		$14,000			Sponsor Fees	$15,000</a:t>
            </a:r>
          </a:p>
          <a:p>
            <a:pPr eaLnBrk="1" hangingPunct="1">
              <a:buFont typeface="Arial" charset="0"/>
              <a:buNone/>
            </a:pPr>
            <a:r>
              <a:rPr lang="en-US" sz="1800" dirty="0" smtClean="0"/>
              <a:t>Equipment and Supplies	$30,000</a:t>
            </a:r>
          </a:p>
          <a:p>
            <a:pPr eaLnBrk="1" hangingPunct="1">
              <a:buFont typeface="Arial" charset="0"/>
              <a:buNone/>
            </a:pPr>
            <a:r>
              <a:rPr lang="en-US" sz="1800" dirty="0" smtClean="0"/>
              <a:t>Utilities			$8,000</a:t>
            </a:r>
          </a:p>
          <a:p>
            <a:pPr eaLnBrk="1" hangingPunct="1">
              <a:buFont typeface="Arial" charset="0"/>
              <a:buNone/>
            </a:pPr>
            <a:r>
              <a:rPr lang="en-US" sz="1800" dirty="0" smtClean="0"/>
              <a:t>Insurance		</a:t>
            </a:r>
            <a:r>
              <a:rPr lang="en-US" sz="1800" dirty="0" smtClean="0"/>
              <a:t>$</a:t>
            </a:r>
            <a:r>
              <a:rPr lang="en-US" sz="1800" dirty="0" smtClean="0"/>
              <a:t>2,000</a:t>
            </a:r>
          </a:p>
          <a:p>
            <a:pPr eaLnBrk="1" hangingPunct="1">
              <a:buFont typeface="Arial" charset="0"/>
              <a:buNone/>
            </a:pPr>
            <a:r>
              <a:rPr lang="en-US" sz="1800" dirty="0" smtClean="0"/>
              <a:t> </a:t>
            </a:r>
            <a:r>
              <a:rPr lang="en-US" sz="1800" dirty="0" smtClean="0"/>
              <a:t>Based </a:t>
            </a:r>
            <a:r>
              <a:rPr lang="en-US" sz="1800" dirty="0" smtClean="0"/>
              <a:t>on this information, what is the maximum amount of subsidy this agency </a:t>
            </a:r>
            <a:r>
              <a:rPr lang="en-US" sz="1800" dirty="0" smtClean="0"/>
              <a:t>will </a:t>
            </a:r>
            <a:r>
              <a:rPr lang="en-US" sz="1800" dirty="0" smtClean="0"/>
              <a:t>pr</a:t>
            </a:r>
            <a:r>
              <a:rPr lang="en-US" sz="1800" dirty="0" smtClean="0"/>
              <a:t>ovide </a:t>
            </a:r>
            <a:r>
              <a:rPr lang="en-US" sz="1800" dirty="0" smtClean="0"/>
              <a:t>for this program?</a:t>
            </a:r>
          </a:p>
          <a:p>
            <a:pPr eaLnBrk="1" hangingPunct="1">
              <a:buFont typeface="Arial" charset="0"/>
              <a:buNone/>
            </a:pPr>
            <a:r>
              <a:rPr lang="en-US" sz="1800" dirty="0" smtClean="0"/>
              <a:t> </a:t>
            </a:r>
            <a:r>
              <a:rPr lang="en-US" sz="1800" dirty="0" smtClean="0"/>
              <a:t>A</a:t>
            </a:r>
            <a:r>
              <a:rPr lang="en-US" sz="1800" dirty="0" smtClean="0"/>
              <a:t>.  $18,000</a:t>
            </a:r>
          </a:p>
          <a:p>
            <a:pPr eaLnBrk="1" hangingPunct="1">
              <a:buFont typeface="Arial" charset="0"/>
              <a:buNone/>
            </a:pPr>
            <a:r>
              <a:rPr lang="en-US" sz="1800" dirty="0" smtClean="0"/>
              <a:t>B.  $24,500</a:t>
            </a:r>
          </a:p>
          <a:p>
            <a:pPr eaLnBrk="1" hangingPunct="1">
              <a:buFont typeface="Arial" charset="0"/>
              <a:buNone/>
            </a:pPr>
            <a:r>
              <a:rPr lang="en-US" sz="1800" dirty="0" smtClean="0"/>
              <a:t>C.  $32,000</a:t>
            </a:r>
          </a:p>
          <a:p>
            <a:pPr eaLnBrk="1" hangingPunct="1">
              <a:buFont typeface="Arial" charset="0"/>
              <a:buNone/>
            </a:pPr>
            <a:r>
              <a:rPr lang="en-US" sz="1800" dirty="0" smtClean="0"/>
              <a:t>D.  $36,000</a:t>
            </a:r>
          </a:p>
          <a:p>
            <a:pPr eaLnBrk="1" hangingPunct="1">
              <a:buFont typeface="Arial" charset="0"/>
              <a:buNone/>
            </a:pPr>
            <a:r>
              <a:rPr lang="en-US" sz="1800" dirty="0" smtClean="0"/>
              <a:t> </a:t>
            </a:r>
          </a:p>
          <a:p>
            <a:pPr eaLnBrk="1" hangingPunct="1">
              <a:buFont typeface="Arial" charset="0"/>
              <a:buNone/>
            </a:pPr>
            <a:r>
              <a:rPr lang="en-US" sz="1800" dirty="0" smtClean="0"/>
              <a:t> </a:t>
            </a:r>
          </a:p>
          <a:p>
            <a:pPr eaLnBrk="1" hangingPunct="1">
              <a:buFont typeface="Arial" charset="0"/>
              <a:buNone/>
            </a:pPr>
            <a:endParaRPr lang="en-US" sz="1800" dirty="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457200"/>
            <a:ext cx="8229600" cy="5668963"/>
          </a:xfrm>
        </p:spPr>
        <p:txBody>
          <a:bodyPr/>
          <a:lstStyle/>
          <a:p>
            <a:pPr eaLnBrk="1" hangingPunct="1">
              <a:buFont typeface="Arial" charset="0"/>
              <a:buAutoNum type="arabicPeriod" startAt="6"/>
            </a:pPr>
            <a:endParaRPr lang="en-US" sz="1800" dirty="0" smtClean="0"/>
          </a:p>
          <a:p>
            <a:pPr eaLnBrk="1" hangingPunct="1">
              <a:buFont typeface="Arial" charset="0"/>
              <a:buAutoNum type="arabicPeriod" startAt="6"/>
            </a:pPr>
            <a:r>
              <a:rPr lang="en-US" sz="1800" dirty="0" smtClean="0"/>
              <a:t>The </a:t>
            </a:r>
            <a:r>
              <a:rPr lang="en-US" sz="1800" dirty="0" smtClean="0"/>
              <a:t>most important factor in the retention of volunteers is effective</a:t>
            </a:r>
          </a:p>
          <a:p>
            <a:pPr eaLnBrk="1" hangingPunct="1">
              <a:buFont typeface="Arial" charset="0"/>
              <a:buNone/>
            </a:pPr>
            <a:endParaRPr lang="en-US" sz="1800" dirty="0" smtClean="0"/>
          </a:p>
          <a:p>
            <a:pPr eaLnBrk="1" hangingPunct="1">
              <a:buFont typeface="Arial" charset="0"/>
              <a:buAutoNum type="alphaUcPeriod"/>
            </a:pPr>
            <a:r>
              <a:rPr lang="en-US" sz="1800" dirty="0" smtClean="0"/>
              <a:t>recognition.</a:t>
            </a:r>
          </a:p>
          <a:p>
            <a:pPr eaLnBrk="1" hangingPunct="1">
              <a:buFont typeface="Arial" charset="0"/>
              <a:buAutoNum type="alphaUcPeriod"/>
            </a:pPr>
            <a:r>
              <a:rPr lang="en-US" sz="1800" dirty="0" smtClean="0"/>
              <a:t>evaluation.</a:t>
            </a:r>
          </a:p>
          <a:p>
            <a:pPr eaLnBrk="1" hangingPunct="1">
              <a:buFont typeface="Arial" charset="0"/>
              <a:buAutoNum type="alphaUcPeriod" startAt="3"/>
            </a:pPr>
            <a:r>
              <a:rPr lang="en-US" sz="1800" dirty="0" smtClean="0"/>
              <a:t>coordination.</a:t>
            </a:r>
          </a:p>
          <a:p>
            <a:pPr eaLnBrk="1" hangingPunct="1">
              <a:buFont typeface="Arial" charset="0"/>
              <a:buAutoNum type="alphaUcPeriod" startAt="3"/>
            </a:pPr>
            <a:r>
              <a:rPr lang="en-US" sz="1800" dirty="0" smtClean="0"/>
              <a:t>training.</a:t>
            </a:r>
          </a:p>
          <a:p>
            <a:pPr eaLnBrk="1" hangingPunct="1">
              <a:buFont typeface="Arial" charset="0"/>
              <a:buAutoNum type="alphaUcPeriod" startAt="3"/>
            </a:pPr>
            <a:endParaRPr lang="en-US" sz="1800" dirty="0" smtClean="0"/>
          </a:p>
          <a:p>
            <a:pPr eaLnBrk="1" hangingPunct="1">
              <a:buFont typeface="Arial" charset="0"/>
              <a:buAutoNum type="arabicPeriod" startAt="7"/>
            </a:pPr>
            <a:r>
              <a:rPr lang="en-US" sz="1800" dirty="0" smtClean="0"/>
              <a:t>The </a:t>
            </a:r>
            <a:r>
              <a:rPr lang="en-US" sz="1800" dirty="0" smtClean="0"/>
              <a:t>most important reason for the park and recreation supervisor to document the need for disciplinary action is to</a:t>
            </a:r>
          </a:p>
          <a:p>
            <a:pPr eaLnBrk="1" hangingPunct="1">
              <a:buFont typeface="Arial" charset="0"/>
              <a:buNone/>
            </a:pPr>
            <a:endParaRPr lang="en-US" sz="1800" dirty="0" smtClean="0"/>
          </a:p>
          <a:p>
            <a:pPr eaLnBrk="1" hangingPunct="1">
              <a:buFont typeface="Arial" charset="0"/>
              <a:buNone/>
            </a:pPr>
            <a:r>
              <a:rPr lang="en-US" sz="1800" dirty="0" smtClean="0"/>
              <a:t>A.  protect the supervisor.</a:t>
            </a:r>
          </a:p>
          <a:p>
            <a:pPr eaLnBrk="1" hangingPunct="1">
              <a:buFont typeface="Arial" charset="0"/>
              <a:buNone/>
            </a:pPr>
            <a:r>
              <a:rPr lang="en-US" sz="1800" dirty="0" smtClean="0"/>
              <a:t>B.  terminate the employee.</a:t>
            </a:r>
          </a:p>
          <a:p>
            <a:pPr eaLnBrk="1" hangingPunct="1">
              <a:buFont typeface="Arial" charset="0"/>
              <a:buNone/>
            </a:pPr>
            <a:r>
              <a:rPr lang="en-US" sz="1800" dirty="0" smtClean="0"/>
              <a:t>C.  provide factual details.</a:t>
            </a:r>
          </a:p>
          <a:p>
            <a:pPr eaLnBrk="1" hangingPunct="1">
              <a:buFont typeface="Arial" charset="0"/>
              <a:buNone/>
            </a:pPr>
            <a:r>
              <a:rPr lang="en-US" sz="1800" dirty="0" smtClean="0"/>
              <a:t>D.  prevent legal action.</a:t>
            </a:r>
          </a:p>
          <a:p>
            <a:pPr eaLnBrk="1" hangingPunct="1">
              <a:buFont typeface="Arial" charset="0"/>
              <a:buNone/>
            </a:pPr>
            <a:r>
              <a:rPr lang="en-US" sz="1800" dirty="0" smtClean="0"/>
              <a:t> </a:t>
            </a:r>
          </a:p>
          <a:p>
            <a:pPr eaLnBrk="1" hangingPunct="1">
              <a:buFont typeface="Arial" charset="0"/>
              <a:buNone/>
            </a:pPr>
            <a:endParaRPr lang="en-US" sz="1800" dirty="0" smtClean="0"/>
          </a:p>
          <a:p>
            <a:pPr eaLnBrk="1" hangingPunct="1">
              <a:buFont typeface="Arial" charset="0"/>
              <a:buNone/>
            </a:pPr>
            <a:endParaRPr lang="en-US" sz="1800" dirty="0" smtClean="0"/>
          </a:p>
          <a:p>
            <a:pPr eaLnBrk="1" hangingPunct="1">
              <a:buFont typeface="Arial" charset="0"/>
              <a:buNone/>
            </a:pPr>
            <a:endParaRPr lang="en-US" sz="1800" dirty="0" smtClean="0"/>
          </a:p>
          <a:p>
            <a:pPr eaLnBrk="1" hangingPunct="1">
              <a:buFont typeface="Arial" charset="0"/>
              <a:buNone/>
            </a:pPr>
            <a:endParaRPr lang="en-US" sz="1800" dirty="0" smtClean="0"/>
          </a:p>
          <a:p>
            <a:pPr eaLnBrk="1" hangingPunct="1">
              <a:buFont typeface="Arial" charset="0"/>
              <a:buNone/>
            </a:pPr>
            <a:r>
              <a:rPr lang="en-US" sz="1800" dirty="0" smtClean="0"/>
              <a:t> </a:t>
            </a:r>
          </a:p>
          <a:p>
            <a:pPr eaLnBrk="1" hangingPunct="1">
              <a:buFont typeface="Arial" charset="0"/>
              <a:buNone/>
            </a:pPr>
            <a:endParaRPr lang="en-US"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28600" y="304800"/>
            <a:ext cx="8763000" cy="6324600"/>
          </a:xfrm>
        </p:spPr>
        <p:txBody>
          <a:bodyPr/>
          <a:lstStyle/>
          <a:p>
            <a:pPr eaLnBrk="1" hangingPunct="1">
              <a:buFont typeface="Arial" charset="0"/>
              <a:buAutoNum type="arabicPeriod" startAt="8"/>
            </a:pPr>
            <a:endParaRPr lang="en-US" sz="1800" dirty="0" smtClean="0"/>
          </a:p>
          <a:p>
            <a:pPr eaLnBrk="1" hangingPunct="1">
              <a:buFont typeface="Arial" charset="0"/>
              <a:buAutoNum type="arabicPeriod" startAt="8"/>
            </a:pPr>
            <a:endParaRPr lang="en-US" sz="1800" dirty="0"/>
          </a:p>
          <a:p>
            <a:pPr eaLnBrk="1" hangingPunct="1">
              <a:buFont typeface="Arial" charset="0"/>
              <a:buAutoNum type="arabicPeriod" startAt="8"/>
            </a:pPr>
            <a:r>
              <a:rPr lang="en-US" sz="1800" dirty="0" smtClean="0"/>
              <a:t>The </a:t>
            </a:r>
            <a:r>
              <a:rPr lang="en-US" sz="1800" dirty="0" smtClean="0"/>
              <a:t>implementation of appropriate risk management policies and procedures should reduce an agency's</a:t>
            </a:r>
          </a:p>
          <a:p>
            <a:pPr eaLnBrk="1" hangingPunct="1">
              <a:buFont typeface="Arial" charset="0"/>
              <a:buNone/>
            </a:pPr>
            <a:endParaRPr lang="en-US" sz="1800" dirty="0" smtClean="0"/>
          </a:p>
          <a:p>
            <a:pPr eaLnBrk="1" hangingPunct="1">
              <a:buFont typeface="Arial" charset="0"/>
              <a:buNone/>
            </a:pPr>
            <a:r>
              <a:rPr lang="en-US" sz="1800" dirty="0" smtClean="0"/>
              <a:t>A. maintenance cost.</a:t>
            </a:r>
          </a:p>
          <a:p>
            <a:pPr eaLnBrk="1" hangingPunct="1">
              <a:buFont typeface="Arial" charset="0"/>
              <a:buNone/>
            </a:pPr>
            <a:r>
              <a:rPr lang="en-US" sz="1800" dirty="0" smtClean="0"/>
              <a:t>B. right of due care.</a:t>
            </a:r>
          </a:p>
          <a:p>
            <a:pPr eaLnBrk="1" hangingPunct="1">
              <a:buFont typeface="Arial" charset="0"/>
              <a:buNone/>
            </a:pPr>
            <a:r>
              <a:rPr lang="en-US" sz="1800" dirty="0" smtClean="0"/>
              <a:t>C. program attractiveness.</a:t>
            </a:r>
          </a:p>
          <a:p>
            <a:pPr eaLnBrk="1" hangingPunct="1">
              <a:buFont typeface="Arial" charset="0"/>
              <a:buNone/>
            </a:pPr>
            <a:r>
              <a:rPr lang="en-US" sz="1800" dirty="0" smtClean="0"/>
              <a:t>D. cost of insurance.</a:t>
            </a:r>
          </a:p>
          <a:p>
            <a:pPr eaLnBrk="1" hangingPunct="1">
              <a:buFont typeface="Arial" charset="0"/>
              <a:buNone/>
            </a:pPr>
            <a:r>
              <a:rPr lang="en-US" sz="1800" dirty="0" smtClean="0"/>
              <a:t> </a:t>
            </a:r>
          </a:p>
          <a:p>
            <a:pPr eaLnBrk="1" hangingPunct="1">
              <a:buFont typeface="Arial" charset="0"/>
              <a:buAutoNum type="arabicPeriod" startAt="9"/>
            </a:pPr>
            <a:r>
              <a:rPr lang="en-US" sz="1800" dirty="0" smtClean="0"/>
              <a:t>Which </a:t>
            </a:r>
            <a:r>
              <a:rPr lang="en-US" sz="1800" dirty="0" smtClean="0"/>
              <a:t>of the following is the best way to communicate work rules and policies?</a:t>
            </a:r>
          </a:p>
          <a:p>
            <a:pPr eaLnBrk="1" hangingPunct="1">
              <a:buFont typeface="Arial" charset="0"/>
              <a:buNone/>
            </a:pPr>
            <a:endParaRPr lang="en-US" sz="1800" dirty="0" smtClean="0"/>
          </a:p>
          <a:p>
            <a:pPr eaLnBrk="1" hangingPunct="1">
              <a:buFont typeface="Arial" charset="0"/>
              <a:buNone/>
            </a:pPr>
            <a:r>
              <a:rPr lang="en-US" sz="1800" dirty="0" smtClean="0"/>
              <a:t> A. Discuss them at in-service training sessions.</a:t>
            </a:r>
          </a:p>
          <a:p>
            <a:pPr eaLnBrk="1" hangingPunct="1">
              <a:buFont typeface="Arial" charset="0"/>
              <a:buNone/>
            </a:pPr>
            <a:r>
              <a:rPr lang="en-US" sz="1800" dirty="0" smtClean="0"/>
              <a:t>B. Distribute the policy manual to each new employee.</a:t>
            </a:r>
          </a:p>
          <a:p>
            <a:pPr eaLnBrk="1" hangingPunct="1">
              <a:buFont typeface="Arial" charset="0"/>
              <a:buNone/>
            </a:pPr>
            <a:r>
              <a:rPr lang="en-US" sz="1800" dirty="0" smtClean="0"/>
              <a:t>C. Hold essential employee hearings.</a:t>
            </a:r>
          </a:p>
          <a:p>
            <a:pPr eaLnBrk="1" hangingPunct="1">
              <a:buFont typeface="Arial" charset="0"/>
              <a:buNone/>
            </a:pPr>
            <a:r>
              <a:rPr lang="en-US" sz="1800" dirty="0" smtClean="0"/>
              <a:t>D. Post them in prominent locations.</a:t>
            </a:r>
          </a:p>
          <a:p>
            <a:pPr eaLnBrk="1" hangingPunct="1">
              <a:buFont typeface="Arial" charset="0"/>
              <a:buNone/>
            </a:pPr>
            <a:endParaRPr lang="en-US" sz="1800" dirty="0"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28600" y="228600"/>
            <a:ext cx="8686800" cy="6400800"/>
          </a:xfrm>
        </p:spPr>
        <p:txBody>
          <a:bodyPr/>
          <a:lstStyle/>
          <a:p>
            <a:pPr eaLnBrk="1" hangingPunct="1">
              <a:buFont typeface="Arial" charset="0"/>
              <a:buNone/>
            </a:pPr>
            <a:endParaRPr lang="en-US" sz="1800" dirty="0" smtClean="0"/>
          </a:p>
          <a:p>
            <a:pPr eaLnBrk="1" hangingPunct="1">
              <a:buFont typeface="Arial" charset="0"/>
              <a:buNone/>
            </a:pPr>
            <a:r>
              <a:rPr lang="en-US" sz="1800" dirty="0" smtClean="0"/>
              <a:t>.   </a:t>
            </a:r>
          </a:p>
          <a:p>
            <a:pPr eaLnBrk="1" hangingPunct="1">
              <a:buFont typeface="Arial" charset="0"/>
              <a:buNone/>
            </a:pPr>
            <a:r>
              <a:rPr lang="en-US" sz="1800" dirty="0" smtClean="0"/>
              <a:t>10. The </a:t>
            </a:r>
            <a:r>
              <a:rPr lang="en-US" sz="1800" dirty="0" smtClean="0"/>
              <a:t>underlying purpose of a marketing plan for a public organization is to</a:t>
            </a:r>
          </a:p>
          <a:p>
            <a:pPr eaLnBrk="1" hangingPunct="1">
              <a:buFont typeface="Arial" charset="0"/>
              <a:buNone/>
            </a:pPr>
            <a:r>
              <a:rPr lang="en-US" sz="1800" dirty="0" smtClean="0"/>
              <a:t> </a:t>
            </a:r>
          </a:p>
          <a:p>
            <a:pPr eaLnBrk="1" hangingPunct="1">
              <a:buFont typeface="Arial" charset="0"/>
              <a:buNone/>
            </a:pPr>
            <a:r>
              <a:rPr lang="en-US" sz="1800" dirty="0" smtClean="0"/>
              <a:t>A. determine community needs.</a:t>
            </a:r>
          </a:p>
          <a:p>
            <a:pPr eaLnBrk="1" hangingPunct="1">
              <a:buFont typeface="Arial" charset="0"/>
              <a:buNone/>
            </a:pPr>
            <a:r>
              <a:rPr lang="en-US" sz="1800" dirty="0" smtClean="0"/>
              <a:t>B. serve more people.</a:t>
            </a:r>
          </a:p>
          <a:p>
            <a:pPr eaLnBrk="1" hangingPunct="1">
              <a:buFont typeface="Arial" charset="0"/>
              <a:buNone/>
            </a:pPr>
            <a:r>
              <a:rPr lang="en-US" sz="1800" dirty="0" smtClean="0"/>
              <a:t>C. establish an annual advertising campaign.</a:t>
            </a:r>
          </a:p>
          <a:p>
            <a:pPr eaLnBrk="1" hangingPunct="1">
              <a:buFont typeface="Arial" charset="0"/>
              <a:buNone/>
            </a:pPr>
            <a:r>
              <a:rPr lang="en-US" sz="1800" dirty="0" smtClean="0"/>
              <a:t>D. expand media coverage.</a:t>
            </a:r>
          </a:p>
          <a:p>
            <a:pPr eaLnBrk="1" hangingPunct="1">
              <a:buFont typeface="Arial" charset="0"/>
              <a:buNone/>
            </a:pPr>
            <a:r>
              <a:rPr lang="en-US" sz="1800" dirty="0" smtClean="0"/>
              <a:t> </a:t>
            </a:r>
          </a:p>
          <a:p>
            <a:pPr eaLnBrk="1" hangingPunct="1">
              <a:buFont typeface="Arial" charset="0"/>
              <a:buNone/>
            </a:pPr>
            <a:r>
              <a:rPr lang="en-US" sz="1800" dirty="0" smtClean="0"/>
              <a:t>11</a:t>
            </a:r>
            <a:r>
              <a:rPr lang="en-US" sz="1800" dirty="0" smtClean="0"/>
              <a:t>. </a:t>
            </a:r>
            <a:r>
              <a:rPr lang="en-US" sz="1800" dirty="0" smtClean="0"/>
              <a:t>Which </a:t>
            </a:r>
            <a:r>
              <a:rPr lang="en-US" sz="1800" dirty="0" smtClean="0"/>
              <a:t>of the following is the best method to evaluate a promotional campaign used for a special event?</a:t>
            </a:r>
          </a:p>
          <a:p>
            <a:pPr eaLnBrk="1" hangingPunct="1">
              <a:buFont typeface="Arial" charset="0"/>
              <a:buNone/>
            </a:pPr>
            <a:r>
              <a:rPr lang="en-US" sz="1800" dirty="0" smtClean="0"/>
              <a:t> </a:t>
            </a:r>
          </a:p>
          <a:p>
            <a:pPr eaLnBrk="1" hangingPunct="1">
              <a:buFont typeface="Arial" charset="0"/>
              <a:buNone/>
            </a:pPr>
            <a:r>
              <a:rPr lang="en-US" sz="1800" dirty="0" smtClean="0"/>
              <a:t>A. Monitor attendance patterns.</a:t>
            </a:r>
          </a:p>
          <a:p>
            <a:pPr eaLnBrk="1" hangingPunct="1">
              <a:buFont typeface="Arial" charset="0"/>
              <a:buNone/>
            </a:pPr>
            <a:r>
              <a:rPr lang="en-US" sz="1800" dirty="0" smtClean="0"/>
              <a:t>B. Conduct exit interviews of participants.</a:t>
            </a:r>
          </a:p>
          <a:p>
            <a:pPr eaLnBrk="1" hangingPunct="1">
              <a:buFont typeface="Arial" charset="0"/>
              <a:buNone/>
            </a:pPr>
            <a:r>
              <a:rPr lang="en-US" sz="1800" dirty="0" smtClean="0"/>
              <a:t>C. Organize a focus group.</a:t>
            </a:r>
          </a:p>
          <a:p>
            <a:pPr eaLnBrk="1" hangingPunct="1">
              <a:buFont typeface="Arial" charset="0"/>
              <a:buNone/>
            </a:pPr>
            <a:r>
              <a:rPr lang="en-US" sz="1800" dirty="0" smtClean="0"/>
              <a:t>D. Conduct a cost-benefit analysis of the event.</a:t>
            </a:r>
          </a:p>
          <a:p>
            <a:pPr eaLnBrk="1" hangingPunct="1">
              <a:buFont typeface="Arial" charset="0"/>
              <a:buNone/>
            </a:pPr>
            <a:endParaRPr lang="en-US" sz="1800" dirty="0"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381000"/>
            <a:ext cx="8229600" cy="6096000"/>
          </a:xfrm>
        </p:spPr>
        <p:txBody>
          <a:bodyPr/>
          <a:lstStyle/>
          <a:p>
            <a:pPr eaLnBrk="1" hangingPunct="1">
              <a:buFont typeface="Arial" charset="0"/>
              <a:buNone/>
            </a:pPr>
            <a:r>
              <a:rPr lang="en-US" sz="1800" dirty="0" smtClean="0"/>
              <a:t>  </a:t>
            </a:r>
          </a:p>
          <a:p>
            <a:pPr eaLnBrk="1" hangingPunct="1">
              <a:buFont typeface="Arial" charset="0"/>
              <a:buNone/>
            </a:pPr>
            <a:endParaRPr lang="en-US" sz="1800" dirty="0"/>
          </a:p>
          <a:p>
            <a:pPr eaLnBrk="1" hangingPunct="1">
              <a:buFont typeface="Arial" charset="0"/>
              <a:buNone/>
            </a:pPr>
            <a:r>
              <a:rPr lang="en-US" sz="1800" dirty="0" smtClean="0"/>
              <a:t>12. In </a:t>
            </a:r>
            <a:r>
              <a:rPr lang="en-US" sz="1800" dirty="0" smtClean="0"/>
              <a:t>the fall, enrollment in Monday night programs declines.  Participants have indicated difficulty arriving on time.  Which of the following elements of the marketing mix should be investigated?</a:t>
            </a:r>
          </a:p>
          <a:p>
            <a:pPr eaLnBrk="1" hangingPunct="1">
              <a:buFont typeface="Arial" charset="0"/>
              <a:buNone/>
            </a:pPr>
            <a:r>
              <a:rPr lang="en-US" sz="1800" dirty="0" smtClean="0"/>
              <a:t> </a:t>
            </a:r>
          </a:p>
          <a:p>
            <a:pPr eaLnBrk="1" hangingPunct="1">
              <a:buFont typeface="Arial" charset="0"/>
              <a:buNone/>
            </a:pPr>
            <a:r>
              <a:rPr lang="en-US" sz="1800" dirty="0" smtClean="0"/>
              <a:t>A. pricing strategy</a:t>
            </a:r>
          </a:p>
          <a:p>
            <a:pPr eaLnBrk="1" hangingPunct="1">
              <a:buFont typeface="Arial" charset="0"/>
              <a:buNone/>
            </a:pPr>
            <a:r>
              <a:rPr lang="en-US" sz="1800" dirty="0" smtClean="0"/>
              <a:t>B. place</a:t>
            </a:r>
          </a:p>
          <a:p>
            <a:pPr eaLnBrk="1" hangingPunct="1">
              <a:buFont typeface="Arial" charset="0"/>
              <a:buNone/>
            </a:pPr>
            <a:r>
              <a:rPr lang="en-US" sz="1800" dirty="0" smtClean="0"/>
              <a:t>C</a:t>
            </a:r>
            <a:r>
              <a:rPr lang="en-US" sz="1800" dirty="0" smtClean="0"/>
              <a:t>. </a:t>
            </a:r>
            <a:r>
              <a:rPr lang="en-US" sz="1800" dirty="0" smtClean="0"/>
              <a:t>publicity</a:t>
            </a:r>
          </a:p>
          <a:p>
            <a:pPr eaLnBrk="1" hangingPunct="1">
              <a:buFont typeface="Arial" charset="0"/>
              <a:buNone/>
            </a:pPr>
            <a:r>
              <a:rPr lang="en-US" sz="1800" dirty="0" smtClean="0"/>
              <a:t>D. market timing</a:t>
            </a:r>
          </a:p>
          <a:p>
            <a:pPr eaLnBrk="1" hangingPunct="1">
              <a:buFont typeface="Arial" charset="0"/>
              <a:buNone/>
            </a:pPr>
            <a:r>
              <a:rPr lang="en-US" sz="1800" dirty="0" smtClean="0"/>
              <a:t> </a:t>
            </a:r>
          </a:p>
          <a:p>
            <a:pPr eaLnBrk="1" hangingPunct="1">
              <a:buFont typeface="Arial" charset="0"/>
              <a:buNone/>
            </a:pPr>
            <a:r>
              <a:rPr lang="en-US" sz="1800" dirty="0" smtClean="0"/>
              <a:t>13</a:t>
            </a:r>
            <a:r>
              <a:rPr lang="en-US" sz="1800" dirty="0" smtClean="0"/>
              <a:t>. </a:t>
            </a:r>
            <a:r>
              <a:rPr lang="en-US" sz="1800" dirty="0" smtClean="0"/>
              <a:t> </a:t>
            </a:r>
            <a:r>
              <a:rPr lang="en-US" sz="1800" dirty="0" smtClean="0"/>
              <a:t>Responding to customer complaints in a timely manner is an important part of </a:t>
            </a:r>
          </a:p>
          <a:p>
            <a:pPr eaLnBrk="1" hangingPunct="1">
              <a:buFont typeface="Arial" charset="0"/>
              <a:buNone/>
            </a:pPr>
            <a:r>
              <a:rPr lang="en-US" sz="1800" dirty="0" smtClean="0"/>
              <a:t> </a:t>
            </a:r>
            <a:r>
              <a:rPr lang="en-US" sz="1800" dirty="0" smtClean="0"/>
              <a:t>A</a:t>
            </a:r>
            <a:r>
              <a:rPr lang="en-US" sz="1800" dirty="0" smtClean="0"/>
              <a:t>. conflict resolution.</a:t>
            </a:r>
          </a:p>
          <a:p>
            <a:pPr eaLnBrk="1" hangingPunct="1">
              <a:buFont typeface="Arial" charset="0"/>
              <a:buNone/>
            </a:pPr>
            <a:r>
              <a:rPr lang="en-US" sz="1800" dirty="0" smtClean="0"/>
              <a:t>B. problem-solving.</a:t>
            </a:r>
          </a:p>
          <a:p>
            <a:pPr eaLnBrk="1" hangingPunct="1">
              <a:buFont typeface="Arial" charset="0"/>
              <a:buNone/>
            </a:pPr>
            <a:r>
              <a:rPr lang="en-US" sz="1800" dirty="0" smtClean="0"/>
              <a:t>C. public relations.</a:t>
            </a:r>
          </a:p>
          <a:p>
            <a:pPr eaLnBrk="1" hangingPunct="1">
              <a:buFont typeface="Arial" charset="0"/>
              <a:buNone/>
            </a:pPr>
            <a:r>
              <a:rPr lang="en-US" sz="1800" dirty="0" smtClean="0"/>
              <a:t>D. social service.  </a:t>
            </a:r>
          </a:p>
          <a:p>
            <a:pPr eaLnBrk="1" hangingPunct="1">
              <a:buFont typeface="Arial" charset="0"/>
              <a:buNone/>
            </a:pPr>
            <a:endParaRPr lang="en-US" sz="1800" dirty="0"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533400"/>
            <a:ext cx="8229600" cy="6248400"/>
          </a:xfrm>
        </p:spPr>
        <p:txBody>
          <a:bodyPr/>
          <a:lstStyle/>
          <a:p>
            <a:pPr eaLnBrk="1" hangingPunct="1">
              <a:buFont typeface="Arial" charset="0"/>
              <a:buNone/>
            </a:pPr>
            <a:r>
              <a:rPr lang="en-US" sz="1800" dirty="0" smtClean="0"/>
              <a:t>  </a:t>
            </a:r>
          </a:p>
          <a:p>
            <a:pPr eaLnBrk="1" hangingPunct="1">
              <a:buFont typeface="Arial" charset="0"/>
              <a:buNone/>
            </a:pPr>
            <a:endParaRPr lang="en-US" sz="1800" dirty="0" smtClean="0"/>
          </a:p>
          <a:p>
            <a:pPr eaLnBrk="1" hangingPunct="1">
              <a:buFont typeface="Arial" charset="0"/>
              <a:buNone/>
            </a:pPr>
            <a:r>
              <a:rPr lang="en-US" sz="1800" dirty="0" smtClean="0"/>
              <a:t>14.</a:t>
            </a:r>
            <a:r>
              <a:rPr lang="en-US" sz="1800" dirty="0" smtClean="0"/>
              <a:t> </a:t>
            </a:r>
            <a:r>
              <a:rPr lang="en-US" sz="1800" dirty="0" smtClean="0"/>
              <a:t>Which of the following are appropriate ways for a park and recreation professional to network with related organizations in the community to maximize efforts and services?</a:t>
            </a:r>
          </a:p>
          <a:p>
            <a:pPr eaLnBrk="1" hangingPunct="1">
              <a:buFont typeface="Arial" charset="0"/>
              <a:buNone/>
            </a:pPr>
            <a:r>
              <a:rPr lang="en-US" sz="1800" dirty="0" smtClean="0"/>
              <a:t> </a:t>
            </a:r>
          </a:p>
          <a:p>
            <a:pPr eaLnBrk="1" hangingPunct="1">
              <a:buFont typeface="Arial" charset="0"/>
              <a:buNone/>
            </a:pPr>
            <a:r>
              <a:rPr lang="en-US" sz="1800" dirty="0" smtClean="0"/>
              <a:t>A.  frequent e-mails and phone calls with peers from other organizations</a:t>
            </a:r>
          </a:p>
          <a:p>
            <a:pPr eaLnBrk="1" hangingPunct="1">
              <a:buFont typeface="Arial" charset="0"/>
              <a:buNone/>
            </a:pPr>
            <a:r>
              <a:rPr lang="en-US" sz="1800" dirty="0" smtClean="0"/>
              <a:t>B.  implementation of market segmentation within the community</a:t>
            </a:r>
          </a:p>
          <a:p>
            <a:pPr eaLnBrk="1" hangingPunct="1">
              <a:buFont typeface="Arial" charset="0"/>
              <a:buNone/>
            </a:pPr>
            <a:r>
              <a:rPr lang="en-US" sz="1800" dirty="0" smtClean="0"/>
              <a:t>C.  attending monthly meetings of local governance or community social services</a:t>
            </a:r>
          </a:p>
          <a:p>
            <a:pPr eaLnBrk="1" hangingPunct="1">
              <a:buFont typeface="Arial" charset="0"/>
              <a:buNone/>
            </a:pPr>
            <a:r>
              <a:rPr lang="en-US" sz="1800" dirty="0" smtClean="0"/>
              <a:t>D.  sharing newsletters with peers from other organizations</a:t>
            </a:r>
          </a:p>
          <a:p>
            <a:pPr eaLnBrk="1" hangingPunct="1">
              <a:buFont typeface="Arial" charset="0"/>
              <a:buNone/>
            </a:pPr>
            <a:endParaRPr lang="en-US" sz="1800" dirty="0" smtClean="0"/>
          </a:p>
          <a:p>
            <a:pPr eaLnBrk="1" hangingPunct="1">
              <a:buFont typeface="Arial" charset="0"/>
              <a:buNone/>
            </a:pPr>
            <a:endParaRPr lang="en-US" sz="1800" dirty="0" smtClean="0"/>
          </a:p>
          <a:p>
            <a:pPr eaLnBrk="1" hangingPunct="1"/>
            <a:endParaRPr lang="en-US" dirty="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457200"/>
            <a:ext cx="8229600" cy="6096000"/>
          </a:xfrm>
        </p:spPr>
        <p:txBody>
          <a:bodyPr/>
          <a:lstStyle/>
          <a:p>
            <a:pPr eaLnBrk="1" hangingPunct="1">
              <a:buFont typeface="Arial" charset="0"/>
              <a:buNone/>
            </a:pPr>
            <a:r>
              <a:rPr lang="en-US" sz="1800" dirty="0" smtClean="0"/>
              <a:t> </a:t>
            </a:r>
          </a:p>
          <a:p>
            <a:pPr eaLnBrk="1" hangingPunct="1">
              <a:buFont typeface="Arial" charset="0"/>
              <a:buNone/>
            </a:pPr>
            <a:r>
              <a:rPr lang="en-US" sz="1800" dirty="0" smtClean="0"/>
              <a:t>15.  </a:t>
            </a:r>
            <a:r>
              <a:rPr lang="en-US" sz="1800" dirty="0" smtClean="0"/>
              <a:t>A </a:t>
            </a:r>
            <a:r>
              <a:rPr lang="en-US" sz="1800" dirty="0" smtClean="0"/>
              <a:t>park and recreation agency is not required to make all facilities accessible as long as programs offered in inaccessible facilities</a:t>
            </a:r>
          </a:p>
          <a:p>
            <a:pPr eaLnBrk="1" hangingPunct="1">
              <a:buFont typeface="Arial" charset="0"/>
              <a:buNone/>
            </a:pPr>
            <a:endParaRPr lang="en-US" sz="1800" dirty="0" smtClean="0"/>
          </a:p>
          <a:p>
            <a:pPr eaLnBrk="1" hangingPunct="1">
              <a:buFont typeface="Arial" charset="0"/>
              <a:buNone/>
            </a:pPr>
            <a:r>
              <a:rPr lang="en-US" sz="1800" dirty="0" smtClean="0"/>
              <a:t>A. are available in alternate accessible facilities.</a:t>
            </a:r>
          </a:p>
          <a:p>
            <a:pPr eaLnBrk="1" hangingPunct="1">
              <a:buFont typeface="Arial" charset="0"/>
              <a:buNone/>
            </a:pPr>
            <a:r>
              <a:rPr lang="en-US" sz="1800" dirty="0" smtClean="0"/>
              <a:t>B. have staff to get participants to the program area.</a:t>
            </a:r>
          </a:p>
          <a:p>
            <a:pPr eaLnBrk="1" hangingPunct="1">
              <a:buFont typeface="Arial" charset="0"/>
              <a:buNone/>
            </a:pPr>
            <a:r>
              <a:rPr lang="en-US" sz="1800" dirty="0" smtClean="0"/>
              <a:t>C. are all moved to an accessible facility.</a:t>
            </a:r>
          </a:p>
          <a:p>
            <a:pPr eaLnBrk="1" hangingPunct="1">
              <a:buFont typeface="Arial" charset="0"/>
              <a:buNone/>
            </a:pPr>
            <a:r>
              <a:rPr lang="en-US" sz="1800" dirty="0" smtClean="0"/>
              <a:t>D. are advertised that they are held in an inaccessible facility.</a:t>
            </a:r>
          </a:p>
          <a:p>
            <a:pPr eaLnBrk="1" hangingPunct="1">
              <a:buFont typeface="Arial" charset="0"/>
              <a:buNone/>
            </a:pPr>
            <a:endParaRPr lang="en-US" sz="1800" dirty="0" smtClean="0"/>
          </a:p>
          <a:p>
            <a:pPr eaLnBrk="1" hangingPunct="1">
              <a:buFont typeface="Arial" charset="0"/>
              <a:buNone/>
            </a:pPr>
            <a:r>
              <a:rPr lang="en-US" sz="1800" dirty="0" smtClean="0"/>
              <a:t>16. </a:t>
            </a:r>
            <a:r>
              <a:rPr lang="en-US" sz="1800" dirty="0" smtClean="0"/>
              <a:t>The most appropriate tournament format for determining a winner in the least amount of time is a</a:t>
            </a:r>
          </a:p>
          <a:p>
            <a:pPr eaLnBrk="1" hangingPunct="1">
              <a:buFont typeface="Arial" charset="0"/>
              <a:buNone/>
            </a:pPr>
            <a:r>
              <a:rPr lang="en-US" sz="1800" dirty="0" smtClean="0"/>
              <a:t> </a:t>
            </a:r>
          </a:p>
          <a:p>
            <a:pPr eaLnBrk="1" hangingPunct="1">
              <a:buFont typeface="Arial" charset="0"/>
              <a:buNone/>
            </a:pPr>
            <a:r>
              <a:rPr lang="en-US" sz="1800" dirty="0" smtClean="0"/>
              <a:t>A. round robin.</a:t>
            </a:r>
          </a:p>
          <a:p>
            <a:pPr eaLnBrk="1" hangingPunct="1">
              <a:buFont typeface="Arial" charset="0"/>
              <a:buNone/>
            </a:pPr>
            <a:r>
              <a:rPr lang="en-US" sz="1800" dirty="0" smtClean="0"/>
              <a:t>B. ladder.</a:t>
            </a:r>
          </a:p>
          <a:p>
            <a:pPr eaLnBrk="1" hangingPunct="1">
              <a:buFont typeface="Arial" charset="0"/>
              <a:buNone/>
            </a:pPr>
            <a:r>
              <a:rPr lang="en-US" sz="1800" dirty="0" smtClean="0"/>
              <a:t>C. challenge.</a:t>
            </a:r>
          </a:p>
          <a:p>
            <a:pPr eaLnBrk="1" hangingPunct="1">
              <a:buFont typeface="Arial" charset="0"/>
              <a:buNone/>
            </a:pPr>
            <a:r>
              <a:rPr lang="en-US" sz="1800" dirty="0" smtClean="0"/>
              <a:t>D. single elimination.</a:t>
            </a:r>
          </a:p>
          <a:p>
            <a:pPr eaLnBrk="1" hangingPunct="1">
              <a:buFont typeface="Arial" charset="0"/>
              <a:buNone/>
            </a:pPr>
            <a:r>
              <a:rPr lang="en-US" sz="1800" dirty="0" smtClean="0"/>
              <a:t> </a:t>
            </a:r>
          </a:p>
          <a:p>
            <a:pPr eaLnBrk="1" hangingPunct="1"/>
            <a:endParaRPr lang="en-US"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381000"/>
            <a:ext cx="8229600" cy="6248400"/>
          </a:xfrm>
        </p:spPr>
        <p:txBody>
          <a:bodyPr/>
          <a:lstStyle/>
          <a:p>
            <a:pPr eaLnBrk="1" hangingPunct="1">
              <a:buFont typeface="Arial" charset="0"/>
              <a:buNone/>
            </a:pPr>
            <a:r>
              <a:rPr lang="en-US" sz="1800" dirty="0" smtClean="0"/>
              <a:t> </a:t>
            </a:r>
          </a:p>
          <a:p>
            <a:pPr eaLnBrk="1" hangingPunct="1">
              <a:buFont typeface="Arial" charset="0"/>
              <a:buNone/>
            </a:pPr>
            <a:r>
              <a:rPr lang="en-US" sz="1800" dirty="0" smtClean="0"/>
              <a:t>17.  </a:t>
            </a:r>
            <a:r>
              <a:rPr lang="en-US" sz="1800" dirty="0" smtClean="0"/>
              <a:t> </a:t>
            </a:r>
            <a:r>
              <a:rPr lang="en-US" sz="1800" dirty="0" smtClean="0"/>
              <a:t>Which of the following are the two most important outcomes when conducting registration?</a:t>
            </a:r>
          </a:p>
          <a:p>
            <a:pPr eaLnBrk="1" hangingPunct="1">
              <a:buFont typeface="Arial" charset="0"/>
              <a:buNone/>
            </a:pPr>
            <a:r>
              <a:rPr lang="en-US" sz="1800" dirty="0" smtClean="0"/>
              <a:t> </a:t>
            </a:r>
          </a:p>
          <a:p>
            <a:pPr eaLnBrk="1" hangingPunct="1">
              <a:buFont typeface="Arial" charset="0"/>
              <a:buNone/>
            </a:pPr>
            <a:r>
              <a:rPr lang="en-US" sz="1800" dirty="0" smtClean="0"/>
              <a:t>A. accountability of records and ease of enrollment</a:t>
            </a:r>
          </a:p>
          <a:p>
            <a:pPr eaLnBrk="1" hangingPunct="1">
              <a:buFont typeface="Arial" charset="0"/>
              <a:buNone/>
            </a:pPr>
            <a:r>
              <a:rPr lang="en-US" sz="1800" dirty="0" smtClean="0"/>
              <a:t>B. participant satisfaction and accurate receipts</a:t>
            </a:r>
          </a:p>
          <a:p>
            <a:pPr eaLnBrk="1" hangingPunct="1">
              <a:buFont typeface="Arial" charset="0"/>
              <a:buNone/>
            </a:pPr>
            <a:r>
              <a:rPr lang="en-US" sz="1800" dirty="0" smtClean="0"/>
              <a:t>C. accounting accuracy and daily deposits</a:t>
            </a:r>
          </a:p>
          <a:p>
            <a:pPr eaLnBrk="1" hangingPunct="1">
              <a:buFont typeface="Arial" charset="0"/>
              <a:buNone/>
            </a:pPr>
            <a:r>
              <a:rPr lang="en-US" sz="1800" dirty="0" smtClean="0"/>
              <a:t>D. revenue security and staff scheduling</a:t>
            </a:r>
          </a:p>
          <a:p>
            <a:pPr eaLnBrk="1" hangingPunct="1">
              <a:buFont typeface="Arial" charset="0"/>
              <a:buNone/>
            </a:pPr>
            <a:r>
              <a:rPr lang="en-US" sz="1800" dirty="0" smtClean="0"/>
              <a:t> </a:t>
            </a:r>
          </a:p>
          <a:p>
            <a:pPr eaLnBrk="1" hangingPunct="1">
              <a:buFont typeface="Arial" charset="0"/>
              <a:buNone/>
            </a:pPr>
            <a:r>
              <a:rPr lang="en-US" sz="1800" dirty="0" smtClean="0"/>
              <a:t>19</a:t>
            </a:r>
            <a:r>
              <a:rPr lang="en-US" sz="1800" dirty="0" smtClean="0"/>
              <a:t>.   When leading a recreation program, the park and recreation professional should be primarily concerned with</a:t>
            </a:r>
          </a:p>
          <a:p>
            <a:pPr eaLnBrk="1" hangingPunct="1">
              <a:buFont typeface="Arial" charset="0"/>
              <a:buAutoNum type="arabicPeriod" startAt="40"/>
            </a:pPr>
            <a:endParaRPr lang="en-US" sz="1800" dirty="0" smtClean="0"/>
          </a:p>
          <a:p>
            <a:pPr eaLnBrk="1" hangingPunct="1">
              <a:buFont typeface="Arial" charset="0"/>
              <a:buNone/>
            </a:pPr>
            <a:r>
              <a:rPr lang="en-US" sz="1800" dirty="0" smtClean="0"/>
              <a:t>A. assessing participant skills.</a:t>
            </a:r>
          </a:p>
          <a:p>
            <a:pPr eaLnBrk="1" hangingPunct="1">
              <a:buFont typeface="Arial" charset="0"/>
              <a:buNone/>
            </a:pPr>
            <a:r>
              <a:rPr lang="en-US" sz="1800" dirty="0" smtClean="0"/>
              <a:t>B. accomplishing program goals.</a:t>
            </a:r>
          </a:p>
          <a:p>
            <a:pPr eaLnBrk="1" hangingPunct="1">
              <a:buFont typeface="Arial" charset="0"/>
              <a:buNone/>
            </a:pPr>
            <a:r>
              <a:rPr lang="en-US" sz="1800" dirty="0" smtClean="0"/>
              <a:t>C. obtaining waivers from participants.</a:t>
            </a:r>
          </a:p>
          <a:p>
            <a:pPr eaLnBrk="1" hangingPunct="1">
              <a:buFont typeface="Arial" charset="0"/>
              <a:buNone/>
            </a:pPr>
            <a:r>
              <a:rPr lang="en-US" sz="1800" dirty="0" smtClean="0"/>
              <a:t>D. staying within the budget.</a:t>
            </a:r>
          </a:p>
          <a:p>
            <a:pPr eaLnBrk="1" hangingPunct="1"/>
            <a:endParaRPr lang="en-US" dirty="0"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609600"/>
            <a:ext cx="8229600" cy="5943600"/>
          </a:xfrm>
        </p:spPr>
        <p:txBody>
          <a:bodyPr/>
          <a:lstStyle/>
          <a:p>
            <a:pPr eaLnBrk="1" hangingPunct="1">
              <a:buFont typeface="Arial" charset="0"/>
              <a:buNone/>
            </a:pPr>
            <a:r>
              <a:rPr lang="en-US" sz="1800" dirty="0" smtClean="0"/>
              <a:t>  </a:t>
            </a:r>
          </a:p>
          <a:p>
            <a:pPr eaLnBrk="1" hangingPunct="1">
              <a:buFont typeface="Arial" charset="0"/>
              <a:buNone/>
            </a:pPr>
            <a:r>
              <a:rPr lang="en-US" sz="1800" dirty="0" smtClean="0"/>
              <a:t>19  </a:t>
            </a:r>
            <a:r>
              <a:rPr lang="en-US" sz="1800" dirty="0" smtClean="0"/>
              <a:t> </a:t>
            </a:r>
            <a:r>
              <a:rPr lang="en-US" sz="1800" dirty="0" smtClean="0"/>
              <a:t>How many individuals must be surveyed to obtain 1,250 completed evaluations from a softball league with 6,000 participants, if the expected return rate is 50%?</a:t>
            </a:r>
          </a:p>
          <a:p>
            <a:pPr eaLnBrk="1" hangingPunct="1">
              <a:buFont typeface="Arial" charset="0"/>
              <a:buNone/>
            </a:pPr>
            <a:r>
              <a:rPr lang="en-US" sz="1800" dirty="0" smtClean="0"/>
              <a:t> </a:t>
            </a:r>
          </a:p>
          <a:p>
            <a:pPr eaLnBrk="1" hangingPunct="1">
              <a:buFont typeface="Arial" charset="0"/>
              <a:buNone/>
            </a:pPr>
            <a:r>
              <a:rPr lang="en-US" sz="1800" dirty="0" smtClean="0"/>
              <a:t> A.  625</a:t>
            </a:r>
          </a:p>
          <a:p>
            <a:pPr eaLnBrk="1" hangingPunct="1">
              <a:buFont typeface="Arial" charset="0"/>
              <a:buNone/>
            </a:pPr>
            <a:r>
              <a:rPr lang="en-US" sz="1800" dirty="0" smtClean="0"/>
              <a:t> B.  1,250</a:t>
            </a:r>
          </a:p>
          <a:p>
            <a:pPr eaLnBrk="1" hangingPunct="1">
              <a:buFont typeface="Arial" charset="0"/>
              <a:buNone/>
            </a:pPr>
            <a:r>
              <a:rPr lang="en-US" sz="1800" dirty="0" smtClean="0"/>
              <a:t> C.  2,500</a:t>
            </a:r>
          </a:p>
          <a:p>
            <a:pPr eaLnBrk="1" hangingPunct="1">
              <a:buFont typeface="Arial" charset="0"/>
              <a:buNone/>
            </a:pPr>
            <a:r>
              <a:rPr lang="en-US" sz="1800" dirty="0" smtClean="0"/>
              <a:t> D.  3,000</a:t>
            </a:r>
          </a:p>
          <a:p>
            <a:pPr eaLnBrk="1" hangingPunct="1">
              <a:buFont typeface="Arial" charset="0"/>
              <a:buNone/>
            </a:pPr>
            <a:r>
              <a:rPr lang="en-US" sz="1800" dirty="0" smtClean="0"/>
              <a:t> </a:t>
            </a:r>
          </a:p>
          <a:p>
            <a:pPr eaLnBrk="1" hangingPunct="1">
              <a:buFont typeface="Arial" charset="0"/>
              <a:buNone/>
            </a:pPr>
            <a:r>
              <a:rPr lang="en-US" sz="1800" dirty="0" smtClean="0"/>
              <a:t>20.  </a:t>
            </a:r>
            <a:r>
              <a:rPr lang="en-US" sz="1800" dirty="0" smtClean="0"/>
              <a:t>The primary purpose of risk management is to reduce risks associated with</a:t>
            </a:r>
          </a:p>
          <a:p>
            <a:pPr eaLnBrk="1" hangingPunct="1">
              <a:buFont typeface="Arial" charset="0"/>
              <a:buNone/>
            </a:pPr>
            <a:r>
              <a:rPr lang="en-US" sz="1800" dirty="0" smtClean="0"/>
              <a:t> </a:t>
            </a:r>
          </a:p>
          <a:p>
            <a:pPr eaLnBrk="1" hangingPunct="1">
              <a:buFont typeface="Arial" charset="0"/>
              <a:buNone/>
            </a:pPr>
            <a:r>
              <a:rPr lang="en-US" sz="1800" dirty="0" smtClean="0"/>
              <a:t>A.  daily operations.</a:t>
            </a:r>
          </a:p>
          <a:p>
            <a:pPr eaLnBrk="1" hangingPunct="1">
              <a:buFont typeface="Arial" charset="0"/>
              <a:buNone/>
            </a:pPr>
            <a:r>
              <a:rPr lang="en-US" sz="1800" dirty="0" smtClean="0"/>
              <a:t>B.  participation of volunteers.</a:t>
            </a:r>
          </a:p>
          <a:p>
            <a:pPr eaLnBrk="1" hangingPunct="1">
              <a:buFont typeface="Arial" charset="0"/>
              <a:buNone/>
            </a:pPr>
            <a:r>
              <a:rPr lang="en-US" sz="1800" dirty="0" smtClean="0"/>
              <a:t>C.  agency money management.</a:t>
            </a:r>
          </a:p>
          <a:p>
            <a:pPr eaLnBrk="1" hangingPunct="1">
              <a:buFont typeface="Arial" charset="0"/>
              <a:buNone/>
            </a:pPr>
            <a:r>
              <a:rPr lang="en-US" sz="1800" dirty="0" smtClean="0"/>
              <a:t>D.  hiring practices.       </a:t>
            </a:r>
          </a:p>
          <a:p>
            <a:pPr eaLnBrk="1" hangingPunct="1">
              <a:buFont typeface="Arial" charset="0"/>
              <a:buNone/>
            </a:pPr>
            <a:r>
              <a:rPr lang="en-US" sz="1800" dirty="0" smtClean="0"/>
              <a:t> </a:t>
            </a:r>
          </a:p>
          <a:p>
            <a:pPr eaLnBrk="1" hangingPunct="1"/>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 Summary</a:t>
            </a:r>
            <a:endParaRPr lang="en-US" sz="3200" dirty="0"/>
          </a:p>
        </p:txBody>
      </p:sp>
      <p:sp>
        <p:nvSpPr>
          <p:cNvPr id="3" name="Content Placeholder 2"/>
          <p:cNvSpPr>
            <a:spLocks noGrp="1"/>
          </p:cNvSpPr>
          <p:nvPr>
            <p:ph idx="1"/>
          </p:nvPr>
        </p:nvSpPr>
        <p:spPr>
          <a:xfrm>
            <a:off x="381000" y="762000"/>
            <a:ext cx="8229600" cy="3962400"/>
          </a:xfrm>
        </p:spPr>
        <p:txBody>
          <a:bodyPr/>
          <a:lstStyle/>
          <a:p>
            <a:r>
              <a:rPr lang="en-US" sz="3000" dirty="0" smtClean="0">
                <a:solidFill>
                  <a:srgbClr val="0000FF"/>
                </a:solidFill>
              </a:rPr>
              <a:t>3 Hour Allotted Time</a:t>
            </a:r>
          </a:p>
          <a:p>
            <a:r>
              <a:rPr lang="en-US" sz="3000" dirty="0" smtClean="0">
                <a:solidFill>
                  <a:srgbClr val="0000FF"/>
                </a:solidFill>
              </a:rPr>
              <a:t>150 Questions (125 Scored, 25 Pre-test questions)</a:t>
            </a:r>
          </a:p>
          <a:p>
            <a:r>
              <a:rPr lang="en-US" sz="3000" dirty="0" smtClean="0">
                <a:solidFill>
                  <a:srgbClr val="0000FF"/>
                </a:solidFill>
              </a:rPr>
              <a:t>Computer-based test results are provided directly following examination</a:t>
            </a:r>
          </a:p>
          <a:p>
            <a:r>
              <a:rPr lang="en-US" dirty="0" smtClean="0">
                <a:solidFill>
                  <a:srgbClr val="0000FF"/>
                </a:solidFill>
              </a:rPr>
              <a:t>The examination content outline (core competencies) will assist you in preparation by providing number of questions</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304800"/>
            <a:ext cx="8229600" cy="6096000"/>
          </a:xfrm>
        </p:spPr>
        <p:txBody>
          <a:bodyPr/>
          <a:lstStyle/>
          <a:p>
            <a:pPr eaLnBrk="1" hangingPunct="1">
              <a:buFont typeface="Arial" charset="0"/>
              <a:buNone/>
            </a:pPr>
            <a:r>
              <a:rPr lang="en-US" sz="1800" dirty="0" smtClean="0"/>
              <a:t> </a:t>
            </a:r>
            <a:endParaRPr lang="en-US" sz="1800" dirty="0" smtClean="0"/>
          </a:p>
          <a:p>
            <a:pPr eaLnBrk="1" hangingPunct="1">
              <a:buFont typeface="Arial" charset="0"/>
              <a:buNone/>
            </a:pPr>
            <a:r>
              <a:rPr lang="en-US" sz="1800" dirty="0" smtClean="0"/>
              <a:t> </a:t>
            </a:r>
          </a:p>
          <a:p>
            <a:pPr eaLnBrk="1" hangingPunct="1">
              <a:buFont typeface="Arial" charset="0"/>
              <a:buNone/>
            </a:pPr>
            <a:r>
              <a:rPr lang="en-US" sz="1800" dirty="0" smtClean="0"/>
              <a:t>21. </a:t>
            </a:r>
            <a:r>
              <a:rPr lang="en-US" sz="1800" dirty="0" smtClean="0"/>
              <a:t> </a:t>
            </a:r>
            <a:r>
              <a:rPr lang="en-US" sz="1800" dirty="0" smtClean="0"/>
              <a:t>Inventory inspections to verify an agency’s fixed assets should be conducted</a:t>
            </a:r>
          </a:p>
          <a:p>
            <a:pPr eaLnBrk="1" hangingPunct="1">
              <a:buFont typeface="Arial" charset="0"/>
              <a:buNone/>
            </a:pPr>
            <a:r>
              <a:rPr lang="en-US" sz="1800" dirty="0" smtClean="0"/>
              <a:t>A.   weekly.</a:t>
            </a:r>
          </a:p>
          <a:p>
            <a:pPr eaLnBrk="1" hangingPunct="1">
              <a:buFont typeface="Arial" charset="0"/>
              <a:buNone/>
            </a:pPr>
            <a:r>
              <a:rPr lang="en-US" sz="1800" dirty="0" smtClean="0"/>
              <a:t>B.   monthly.</a:t>
            </a:r>
          </a:p>
          <a:p>
            <a:pPr eaLnBrk="1" hangingPunct="1">
              <a:buFont typeface="Arial" charset="0"/>
              <a:buNone/>
            </a:pPr>
            <a:r>
              <a:rPr lang="en-US" sz="1800" dirty="0" smtClean="0"/>
              <a:t>C.  quarterly.</a:t>
            </a:r>
          </a:p>
          <a:p>
            <a:pPr eaLnBrk="1" hangingPunct="1">
              <a:buFont typeface="Arial" charset="0"/>
              <a:buNone/>
            </a:pPr>
            <a:r>
              <a:rPr lang="en-US" sz="1800" dirty="0" smtClean="0"/>
              <a:t>D.  annually.</a:t>
            </a:r>
          </a:p>
          <a:p>
            <a:pPr eaLnBrk="1" hangingPunct="1">
              <a:buFont typeface="Arial" charset="0"/>
              <a:buNone/>
            </a:pPr>
            <a:r>
              <a:rPr lang="en-US" sz="1800" dirty="0" smtClean="0"/>
              <a:t> </a:t>
            </a:r>
          </a:p>
          <a:p>
            <a:pPr eaLnBrk="1" hangingPunct="1">
              <a:buFont typeface="Arial" charset="0"/>
              <a:buNone/>
            </a:pPr>
            <a:r>
              <a:rPr lang="en-US" sz="1800" dirty="0" smtClean="0"/>
              <a:t>23.  A community has 10 tennis courts developed in three park areas.  The population is 125,000 and the community standard is one court per 5,000 people.  How many new courts are needed?</a:t>
            </a:r>
          </a:p>
          <a:p>
            <a:pPr eaLnBrk="1" hangingPunct="1">
              <a:buFont typeface="Arial" charset="0"/>
              <a:buNone/>
            </a:pPr>
            <a:r>
              <a:rPr lang="en-US" sz="1800" dirty="0" smtClean="0"/>
              <a:t> </a:t>
            </a:r>
          </a:p>
          <a:p>
            <a:pPr lvl="1" eaLnBrk="1" hangingPunct="1">
              <a:buFont typeface="Arial" charset="0"/>
              <a:buNone/>
            </a:pPr>
            <a:r>
              <a:rPr lang="en-US" sz="1400" dirty="0" smtClean="0"/>
              <a:t>A.    5</a:t>
            </a:r>
          </a:p>
          <a:p>
            <a:pPr lvl="1" eaLnBrk="1" hangingPunct="1">
              <a:buFont typeface="Arial" charset="0"/>
              <a:buNone/>
            </a:pPr>
            <a:r>
              <a:rPr lang="en-US" sz="1400" dirty="0" smtClean="0"/>
              <a:t>B.  10</a:t>
            </a:r>
          </a:p>
          <a:p>
            <a:pPr lvl="1" eaLnBrk="1" hangingPunct="1">
              <a:buFont typeface="Arial" charset="0"/>
              <a:buNone/>
            </a:pPr>
            <a:r>
              <a:rPr lang="en-US" sz="1400" dirty="0" smtClean="0"/>
              <a:t>C.  15</a:t>
            </a:r>
          </a:p>
          <a:p>
            <a:pPr lvl="1" eaLnBrk="1" hangingPunct="1">
              <a:buFont typeface="Arial" charset="0"/>
              <a:buNone/>
            </a:pPr>
            <a:r>
              <a:rPr lang="en-US" sz="1400" dirty="0" smtClean="0"/>
              <a:t>D.  25</a:t>
            </a:r>
          </a:p>
          <a:p>
            <a:pPr eaLnBrk="1" hangingPunct="1"/>
            <a:endParaRPr lang="en-US" dirty="0"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381000"/>
            <a:ext cx="8229600" cy="6096000"/>
          </a:xfrm>
        </p:spPr>
        <p:txBody>
          <a:bodyPr/>
          <a:lstStyle/>
          <a:p>
            <a:pPr eaLnBrk="1" hangingPunct="1">
              <a:buFont typeface="Arial" charset="0"/>
              <a:buNone/>
            </a:pPr>
            <a:endParaRPr lang="en-US" sz="1800" dirty="0" smtClean="0"/>
          </a:p>
          <a:p>
            <a:pPr eaLnBrk="1" hangingPunct="1">
              <a:buFont typeface="Arial" charset="0"/>
              <a:buNone/>
            </a:pPr>
            <a:r>
              <a:rPr lang="en-US" sz="1800" dirty="0" smtClean="0"/>
              <a:t>23. </a:t>
            </a:r>
            <a:r>
              <a:rPr lang="en-US" sz="1800" dirty="0" smtClean="0"/>
              <a:t> </a:t>
            </a:r>
            <a:r>
              <a:rPr lang="en-US" sz="1800" dirty="0" smtClean="0"/>
              <a:t>A stripped thread is noted on a U-bolt holding a playground swing, and the condition cannot be corrected.  Which of the following actions would be most appropriate?</a:t>
            </a:r>
          </a:p>
          <a:p>
            <a:pPr eaLnBrk="1" hangingPunct="1">
              <a:buFont typeface="Arial" charset="0"/>
              <a:buNone/>
            </a:pPr>
            <a:r>
              <a:rPr lang="en-US" sz="1800" dirty="0" smtClean="0"/>
              <a:t> </a:t>
            </a:r>
          </a:p>
          <a:p>
            <a:pPr eaLnBrk="1" hangingPunct="1">
              <a:buFont typeface="Arial" charset="0"/>
              <a:buNone/>
            </a:pPr>
            <a:r>
              <a:rPr lang="en-US" sz="1800" dirty="0" smtClean="0"/>
              <a:t>A.  Place a warning sign on the swing.</a:t>
            </a:r>
          </a:p>
          <a:p>
            <a:pPr eaLnBrk="1" hangingPunct="1">
              <a:buFont typeface="Arial" charset="0"/>
              <a:buNone/>
            </a:pPr>
            <a:r>
              <a:rPr lang="en-US" sz="1800" dirty="0" smtClean="0"/>
              <a:t>B.  Call maintenance to report the problem.</a:t>
            </a:r>
          </a:p>
          <a:p>
            <a:pPr eaLnBrk="1" hangingPunct="1">
              <a:buFont typeface="Arial" charset="0"/>
              <a:buNone/>
            </a:pPr>
            <a:r>
              <a:rPr lang="en-US" sz="1800" dirty="0" smtClean="0"/>
              <a:t>C.  Remove the swing from service.</a:t>
            </a:r>
          </a:p>
          <a:p>
            <a:pPr eaLnBrk="1" hangingPunct="1">
              <a:buFont typeface="Arial" charset="0"/>
              <a:buAutoNum type="alphaUcPeriod" startAt="4"/>
            </a:pPr>
            <a:r>
              <a:rPr lang="en-US" sz="1800" dirty="0" smtClean="0"/>
              <a:t>Fill out a written report to document the problem.</a:t>
            </a:r>
          </a:p>
          <a:p>
            <a:pPr eaLnBrk="1" hangingPunct="1">
              <a:buFont typeface="Arial" charset="0"/>
              <a:buAutoNum type="alphaUcPeriod" startAt="4"/>
            </a:pPr>
            <a:endParaRPr lang="en-US" sz="1800" dirty="0" smtClean="0"/>
          </a:p>
          <a:p>
            <a:pPr eaLnBrk="1" hangingPunct="1">
              <a:buFont typeface="Arial" charset="0"/>
              <a:buNone/>
            </a:pPr>
            <a:r>
              <a:rPr lang="en-US" sz="1800" dirty="0" smtClean="0"/>
              <a:t>24.   </a:t>
            </a:r>
            <a:r>
              <a:rPr lang="en-US" sz="1800" dirty="0" smtClean="0"/>
              <a:t>An employee arrives at a facility to open it for public use.  Which of the following should be the employee's first action?</a:t>
            </a:r>
          </a:p>
          <a:p>
            <a:pPr eaLnBrk="1" hangingPunct="1">
              <a:buFont typeface="Arial" charset="0"/>
              <a:buNone/>
            </a:pPr>
            <a:r>
              <a:rPr lang="en-US" sz="1800" dirty="0" smtClean="0"/>
              <a:t> </a:t>
            </a:r>
          </a:p>
          <a:p>
            <a:pPr eaLnBrk="1" hangingPunct="1">
              <a:buFont typeface="Arial" charset="0"/>
              <a:buAutoNum type="alphaUcPeriod"/>
            </a:pPr>
            <a:r>
              <a:rPr lang="en-US" sz="1800" dirty="0" smtClean="0"/>
              <a:t>Clean floors, windows, and activity areas.</a:t>
            </a:r>
          </a:p>
          <a:p>
            <a:pPr eaLnBrk="1" hangingPunct="1">
              <a:buFont typeface="Arial" charset="0"/>
              <a:buAutoNum type="alphaUcPeriod" startAt="2"/>
            </a:pPr>
            <a:r>
              <a:rPr lang="en-US" sz="1800" dirty="0" smtClean="0"/>
              <a:t>Inspect all areas and equipment for hazards.</a:t>
            </a:r>
          </a:p>
          <a:p>
            <a:pPr eaLnBrk="1" hangingPunct="1">
              <a:buFont typeface="Arial" charset="0"/>
              <a:buNone/>
            </a:pPr>
            <a:r>
              <a:rPr lang="en-US" sz="1800" dirty="0" smtClean="0"/>
              <a:t>C.   Prepare rosters and enrollment forms for use.</a:t>
            </a:r>
          </a:p>
          <a:p>
            <a:pPr eaLnBrk="1" hangingPunct="1">
              <a:buFont typeface="Arial" charset="0"/>
              <a:buNone/>
            </a:pPr>
            <a:r>
              <a:rPr lang="en-US" sz="1800" dirty="0" smtClean="0"/>
              <a:t> D.  Organize subordinate staff for the day.</a:t>
            </a:r>
          </a:p>
          <a:p>
            <a:pPr eaLnBrk="1" hangingPunct="1">
              <a:buFont typeface="Arial" charset="0"/>
              <a:buNone/>
            </a:pPr>
            <a:r>
              <a:rPr lang="en-US" sz="1800" dirty="0" smtClean="0"/>
              <a:t> </a:t>
            </a:r>
          </a:p>
          <a:p>
            <a:pPr eaLnBrk="1" hangingPunct="1">
              <a:buFont typeface="Arial" charset="0"/>
              <a:buNone/>
            </a:pPr>
            <a:r>
              <a:rPr lang="en-US" sz="1800" dirty="0" smtClean="0"/>
              <a:t> </a:t>
            </a:r>
          </a:p>
          <a:p>
            <a:pPr eaLnBrk="1" hangingPunct="1"/>
            <a:endParaRPr lang="en-US"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895600"/>
            <a:ext cx="8229600" cy="1066800"/>
          </a:xfrm>
        </p:spPr>
        <p:txBody>
          <a:bodyPr/>
          <a:lstStyle/>
          <a:p>
            <a:pPr algn="ctr">
              <a:buNone/>
            </a:pPr>
            <a:r>
              <a:rPr lang="en-US" sz="5500" b="1" dirty="0" smtClean="0">
                <a:solidFill>
                  <a:schemeClr val="tx1"/>
                </a:solidFill>
                <a:latin typeface="Georgia" pitchFamily="18" charset="0"/>
              </a:rPr>
              <a:t>? QUESTIONS ?</a:t>
            </a:r>
          </a:p>
          <a:p>
            <a:pPr algn="ctr">
              <a:buNone/>
            </a:pPr>
            <a:endParaRPr lang="en-US" sz="2000" b="1" dirty="0" smtClean="0">
              <a:solidFill>
                <a:schemeClr val="tx1"/>
              </a:solidFill>
              <a:latin typeface="Georgia" pitchFamily="18" charset="0"/>
            </a:endParaRPr>
          </a:p>
        </p:txBody>
      </p:sp>
      <p:pic>
        <p:nvPicPr>
          <p:cNvPr id="5" name="Picture 7"/>
          <p:cNvPicPr>
            <a:picLocks noChangeAspect="1" noChangeArrowheads="1"/>
          </p:cNvPicPr>
          <p:nvPr/>
        </p:nvPicPr>
        <p:blipFill>
          <a:blip r:embed="rId2" cstate="print"/>
          <a:srcRect/>
          <a:stretch>
            <a:fillRect/>
          </a:stretch>
        </p:blipFill>
        <p:spPr bwMode="auto">
          <a:xfrm>
            <a:off x="533400" y="914400"/>
            <a:ext cx="1066800" cy="1066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2011/12 Changes</a:t>
            </a:r>
            <a:endParaRPr lang="en-US" sz="3200" dirty="0"/>
          </a:p>
        </p:txBody>
      </p:sp>
      <p:sp>
        <p:nvSpPr>
          <p:cNvPr id="3" name="Content Placeholder 2"/>
          <p:cNvSpPr>
            <a:spLocks noGrp="1"/>
          </p:cNvSpPr>
          <p:nvPr>
            <p:ph idx="1"/>
          </p:nvPr>
        </p:nvSpPr>
        <p:spPr>
          <a:xfrm>
            <a:off x="381000" y="914400"/>
            <a:ext cx="8305800" cy="4724400"/>
          </a:xfrm>
        </p:spPr>
        <p:txBody>
          <a:bodyPr/>
          <a:lstStyle/>
          <a:p>
            <a:r>
              <a:rPr lang="en-US" dirty="0" smtClean="0">
                <a:solidFill>
                  <a:srgbClr val="0000FF"/>
                </a:solidFill>
              </a:rPr>
              <a:t>Core Competencies</a:t>
            </a:r>
          </a:p>
          <a:p>
            <a:pPr lvl="1"/>
            <a:r>
              <a:rPr lang="en-US" dirty="0" smtClean="0">
                <a:solidFill>
                  <a:srgbClr val="0000FF"/>
                </a:solidFill>
              </a:rPr>
              <a:t>Current CBT (General Administration, Programming, and Operations Management)</a:t>
            </a:r>
          </a:p>
          <a:p>
            <a:pPr lvl="1"/>
            <a:r>
              <a:rPr lang="en-US" dirty="0" smtClean="0">
                <a:solidFill>
                  <a:srgbClr val="0000FF"/>
                </a:solidFill>
              </a:rPr>
              <a:t>CBT beginning March (Finance, Human Resources, Operations, and Programming)</a:t>
            </a:r>
          </a:p>
          <a:p>
            <a:r>
              <a:rPr lang="en-US" dirty="0" smtClean="0">
                <a:solidFill>
                  <a:srgbClr val="0000FF"/>
                </a:solidFill>
              </a:rPr>
              <a:t>Passing Score</a:t>
            </a:r>
          </a:p>
          <a:p>
            <a:pPr lvl="1"/>
            <a:r>
              <a:rPr lang="en-US" dirty="0" smtClean="0">
                <a:solidFill>
                  <a:srgbClr val="0000FF"/>
                </a:solidFill>
              </a:rPr>
              <a:t>Current (83 out of 125)</a:t>
            </a:r>
          </a:p>
          <a:p>
            <a:pPr lvl="1"/>
            <a:r>
              <a:rPr lang="en-US" dirty="0" smtClean="0">
                <a:solidFill>
                  <a:srgbClr val="0000FF"/>
                </a:solidFill>
              </a:rPr>
              <a:t>March (84 out of 125)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Keep in Mind</a:t>
            </a:r>
            <a:endParaRPr lang="en-US" sz="3200" dirty="0"/>
          </a:p>
        </p:txBody>
      </p:sp>
      <p:sp>
        <p:nvSpPr>
          <p:cNvPr id="3" name="Content Placeholder 2"/>
          <p:cNvSpPr>
            <a:spLocks noGrp="1"/>
          </p:cNvSpPr>
          <p:nvPr>
            <p:ph idx="1"/>
          </p:nvPr>
        </p:nvSpPr>
        <p:spPr>
          <a:xfrm>
            <a:off x="304800" y="1143000"/>
            <a:ext cx="8458200" cy="4495800"/>
          </a:xfrm>
        </p:spPr>
        <p:txBody>
          <a:bodyPr/>
          <a:lstStyle/>
          <a:p>
            <a:pPr>
              <a:buNone/>
            </a:pPr>
            <a:r>
              <a:rPr lang="en-US" dirty="0" smtClean="0"/>
              <a:t>Questions are created from Park and Recreation Reference Books</a:t>
            </a:r>
          </a:p>
          <a:p>
            <a:pPr>
              <a:buNone/>
            </a:pPr>
            <a:endParaRPr lang="en-US" sz="1000" dirty="0" smtClean="0"/>
          </a:p>
          <a:p>
            <a:pPr>
              <a:buNone/>
            </a:pPr>
            <a:r>
              <a:rPr lang="en-US" dirty="0" smtClean="0"/>
              <a:t>Questions are written from an Educators point of view</a:t>
            </a:r>
          </a:p>
          <a:p>
            <a:pPr>
              <a:buNone/>
            </a:pPr>
            <a:endParaRPr lang="en-US" sz="1000" dirty="0" smtClean="0"/>
          </a:p>
          <a:p>
            <a:pPr>
              <a:buNone/>
            </a:pPr>
            <a:r>
              <a:rPr lang="en-US" dirty="0" smtClean="0"/>
              <a:t>Think national not regional</a:t>
            </a:r>
          </a:p>
          <a:p>
            <a:pPr>
              <a:buNone/>
            </a:pPr>
            <a:endParaRPr lang="en-US" sz="1000" dirty="0" smtClean="0"/>
          </a:p>
          <a:p>
            <a:pPr>
              <a:buNone/>
            </a:pPr>
            <a:r>
              <a:rPr lang="en-US" dirty="0" smtClean="0"/>
              <a:t>Believe in yourself and your knowledge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895600"/>
            <a:ext cx="8229600" cy="1066800"/>
          </a:xfrm>
        </p:spPr>
        <p:txBody>
          <a:bodyPr/>
          <a:lstStyle/>
          <a:p>
            <a:pPr algn="ctr">
              <a:buNone/>
            </a:pPr>
            <a:r>
              <a:rPr lang="en-US" sz="5500" b="1" dirty="0" smtClean="0">
                <a:solidFill>
                  <a:schemeClr val="tx1"/>
                </a:solidFill>
                <a:latin typeface="Georgia" pitchFamily="18" charset="0"/>
              </a:rPr>
              <a:t>PRE-TEST</a:t>
            </a:r>
          </a:p>
          <a:p>
            <a:pPr algn="ctr">
              <a:buNone/>
            </a:pPr>
            <a:endParaRPr lang="en-US" sz="2000" b="1" dirty="0" smtClean="0">
              <a:solidFill>
                <a:schemeClr val="tx1"/>
              </a:solidFill>
              <a:latin typeface="Georgia" pitchFamily="18" charset="0"/>
            </a:endParaRPr>
          </a:p>
        </p:txBody>
      </p:sp>
      <p:pic>
        <p:nvPicPr>
          <p:cNvPr id="5" name="Picture 7"/>
          <p:cNvPicPr>
            <a:picLocks noChangeAspect="1" noChangeArrowheads="1"/>
          </p:cNvPicPr>
          <p:nvPr/>
        </p:nvPicPr>
        <p:blipFill>
          <a:blip r:embed="rId3" cstate="print"/>
          <a:srcRect/>
          <a:stretch>
            <a:fillRect/>
          </a:stretch>
        </p:blipFill>
        <p:spPr bwMode="auto">
          <a:xfrm>
            <a:off x="533400" y="9144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895600"/>
            <a:ext cx="8229600" cy="1066800"/>
          </a:xfrm>
        </p:spPr>
        <p:txBody>
          <a:bodyPr/>
          <a:lstStyle/>
          <a:p>
            <a:pPr algn="ctr">
              <a:buNone/>
            </a:pPr>
            <a:r>
              <a:rPr lang="en-US" sz="5500" b="1" dirty="0" smtClean="0">
                <a:solidFill>
                  <a:schemeClr val="tx1"/>
                </a:solidFill>
                <a:latin typeface="Georgia" pitchFamily="18" charset="0"/>
              </a:rPr>
              <a:t>OPERATIONS</a:t>
            </a:r>
          </a:p>
          <a:p>
            <a:pPr algn="ctr">
              <a:buNone/>
            </a:pPr>
            <a:endParaRPr lang="en-US" sz="2000" b="1" dirty="0" smtClean="0">
              <a:solidFill>
                <a:schemeClr val="tx1"/>
              </a:solidFill>
              <a:latin typeface="Georgia" pitchFamily="18" charset="0"/>
            </a:endParaRPr>
          </a:p>
        </p:txBody>
      </p:sp>
      <p:pic>
        <p:nvPicPr>
          <p:cNvPr id="5" name="Picture 7"/>
          <p:cNvPicPr>
            <a:picLocks noChangeAspect="1" noChangeArrowheads="1"/>
          </p:cNvPicPr>
          <p:nvPr/>
        </p:nvPicPr>
        <p:blipFill>
          <a:blip r:embed="rId3" cstate="print"/>
          <a:srcRect/>
          <a:stretch>
            <a:fillRect/>
          </a:stretch>
        </p:blipFill>
        <p:spPr bwMode="auto">
          <a:xfrm>
            <a:off x="533400" y="9144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3200" b="1" dirty="0" smtClean="0"/>
              <a:t>Customer Service</a:t>
            </a:r>
            <a:r>
              <a:rPr lang="en-US" sz="2800" dirty="0" smtClean="0"/>
              <a:t/>
            </a:r>
            <a:br>
              <a:rPr lang="en-US" sz="2800" dirty="0" smtClean="0"/>
            </a:br>
            <a:endParaRPr lang="en-US" sz="2800" dirty="0" smtClean="0"/>
          </a:p>
        </p:txBody>
      </p:sp>
      <p:sp>
        <p:nvSpPr>
          <p:cNvPr id="7171" name="Rectangle 3"/>
          <p:cNvSpPr>
            <a:spLocks noGrp="1" noChangeArrowheads="1"/>
          </p:cNvSpPr>
          <p:nvPr>
            <p:ph type="body" idx="1"/>
          </p:nvPr>
        </p:nvSpPr>
        <p:spPr>
          <a:xfrm>
            <a:off x="381000" y="1066800"/>
            <a:ext cx="4724400" cy="3733800"/>
          </a:xfrm>
        </p:spPr>
        <p:txBody>
          <a:bodyPr/>
          <a:lstStyle/>
          <a:p>
            <a:r>
              <a:rPr lang="en-US" sz="2300" b="1" dirty="0" smtClean="0">
                <a:solidFill>
                  <a:srgbClr val="0000FF"/>
                </a:solidFill>
                <a:latin typeface="Arial" pitchFamily="34" charset="0"/>
                <a:cs typeface="Arial" pitchFamily="34" charset="0"/>
              </a:rPr>
              <a:t>Systematic way of meeting the customer’s needs and responding to complaints and disputes.</a:t>
            </a:r>
          </a:p>
          <a:p>
            <a:endParaRPr lang="en-US" sz="2300" b="1" dirty="0" smtClean="0">
              <a:solidFill>
                <a:srgbClr val="0000FF"/>
              </a:solidFill>
              <a:latin typeface="Arial" pitchFamily="34" charset="0"/>
              <a:cs typeface="Arial" pitchFamily="34" charset="0"/>
            </a:endParaRPr>
          </a:p>
          <a:p>
            <a:r>
              <a:rPr lang="en-US" sz="2300" b="1" dirty="0" smtClean="0">
                <a:solidFill>
                  <a:srgbClr val="0000FF"/>
                </a:solidFill>
                <a:latin typeface="Arial" pitchFamily="34" charset="0"/>
                <a:cs typeface="Arial" pitchFamily="34" charset="0"/>
              </a:rPr>
              <a:t>Important for an organization internally and externally</a:t>
            </a:r>
          </a:p>
          <a:p>
            <a:endParaRPr lang="en-US" sz="2300" b="1" dirty="0">
              <a:solidFill>
                <a:srgbClr val="0000FF"/>
              </a:solidFill>
              <a:latin typeface="Arial" pitchFamily="34" charset="0"/>
              <a:cs typeface="Arial" pitchFamily="34" charset="0"/>
            </a:endParaRPr>
          </a:p>
          <a:p>
            <a:r>
              <a:rPr lang="en-US" sz="2300" b="1" dirty="0" smtClean="0">
                <a:solidFill>
                  <a:srgbClr val="0000FF"/>
                </a:solidFill>
                <a:latin typeface="Arial" pitchFamily="34" charset="0"/>
                <a:cs typeface="Arial" pitchFamily="34" charset="0"/>
              </a:rPr>
              <a:t>You know good customer service when you see it</a:t>
            </a:r>
          </a:p>
          <a:p>
            <a:endParaRPr lang="en-US" sz="2300" dirty="0" smtClean="0">
              <a:latin typeface="Arial" pitchFamily="34" charset="0"/>
              <a:cs typeface="Arial" pitchFamily="34" charset="0"/>
            </a:endParaRPr>
          </a:p>
          <a:p>
            <a:pPr eaLnBrk="1" hangingPunct="1">
              <a:lnSpc>
                <a:spcPct val="80000"/>
              </a:lnSpc>
              <a:buFontTx/>
              <a:buNone/>
            </a:pPr>
            <a:endParaRPr lang="en-US" sz="2300" dirty="0" smtClean="0">
              <a:solidFill>
                <a:schemeClr val="tx1"/>
              </a:solidFill>
            </a:endParaRPr>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368300" y="-5699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828800"/>
            <a:ext cx="2813050" cy="199856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152400"/>
            <a:ext cx="8229600" cy="1143000"/>
          </a:xfrm>
        </p:spPr>
        <p:txBody>
          <a:bodyPr/>
          <a:lstStyle/>
          <a:p>
            <a:r>
              <a:rPr lang="en-US" sz="3200" b="1" dirty="0" smtClean="0"/>
              <a:t>Steps to Customer Service</a:t>
            </a:r>
            <a:r>
              <a:rPr lang="en-US" sz="2800" dirty="0" smtClean="0"/>
              <a:t>	</a:t>
            </a:r>
            <a:br>
              <a:rPr lang="en-US" sz="2800" dirty="0" smtClean="0"/>
            </a:br>
            <a:endParaRPr lang="en-US" sz="2800" dirty="0" smtClean="0"/>
          </a:p>
        </p:txBody>
      </p:sp>
      <p:graphicFrame>
        <p:nvGraphicFramePr>
          <p:cNvPr id="9" name="Content Placeholder 3"/>
          <p:cNvGraphicFramePr>
            <a:graphicFrameLocks/>
          </p:cNvGraphicFramePr>
          <p:nvPr>
            <p:extLst>
              <p:ext uri="{D42A27DB-BD31-4B8C-83A1-F6EECF244321}">
                <p14:modId xmlns:p14="http://schemas.microsoft.com/office/powerpoint/2010/main" val="501483316"/>
              </p:ext>
            </p:extLst>
          </p:nvPr>
        </p:nvGraphicFramePr>
        <p:xfrm>
          <a:off x="685800" y="762000"/>
          <a:ext cx="7848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533400"/>
          </a:xfrm>
        </p:spPr>
        <p:txBody>
          <a:bodyPr/>
          <a:lstStyle/>
          <a:p>
            <a:r>
              <a:rPr lang="en-US" sz="3200" b="1" dirty="0" smtClean="0"/>
              <a:t>Emergency Response</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458200" cy="5410200"/>
          </a:xfrm>
        </p:spPr>
        <p:txBody>
          <a:bodyPr/>
          <a:lstStyle/>
          <a:p>
            <a:r>
              <a:rPr lang="en-US" sz="2000" b="1" dirty="0" smtClean="0">
                <a:solidFill>
                  <a:schemeClr val="tx1"/>
                </a:solidFill>
                <a:latin typeface="Arial" pitchFamily="34" charset="0"/>
                <a:cs typeface="Arial" pitchFamily="34" charset="0"/>
              </a:rPr>
              <a:t>Respond to Emergencies</a:t>
            </a:r>
          </a:p>
          <a:p>
            <a:pPr lvl="1"/>
            <a:r>
              <a:rPr lang="en-US" sz="1800" dirty="0" smtClean="0">
                <a:solidFill>
                  <a:srgbClr val="0000FF"/>
                </a:solidFill>
                <a:latin typeface="Arial" pitchFamily="34" charset="0"/>
                <a:cs typeface="Arial" pitchFamily="34" charset="0"/>
              </a:rPr>
              <a:t>First Aid/CPR</a:t>
            </a:r>
          </a:p>
          <a:p>
            <a:pPr lvl="1"/>
            <a:r>
              <a:rPr lang="en-US" sz="1800" dirty="0" smtClean="0">
                <a:solidFill>
                  <a:srgbClr val="0000FF"/>
                </a:solidFill>
                <a:latin typeface="Arial" pitchFamily="34" charset="0"/>
                <a:cs typeface="Arial" pitchFamily="34" charset="0"/>
              </a:rPr>
              <a:t>Accident/Incident Reports</a:t>
            </a:r>
          </a:p>
          <a:p>
            <a:pPr lvl="1"/>
            <a:r>
              <a:rPr lang="en-US" sz="1800" dirty="0" smtClean="0">
                <a:solidFill>
                  <a:srgbClr val="0000FF"/>
                </a:solidFill>
                <a:latin typeface="Arial" pitchFamily="34" charset="0"/>
                <a:cs typeface="Arial" pitchFamily="34" charset="0"/>
              </a:rPr>
              <a:t>Know emergency action plan</a:t>
            </a:r>
          </a:p>
          <a:p>
            <a:r>
              <a:rPr lang="en-US" sz="2000" b="1" dirty="0" smtClean="0">
                <a:solidFill>
                  <a:schemeClr val="tx1"/>
                </a:solidFill>
                <a:latin typeface="Arial" pitchFamily="34" charset="0"/>
                <a:cs typeface="Arial" pitchFamily="34" charset="0"/>
              </a:rPr>
              <a:t>Follow the emergency </a:t>
            </a:r>
            <a:r>
              <a:rPr lang="en-US" sz="2000" b="1" dirty="0">
                <a:solidFill>
                  <a:schemeClr val="tx1"/>
                </a:solidFill>
                <a:latin typeface="Arial" pitchFamily="34" charset="0"/>
                <a:cs typeface="Arial" pitchFamily="34" charset="0"/>
              </a:rPr>
              <a:t>action plan</a:t>
            </a:r>
          </a:p>
          <a:p>
            <a:pPr lvl="1"/>
            <a:r>
              <a:rPr lang="en-US" sz="1800" dirty="0">
                <a:solidFill>
                  <a:srgbClr val="0000FF"/>
                </a:solidFill>
                <a:latin typeface="Arial" pitchFamily="34" charset="0"/>
                <a:cs typeface="Arial" pitchFamily="34" charset="0"/>
              </a:rPr>
              <a:t>Identify threats</a:t>
            </a:r>
          </a:p>
          <a:p>
            <a:pPr lvl="1"/>
            <a:r>
              <a:rPr lang="en-US" sz="1800" dirty="0">
                <a:solidFill>
                  <a:srgbClr val="0000FF"/>
                </a:solidFill>
                <a:latin typeface="Arial" pitchFamily="34" charset="0"/>
                <a:cs typeface="Arial" pitchFamily="34" charset="0"/>
              </a:rPr>
              <a:t>Create an emergency operations plan</a:t>
            </a:r>
          </a:p>
          <a:p>
            <a:pPr lvl="1"/>
            <a:r>
              <a:rPr lang="en-US" sz="1800" dirty="0">
                <a:solidFill>
                  <a:srgbClr val="0000FF"/>
                </a:solidFill>
                <a:latin typeface="Arial" pitchFamily="34" charset="0"/>
                <a:cs typeface="Arial" pitchFamily="34" charset="0"/>
              </a:rPr>
              <a:t>Develop an evacuation </a:t>
            </a:r>
            <a:r>
              <a:rPr lang="en-US" sz="1800" dirty="0" smtClean="0">
                <a:solidFill>
                  <a:srgbClr val="0000FF"/>
                </a:solidFill>
                <a:latin typeface="Arial" pitchFamily="34" charset="0"/>
                <a:cs typeface="Arial" pitchFamily="34" charset="0"/>
              </a:rPr>
              <a:t>plan</a:t>
            </a:r>
            <a:endParaRPr lang="en-US" sz="1800" dirty="0">
              <a:solidFill>
                <a:srgbClr val="0000FF"/>
              </a:solidFill>
              <a:latin typeface="Arial" pitchFamily="34" charset="0"/>
              <a:cs typeface="Arial" pitchFamily="34" charset="0"/>
            </a:endParaRPr>
          </a:p>
          <a:p>
            <a:r>
              <a:rPr lang="en-US" sz="2000" b="1" dirty="0" smtClean="0">
                <a:solidFill>
                  <a:schemeClr val="tx1"/>
                </a:solidFill>
                <a:latin typeface="Arial" pitchFamily="34" charset="0"/>
                <a:cs typeface="Arial" pitchFamily="34" charset="0"/>
              </a:rPr>
              <a:t>Implement an emergency action plan</a:t>
            </a:r>
          </a:p>
          <a:p>
            <a:pPr lvl="1"/>
            <a:r>
              <a:rPr lang="en-US" sz="1800" dirty="0" smtClean="0">
                <a:solidFill>
                  <a:srgbClr val="0000FF"/>
                </a:solidFill>
                <a:latin typeface="Arial" pitchFamily="34" charset="0"/>
                <a:cs typeface="Arial" pitchFamily="34" charset="0"/>
              </a:rPr>
              <a:t>Weather</a:t>
            </a:r>
          </a:p>
          <a:p>
            <a:pPr lvl="1"/>
            <a:r>
              <a:rPr lang="en-US" sz="1800" dirty="0" smtClean="0">
                <a:solidFill>
                  <a:srgbClr val="0000FF"/>
                </a:solidFill>
                <a:latin typeface="Arial" pitchFamily="34" charset="0"/>
                <a:cs typeface="Arial" pitchFamily="34" charset="0"/>
              </a:rPr>
              <a:t>Plants and animals</a:t>
            </a:r>
          </a:p>
          <a:p>
            <a:pPr lvl="1"/>
            <a:r>
              <a:rPr lang="en-US" sz="1800" dirty="0" smtClean="0">
                <a:solidFill>
                  <a:srgbClr val="0000FF"/>
                </a:solidFill>
                <a:latin typeface="Arial" pitchFamily="34" charset="0"/>
                <a:cs typeface="Arial" pitchFamily="34" charset="0"/>
              </a:rPr>
              <a:t>Societal threats</a:t>
            </a:r>
          </a:p>
          <a:p>
            <a:pPr lvl="1"/>
            <a:r>
              <a:rPr lang="en-US" sz="1800" dirty="0" smtClean="0">
                <a:solidFill>
                  <a:srgbClr val="0000FF"/>
                </a:solidFill>
                <a:latin typeface="Arial" pitchFamily="34" charset="0"/>
                <a:cs typeface="Arial" pitchFamily="34" charset="0"/>
              </a:rPr>
              <a:t>Coordinate with local/state/federal officials</a:t>
            </a:r>
          </a:p>
          <a:p>
            <a:r>
              <a:rPr lang="en-US" sz="2000" b="1" dirty="0" smtClean="0">
                <a:solidFill>
                  <a:schemeClr val="tx1"/>
                </a:solidFill>
                <a:latin typeface="Arial" pitchFamily="34" charset="0"/>
                <a:cs typeface="Arial" pitchFamily="34" charset="0"/>
              </a:rPr>
              <a:t>Provide </a:t>
            </a:r>
            <a:r>
              <a:rPr lang="en-US" sz="2000" b="1" dirty="0">
                <a:solidFill>
                  <a:schemeClr val="tx1"/>
                </a:solidFill>
                <a:latin typeface="Arial" pitchFamily="34" charset="0"/>
                <a:cs typeface="Arial" pitchFamily="34" charset="0"/>
              </a:rPr>
              <a:t>input for a general security/safety plan</a:t>
            </a:r>
          </a:p>
          <a:p>
            <a:pPr>
              <a:buFontTx/>
              <a:buNone/>
            </a:pPr>
            <a:r>
              <a:rPr lang="en-US" sz="2000" dirty="0">
                <a:latin typeface="Arial" pitchFamily="34" charset="0"/>
                <a:cs typeface="Arial" pitchFamily="34" charset="0"/>
              </a:rPr>
              <a:t>	</a:t>
            </a:r>
            <a:r>
              <a:rPr lang="en-US" sz="2000" dirty="0">
                <a:solidFill>
                  <a:srgbClr val="0000FF"/>
                </a:solidFill>
                <a:latin typeface="Arial" pitchFamily="34" charset="0"/>
                <a:cs typeface="Arial" pitchFamily="34" charset="0"/>
              </a:rPr>
              <a:t> </a:t>
            </a:r>
            <a:r>
              <a:rPr lang="en-US" sz="2000" dirty="0" smtClean="0">
                <a:solidFill>
                  <a:srgbClr val="0000FF"/>
                </a:solidFill>
                <a:latin typeface="Arial" pitchFamily="34" charset="0"/>
                <a:cs typeface="Arial" pitchFamily="34" charset="0"/>
              </a:rPr>
              <a:t>  -   </a:t>
            </a:r>
            <a:r>
              <a:rPr lang="en-US" sz="1800" dirty="0" smtClean="0">
                <a:solidFill>
                  <a:srgbClr val="0000FF"/>
                </a:solidFill>
                <a:latin typeface="Arial" pitchFamily="34" charset="0"/>
                <a:cs typeface="Arial" pitchFamily="34" charset="0"/>
              </a:rPr>
              <a:t>Regular </a:t>
            </a:r>
            <a:r>
              <a:rPr lang="en-US" sz="1800" dirty="0">
                <a:solidFill>
                  <a:srgbClr val="0000FF"/>
                </a:solidFill>
                <a:latin typeface="Arial" pitchFamily="34" charset="0"/>
                <a:cs typeface="Arial" pitchFamily="34" charset="0"/>
              </a:rPr>
              <a:t>safety inspections</a:t>
            </a:r>
          </a:p>
          <a:p>
            <a:pPr lvl="1"/>
            <a:endParaRPr lang="en-US" sz="2300" dirty="0" smtClean="0">
              <a:latin typeface="Arial" pitchFamily="34" charset="0"/>
              <a:cs typeface="Arial" pitchFamily="34" charset="0"/>
            </a:endParaRPr>
          </a:p>
          <a:p>
            <a:pPr lvl="1"/>
            <a:endParaRPr lang="en-US" sz="2300" dirty="0" smtClean="0">
              <a:latin typeface="Arial" pitchFamily="34" charset="0"/>
              <a:cs typeface="Arial" pitchFamily="34" charset="0"/>
            </a:endParaRPr>
          </a:p>
          <a:p>
            <a:pPr lvl="1"/>
            <a:endParaRPr lang="en-US" sz="2300" dirty="0" smtClean="0">
              <a:latin typeface="Arial" pitchFamily="34" charset="0"/>
              <a:cs typeface="Arial" pitchFamily="34" charset="0"/>
            </a:endParaRPr>
          </a:p>
          <a:p>
            <a:pPr eaLnBrk="1" hangingPunct="1">
              <a:lnSpc>
                <a:spcPct val="80000"/>
              </a:lnSpc>
              <a:buFontTx/>
              <a:buNone/>
            </a:pPr>
            <a:endParaRPr lang="en-US" sz="2300" dirty="0" smtClean="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990600"/>
            <a:ext cx="2892330" cy="1399325"/>
          </a:xfrm>
          <a:prstGeom prst="rect">
            <a:avLst/>
          </a:prstGeom>
        </p:spPr>
      </p:pic>
    </p:spTree>
    <p:extLst>
      <p:ext uri="{BB962C8B-B14F-4D97-AF65-F5344CB8AC3E}">
        <p14:creationId xmlns:p14="http://schemas.microsoft.com/office/powerpoint/2010/main" val="1990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Americans with Disabilities Act (ADA)</a:t>
            </a:r>
            <a:endParaRPr lang="en-US" sz="3200" b="1" dirty="0"/>
          </a:p>
        </p:txBody>
      </p:sp>
      <p:sp>
        <p:nvSpPr>
          <p:cNvPr id="3" name="Content Placeholder 2"/>
          <p:cNvSpPr>
            <a:spLocks noGrp="1"/>
          </p:cNvSpPr>
          <p:nvPr>
            <p:ph idx="1"/>
          </p:nvPr>
        </p:nvSpPr>
        <p:spPr>
          <a:xfrm>
            <a:off x="457200" y="1066800"/>
            <a:ext cx="8229600" cy="4267200"/>
          </a:xfrm>
        </p:spPr>
        <p:txBody>
          <a:bodyPr/>
          <a:lstStyle/>
          <a:p>
            <a:r>
              <a:rPr lang="en-US" sz="2300" b="1" dirty="0">
                <a:solidFill>
                  <a:schemeClr val="tx1"/>
                </a:solidFill>
                <a:latin typeface="Arial" pitchFamily="34" charset="0"/>
                <a:cs typeface="Arial" pitchFamily="34" charset="0"/>
              </a:rPr>
              <a:t>Americans with Disabilities Act (</a:t>
            </a:r>
            <a:r>
              <a:rPr lang="en-US" sz="2300" b="1" dirty="0" smtClean="0">
                <a:solidFill>
                  <a:schemeClr val="tx1"/>
                </a:solidFill>
                <a:latin typeface="Arial" pitchFamily="34" charset="0"/>
                <a:cs typeface="Arial" pitchFamily="34" charset="0"/>
              </a:rPr>
              <a:t>ADA)</a:t>
            </a:r>
          </a:p>
          <a:p>
            <a:r>
              <a:rPr lang="en-US" sz="2300" dirty="0" smtClean="0">
                <a:solidFill>
                  <a:srgbClr val="0000FF"/>
                </a:solidFill>
                <a:latin typeface="Arial" pitchFamily="34" charset="0"/>
                <a:cs typeface="Arial" pitchFamily="34" charset="0"/>
              </a:rPr>
              <a:t>Enacted </a:t>
            </a:r>
            <a:r>
              <a:rPr lang="en-US" sz="2300" dirty="0">
                <a:solidFill>
                  <a:srgbClr val="0000FF"/>
                </a:solidFill>
                <a:latin typeface="Arial" pitchFamily="34" charset="0"/>
                <a:cs typeface="Arial" pitchFamily="34" charset="0"/>
              </a:rPr>
              <a:t>January 26, 1992</a:t>
            </a:r>
          </a:p>
          <a:p>
            <a:pPr lvl="1"/>
            <a:r>
              <a:rPr lang="en-US" sz="2300" dirty="0">
                <a:solidFill>
                  <a:srgbClr val="0000FF"/>
                </a:solidFill>
                <a:latin typeface="Arial" pitchFamily="34" charset="0"/>
                <a:cs typeface="Arial" pitchFamily="34" charset="0"/>
              </a:rPr>
              <a:t>Requires physical alterations to public accommodations undertaken after 1/26/92 to be readily accessible to &amp; useable by people with disabilities to the maximum extent feasible </a:t>
            </a:r>
          </a:p>
          <a:p>
            <a:pPr lvl="1"/>
            <a:r>
              <a:rPr lang="en-US" sz="2300" dirty="0">
                <a:solidFill>
                  <a:srgbClr val="0000FF"/>
                </a:solidFill>
                <a:latin typeface="Arial" pitchFamily="34" charset="0"/>
                <a:cs typeface="Arial" pitchFamily="34" charset="0"/>
              </a:rPr>
              <a:t>Any facilities built after 1/26/92 must be readily accessible for people with disabilities</a:t>
            </a:r>
          </a:p>
          <a:p>
            <a:pPr lvl="1"/>
            <a:r>
              <a:rPr lang="en-US" sz="2300" dirty="0">
                <a:solidFill>
                  <a:srgbClr val="0000FF"/>
                </a:solidFill>
                <a:latin typeface="Arial" pitchFamily="34" charset="0"/>
                <a:cs typeface="Arial" pitchFamily="34" charset="0"/>
              </a:rPr>
              <a:t>Agencies that own, lease, lease out or operate</a:t>
            </a:r>
            <a:r>
              <a:rPr lang="en-US" sz="2300" b="1" dirty="0">
                <a:solidFill>
                  <a:srgbClr val="0000FF"/>
                </a:solidFill>
                <a:latin typeface="Arial" pitchFamily="34" charset="0"/>
                <a:cs typeface="Arial" pitchFamily="34" charset="0"/>
              </a:rPr>
              <a:t>*MUST*</a:t>
            </a:r>
            <a:r>
              <a:rPr lang="en-US" sz="2300" dirty="0">
                <a:solidFill>
                  <a:srgbClr val="0000FF"/>
                </a:solidFill>
                <a:latin typeface="Arial" pitchFamily="34" charset="0"/>
                <a:cs typeface="Arial" pitchFamily="34" charset="0"/>
              </a:rPr>
              <a:t> remove </a:t>
            </a:r>
            <a:r>
              <a:rPr lang="en-US" sz="2300" dirty="0" smtClean="0">
                <a:solidFill>
                  <a:srgbClr val="0000FF"/>
                </a:solidFill>
                <a:latin typeface="Arial" pitchFamily="34" charset="0"/>
                <a:cs typeface="Arial" pitchFamily="34" charset="0"/>
              </a:rPr>
              <a:t>barriers</a:t>
            </a:r>
            <a:endParaRPr lang="en-US" sz="23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711054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Introductions</a:t>
            </a:r>
            <a:endParaRPr lang="en-US" sz="3200" dirty="0"/>
          </a:p>
        </p:txBody>
      </p:sp>
      <p:sp>
        <p:nvSpPr>
          <p:cNvPr id="3" name="Content Placeholder 2"/>
          <p:cNvSpPr>
            <a:spLocks noGrp="1"/>
          </p:cNvSpPr>
          <p:nvPr>
            <p:ph idx="1"/>
          </p:nvPr>
        </p:nvSpPr>
        <p:spPr>
          <a:xfrm>
            <a:off x="457200" y="914400"/>
            <a:ext cx="8229600" cy="4495800"/>
          </a:xfrm>
        </p:spPr>
        <p:txBody>
          <a:bodyPr/>
          <a:lstStyle/>
          <a:p>
            <a:pPr>
              <a:buNone/>
            </a:pPr>
            <a:r>
              <a:rPr lang="en-US" dirty="0" smtClean="0">
                <a:solidFill>
                  <a:srgbClr val="0000FF"/>
                </a:solidFill>
              </a:rPr>
              <a:t>Who are we</a:t>
            </a:r>
          </a:p>
          <a:p>
            <a:pPr>
              <a:buNone/>
            </a:pPr>
            <a:endParaRPr lang="en-US" sz="1500" dirty="0" smtClean="0">
              <a:solidFill>
                <a:srgbClr val="0000FF"/>
              </a:solidFill>
            </a:endParaRPr>
          </a:p>
          <a:p>
            <a:pPr lvl="1"/>
            <a:r>
              <a:rPr lang="en-US" dirty="0" smtClean="0">
                <a:solidFill>
                  <a:srgbClr val="0000FF"/>
                </a:solidFill>
              </a:rPr>
              <a:t>Dan McLean Professor University of Nevada, Las Vegas</a:t>
            </a:r>
            <a:endParaRPr lang="en-US" dirty="0" smtClean="0">
              <a:solidFill>
                <a:srgbClr val="0000FF"/>
              </a:solidFill>
            </a:endParaRPr>
          </a:p>
          <a:p>
            <a:pPr lvl="1"/>
            <a:endParaRPr lang="en-US" dirty="0" smtClean="0">
              <a:solidFill>
                <a:srgbClr val="0000FF"/>
              </a:solidFill>
            </a:endParaRPr>
          </a:p>
          <a:p>
            <a:pPr lvl="1"/>
            <a:r>
              <a:rPr lang="en-US" dirty="0" smtClean="0">
                <a:solidFill>
                  <a:srgbClr val="0000FF"/>
                </a:solidFill>
              </a:rPr>
              <a:t>Dirk Richwine CRPE, Recreation Superintendent Henderson, </a:t>
            </a:r>
            <a:endParaRPr lang="en-US" dirty="0" smtClean="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Reasonable Accommodation</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4572000"/>
          </a:xfrm>
        </p:spPr>
        <p:txBody>
          <a:bodyPr/>
          <a:lstStyle/>
          <a:p>
            <a:pPr eaLnBrk="1" hangingPunct="1">
              <a:lnSpc>
                <a:spcPct val="80000"/>
              </a:lnSpc>
              <a:buFontTx/>
              <a:buNone/>
            </a:pPr>
            <a:endParaRPr lang="en-US" sz="2300" dirty="0" smtClean="0">
              <a:solidFill>
                <a:schemeClr val="tx1"/>
              </a:solidFill>
              <a:latin typeface="+mj-lt"/>
            </a:endParaRPr>
          </a:p>
          <a:p>
            <a:r>
              <a:rPr lang="en-US" sz="2400" b="1" dirty="0" smtClean="0">
                <a:solidFill>
                  <a:schemeClr val="tx1"/>
                </a:solidFill>
                <a:latin typeface="+mj-lt"/>
              </a:rPr>
              <a:t>Americans with Disabilities Act</a:t>
            </a:r>
          </a:p>
          <a:p>
            <a:r>
              <a:rPr lang="en-US" sz="2400" dirty="0" smtClean="0">
                <a:solidFill>
                  <a:srgbClr val="0000FF"/>
                </a:solidFill>
                <a:latin typeface="+mj-lt"/>
              </a:rPr>
              <a:t>Disability </a:t>
            </a:r>
            <a:r>
              <a:rPr lang="en-US" sz="2400" dirty="0">
                <a:solidFill>
                  <a:srgbClr val="0000FF"/>
                </a:solidFill>
                <a:latin typeface="+mj-lt"/>
              </a:rPr>
              <a:t>– mental or physical impairment limits major life activity</a:t>
            </a:r>
          </a:p>
          <a:p>
            <a:pPr lvl="1"/>
            <a:r>
              <a:rPr lang="en-US" sz="2400" dirty="0">
                <a:solidFill>
                  <a:srgbClr val="0000FF"/>
                </a:solidFill>
                <a:latin typeface="+mj-lt"/>
              </a:rPr>
              <a:t>CANNOT refuse participate because of the disability</a:t>
            </a:r>
          </a:p>
          <a:p>
            <a:pPr lvl="1"/>
            <a:r>
              <a:rPr lang="en-US" sz="2400" dirty="0">
                <a:solidFill>
                  <a:srgbClr val="0000FF"/>
                </a:solidFill>
                <a:latin typeface="+mj-lt"/>
              </a:rPr>
              <a:t>Must make </a:t>
            </a:r>
            <a:r>
              <a:rPr lang="en-US" sz="2400" b="1" dirty="0">
                <a:solidFill>
                  <a:srgbClr val="0000FF"/>
                </a:solidFill>
                <a:latin typeface="+mj-lt"/>
              </a:rPr>
              <a:t>REASONABLE ACCOMMODATION</a:t>
            </a:r>
          </a:p>
          <a:p>
            <a:pPr lvl="1"/>
            <a:r>
              <a:rPr lang="en-US" sz="2400" dirty="0">
                <a:solidFill>
                  <a:srgbClr val="0000FF"/>
                </a:solidFill>
                <a:latin typeface="+mj-lt"/>
              </a:rPr>
              <a:t>NO special charges</a:t>
            </a:r>
          </a:p>
          <a:p>
            <a:pPr lvl="1"/>
            <a:r>
              <a:rPr lang="en-US" sz="2400" dirty="0">
                <a:solidFill>
                  <a:srgbClr val="0000FF"/>
                </a:solidFill>
                <a:latin typeface="+mj-lt"/>
              </a:rPr>
              <a:t>NOT excluded from services due to inaccessible facilities</a:t>
            </a:r>
          </a:p>
          <a:p>
            <a:pPr lvl="1"/>
            <a:r>
              <a:rPr lang="en-US" sz="2400" dirty="0" smtClean="0">
                <a:solidFill>
                  <a:srgbClr val="0000FF"/>
                </a:solidFill>
                <a:latin typeface="+mj-lt"/>
              </a:rPr>
              <a:t>Even if separate </a:t>
            </a:r>
            <a:r>
              <a:rPr lang="en-US" sz="2400" dirty="0">
                <a:solidFill>
                  <a:srgbClr val="0000FF"/>
                </a:solidFill>
                <a:latin typeface="+mj-lt"/>
              </a:rPr>
              <a:t>services </a:t>
            </a:r>
            <a:r>
              <a:rPr lang="en-US" sz="2400" dirty="0" smtClean="0">
                <a:solidFill>
                  <a:srgbClr val="0000FF"/>
                </a:solidFill>
                <a:latin typeface="+mj-lt"/>
              </a:rPr>
              <a:t>operated, </a:t>
            </a:r>
            <a:r>
              <a:rPr lang="en-US" sz="2400" dirty="0">
                <a:solidFill>
                  <a:srgbClr val="0000FF"/>
                </a:solidFill>
                <a:latin typeface="+mj-lt"/>
              </a:rPr>
              <a:t>right to participate in regular </a:t>
            </a:r>
            <a:r>
              <a:rPr lang="en-US" sz="2400" dirty="0" smtClean="0">
                <a:solidFill>
                  <a:srgbClr val="0000FF"/>
                </a:solidFill>
                <a:latin typeface="+mj-lt"/>
              </a:rPr>
              <a:t>services provided by the agency (inclusion) </a:t>
            </a:r>
            <a:endParaRPr lang="en-US" sz="2400" dirty="0">
              <a:solidFill>
                <a:srgbClr val="0000FF"/>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599" y="228600"/>
            <a:ext cx="8951495" cy="914400"/>
          </a:xfrm>
        </p:spPr>
        <p:txBody>
          <a:bodyPr/>
          <a:lstStyle/>
          <a:p>
            <a:r>
              <a:rPr lang="en-US" sz="2800" b="1" dirty="0" smtClean="0"/>
              <a:t>Work with Outside Groups</a:t>
            </a:r>
            <a:r>
              <a:rPr lang="en-US" sz="2800" dirty="0" smtClean="0"/>
              <a:t>	</a:t>
            </a:r>
            <a:br>
              <a:rPr lang="en-US" sz="2800" dirty="0" smtClean="0"/>
            </a:br>
            <a:endParaRPr lang="en-US" sz="2800" dirty="0" smtClean="0"/>
          </a:p>
        </p:txBody>
      </p:sp>
      <p:sp>
        <p:nvSpPr>
          <p:cNvPr id="4" name="TextBox 3"/>
          <p:cNvSpPr txBox="1"/>
          <p:nvPr/>
        </p:nvSpPr>
        <p:spPr>
          <a:xfrm>
            <a:off x="342900" y="1295400"/>
            <a:ext cx="8077200" cy="3631763"/>
          </a:xfrm>
          <a:prstGeom prst="rect">
            <a:avLst/>
          </a:prstGeom>
          <a:noFill/>
        </p:spPr>
        <p:txBody>
          <a:bodyPr wrap="square" rtlCol="0">
            <a:spAutoFit/>
          </a:bodyPr>
          <a:lstStyle/>
          <a:p>
            <a:pPr marL="342900" indent="-342900">
              <a:buFont typeface="Arial" pitchFamily="34" charset="0"/>
              <a:buChar char="•"/>
            </a:pPr>
            <a:r>
              <a:rPr lang="en-US" sz="2300" b="1" dirty="0"/>
              <a:t>Benefits include efficiency &amp; </a:t>
            </a:r>
            <a:r>
              <a:rPr lang="en-US" sz="2300" b="1" dirty="0" smtClean="0"/>
              <a:t>avoiding duplication of services</a:t>
            </a:r>
          </a:p>
          <a:p>
            <a:pPr marL="342900" indent="-342900">
              <a:buFont typeface="Arial" pitchFamily="34" charset="0"/>
              <a:buChar char="•"/>
            </a:pPr>
            <a:endParaRPr lang="en-US" sz="2300" dirty="0"/>
          </a:p>
          <a:p>
            <a:pPr marL="342900" indent="-342900">
              <a:buFont typeface="Arial" pitchFamily="34" charset="0"/>
              <a:buChar char="•"/>
            </a:pPr>
            <a:r>
              <a:rPr lang="en-US" sz="2300" b="1" dirty="0"/>
              <a:t>Require collaboration </a:t>
            </a:r>
            <a:r>
              <a:rPr lang="en-US" sz="2300" b="1" dirty="0" smtClean="0"/>
              <a:t>&amp; </a:t>
            </a:r>
            <a:r>
              <a:rPr lang="en-US" sz="2300" b="1" dirty="0"/>
              <a:t>communication</a:t>
            </a:r>
          </a:p>
          <a:p>
            <a:pPr marL="342900" indent="-342900">
              <a:buFont typeface="Arial" pitchFamily="34" charset="0"/>
              <a:buChar char="•"/>
            </a:pPr>
            <a:endParaRPr lang="en-US" sz="2300" dirty="0"/>
          </a:p>
          <a:p>
            <a:pPr marL="342900" indent="-342900">
              <a:buFont typeface="Arial" pitchFamily="34" charset="0"/>
              <a:buChar char="•"/>
            </a:pPr>
            <a:r>
              <a:rPr lang="en-US" sz="2300" b="1" dirty="0" smtClean="0"/>
              <a:t>Written </a:t>
            </a:r>
            <a:r>
              <a:rPr lang="en-US" sz="2300" b="1" dirty="0"/>
              <a:t>agreement that outlines:</a:t>
            </a:r>
          </a:p>
          <a:p>
            <a:pPr marL="800100" lvl="1" indent="-342900">
              <a:buFont typeface="Arial" pitchFamily="34" charset="0"/>
              <a:buChar char="•"/>
            </a:pPr>
            <a:r>
              <a:rPr lang="en-US" sz="2300" dirty="0"/>
              <a:t>Legal responsibilities/liabilities</a:t>
            </a:r>
          </a:p>
          <a:p>
            <a:pPr marL="800100" lvl="1" indent="-342900">
              <a:buFont typeface="Arial" pitchFamily="34" charset="0"/>
              <a:buChar char="•"/>
            </a:pPr>
            <a:r>
              <a:rPr lang="en-US" sz="2300" dirty="0"/>
              <a:t>Staff &amp; program supervision details</a:t>
            </a:r>
          </a:p>
          <a:p>
            <a:pPr marL="800100" lvl="1" indent="-342900">
              <a:buFont typeface="Arial" pitchFamily="34" charset="0"/>
              <a:buChar char="•"/>
            </a:pPr>
            <a:r>
              <a:rPr lang="en-US" sz="2300" dirty="0"/>
              <a:t>Quality control</a:t>
            </a:r>
          </a:p>
          <a:p>
            <a:pPr marL="800100" lvl="1" indent="-342900">
              <a:buFont typeface="Arial" pitchFamily="34" charset="0"/>
              <a:buChar char="•"/>
            </a:pPr>
            <a:r>
              <a:rPr lang="en-US" sz="2300" dirty="0"/>
              <a:t>Partnership dissolution &amp; review </a:t>
            </a:r>
            <a:r>
              <a:rPr lang="en-US" sz="2300" dirty="0" smtClean="0"/>
              <a:t>processes</a:t>
            </a:r>
            <a:endParaRPr lang="en-US" sz="2300" dirty="0"/>
          </a:p>
        </p:txBody>
      </p:sp>
      <p:pic>
        <p:nvPicPr>
          <p:cNvPr id="2" name="Picture 2" descr="http://t1.gstatic.com/images?q=tbn:ANd9GcRTVnJZqeWo-D4VKsTopF0rHw15-QbEa-aosdau4HAsWjdRoyX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514600"/>
            <a:ext cx="2276475" cy="1495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000" b="1" dirty="0" smtClean="0"/>
              <a:t>Network with Related Organizations</a:t>
            </a:r>
          </a:p>
        </p:txBody>
      </p:sp>
      <p:sp>
        <p:nvSpPr>
          <p:cNvPr id="2" name="Rectangle 1"/>
          <p:cNvSpPr/>
          <p:nvPr/>
        </p:nvSpPr>
        <p:spPr>
          <a:xfrm>
            <a:off x="609600" y="1371599"/>
            <a:ext cx="8229600" cy="6001643"/>
          </a:xfrm>
          <a:prstGeom prst="rect">
            <a:avLst/>
          </a:prstGeom>
        </p:spPr>
        <p:txBody>
          <a:bodyPr wrap="square">
            <a:spAutoFit/>
          </a:bodyPr>
          <a:lstStyle/>
          <a:p>
            <a:pPr marL="342900" indent="-342900">
              <a:buFont typeface="Arial" pitchFamily="34" charset="0"/>
              <a:buChar char="•"/>
            </a:pPr>
            <a:r>
              <a:rPr lang="en-US" sz="2400" b="1" dirty="0" smtClean="0"/>
              <a:t>Other related Organizations</a:t>
            </a:r>
          </a:p>
          <a:p>
            <a:pPr marL="800100" lvl="1" indent="-342900">
              <a:buFont typeface="Arial" pitchFamily="34" charset="0"/>
              <a:buChar char="•"/>
            </a:pPr>
            <a:r>
              <a:rPr lang="en-US" sz="2400" dirty="0" smtClean="0"/>
              <a:t>Districts/Departments</a:t>
            </a:r>
          </a:p>
          <a:p>
            <a:pPr marL="800100" lvl="1" indent="-342900">
              <a:buFont typeface="Arial" pitchFamily="34" charset="0"/>
              <a:buChar char="•"/>
            </a:pPr>
            <a:r>
              <a:rPr lang="en-US" sz="2400" dirty="0" smtClean="0"/>
              <a:t>State Affiliates</a:t>
            </a:r>
          </a:p>
          <a:p>
            <a:pPr marL="800100" lvl="1" indent="-342900">
              <a:buFont typeface="Arial" pitchFamily="34" charset="0"/>
              <a:buChar char="•"/>
            </a:pPr>
            <a:r>
              <a:rPr lang="en-US" sz="2400" dirty="0" smtClean="0"/>
              <a:t>Professional Associations</a:t>
            </a:r>
          </a:p>
          <a:p>
            <a:pPr lvl="1"/>
            <a:endParaRPr lang="en-US" sz="1050" b="1" dirty="0" smtClean="0"/>
          </a:p>
          <a:p>
            <a:pPr lvl="1"/>
            <a:endParaRPr lang="en-US" sz="1050" b="1" dirty="0" smtClean="0"/>
          </a:p>
          <a:p>
            <a:pPr marL="342900" indent="-342900">
              <a:buFont typeface="Arial" pitchFamily="34" charset="0"/>
              <a:buChar char="•"/>
            </a:pPr>
            <a:r>
              <a:rPr lang="en-US" sz="2400" b="1" dirty="0" smtClean="0"/>
              <a:t>Professional Networking</a:t>
            </a:r>
          </a:p>
          <a:p>
            <a:pPr marL="800100" lvl="1" indent="-342900">
              <a:buFont typeface="Arial" pitchFamily="34" charset="0"/>
              <a:buChar char="•"/>
            </a:pPr>
            <a:r>
              <a:rPr lang="en-US" sz="2400" dirty="0" smtClean="0"/>
              <a:t>Keep updated with current trends</a:t>
            </a:r>
          </a:p>
          <a:p>
            <a:pPr marL="800100" lvl="1" indent="-342900">
              <a:buFont typeface="Arial" pitchFamily="34" charset="0"/>
              <a:buChar char="•"/>
            </a:pPr>
            <a:r>
              <a:rPr lang="en-US" sz="2400" dirty="0" smtClean="0"/>
              <a:t>Share resources</a:t>
            </a:r>
          </a:p>
          <a:p>
            <a:pPr marL="800100" lvl="1" indent="-342900">
              <a:buFont typeface="Arial" pitchFamily="34" charset="0"/>
              <a:buChar char="•"/>
            </a:pPr>
            <a:r>
              <a:rPr lang="en-US" sz="2400" dirty="0" smtClean="0"/>
              <a:t>Find ways to work cooperatively to enhance services and improve efficiencies</a:t>
            </a:r>
          </a:p>
          <a:p>
            <a:pPr marL="800100" lvl="1" indent="-342900">
              <a:buFont typeface="Arial" pitchFamily="34" charset="0"/>
              <a:buChar char="•"/>
            </a:pPr>
            <a:endParaRPr lang="en-US" sz="2400" b="1" dirty="0" smtClean="0"/>
          </a:p>
          <a:p>
            <a:pPr lvl="1"/>
            <a:endParaRPr lang="en-US" sz="2400" b="1" dirty="0"/>
          </a:p>
          <a:p>
            <a:pPr lvl="1"/>
            <a:endParaRPr lang="en-US" sz="2400" b="1" dirty="0" smtClean="0"/>
          </a:p>
          <a:p>
            <a:pPr lvl="1"/>
            <a:endParaRPr lang="en-US" sz="2400" b="1" dirty="0"/>
          </a:p>
          <a:p>
            <a:pPr lvl="1"/>
            <a:endParaRPr lang="en-US" sz="2400" b="1" dirty="0" smtClean="0"/>
          </a:p>
          <a:p>
            <a:pPr lvl="1"/>
            <a:endParaRPr lang="en-US" sz="2400" b="1"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1393" y="1219200"/>
            <a:ext cx="2797807" cy="1905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991600" cy="1295400"/>
          </a:xfrm>
        </p:spPr>
        <p:txBody>
          <a:bodyPr/>
          <a:lstStyle/>
          <a:p>
            <a:pPr algn="ctr"/>
            <a:r>
              <a:rPr lang="en-US" sz="2800" b="1" dirty="0" smtClean="0"/>
              <a:t>Provide Input for Capital Improvements</a:t>
            </a:r>
            <a:r>
              <a:rPr lang="en-US" sz="2800" dirty="0" smtClean="0"/>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5029200"/>
          </a:xfrm>
        </p:spPr>
        <p:txBody>
          <a:bodyPr/>
          <a:lstStyle/>
          <a:p>
            <a:pPr eaLnBrk="1" hangingPunct="1">
              <a:lnSpc>
                <a:spcPct val="80000"/>
              </a:lnSpc>
              <a:buFontTx/>
              <a:buNone/>
            </a:pPr>
            <a:r>
              <a:rPr lang="en-US" sz="2300" dirty="0" smtClean="0">
                <a:solidFill>
                  <a:schemeClr val="tx1"/>
                </a:solidFill>
              </a:rPr>
              <a:t>  </a:t>
            </a:r>
          </a:p>
          <a:p>
            <a:pPr eaLnBrk="1" hangingPunct="1">
              <a:lnSpc>
                <a:spcPct val="80000"/>
              </a:lnSpc>
              <a:buNone/>
            </a:pPr>
            <a:r>
              <a:rPr lang="en-US" sz="2400" b="1" dirty="0" smtClean="0">
                <a:solidFill>
                  <a:schemeClr val="tx1"/>
                </a:solidFill>
                <a:latin typeface="Calibri" pitchFamily="34" charset="0"/>
              </a:rPr>
              <a:t>Capital Budget</a:t>
            </a:r>
            <a:r>
              <a:rPr lang="en-US" sz="2000" b="1" dirty="0" smtClean="0">
                <a:solidFill>
                  <a:schemeClr val="tx1"/>
                </a:solidFill>
                <a:latin typeface="Calibri" pitchFamily="34" charset="0"/>
              </a:rPr>
              <a:t>:</a:t>
            </a:r>
            <a:r>
              <a:rPr lang="en-US" sz="2400" dirty="0" smtClean="0">
                <a:solidFill>
                  <a:schemeClr val="tx1"/>
                </a:solidFill>
                <a:latin typeface="Calibri" pitchFamily="34" charset="0"/>
              </a:rPr>
              <a:t>  </a:t>
            </a:r>
            <a:r>
              <a:rPr lang="en-US" sz="2000" dirty="0" smtClean="0">
                <a:solidFill>
                  <a:schemeClr val="tx1"/>
                </a:solidFill>
                <a:latin typeface="Calibri" pitchFamily="34" charset="0"/>
              </a:rPr>
              <a:t>Separate from Operating Budget.  Includes planned and proposed expenditures  for long-term and substantial projects</a:t>
            </a:r>
          </a:p>
          <a:p>
            <a:pPr eaLnBrk="1" hangingPunct="1">
              <a:lnSpc>
                <a:spcPct val="80000"/>
              </a:lnSpc>
              <a:buNone/>
            </a:pPr>
            <a:endParaRPr lang="en-US" sz="2000" dirty="0">
              <a:solidFill>
                <a:schemeClr val="tx1"/>
              </a:solidFill>
              <a:latin typeface="Calibri" pitchFamily="34" charset="0"/>
            </a:endParaRPr>
          </a:p>
          <a:p>
            <a:pPr eaLnBrk="1" hangingPunct="1">
              <a:lnSpc>
                <a:spcPct val="80000"/>
              </a:lnSpc>
              <a:buNone/>
            </a:pPr>
            <a:r>
              <a:rPr lang="en-US" sz="2400" b="1" dirty="0" smtClean="0">
                <a:solidFill>
                  <a:schemeClr val="tx1"/>
                </a:solidFill>
                <a:latin typeface="Calibri" pitchFamily="34" charset="0"/>
              </a:rPr>
              <a:t>Capital </a:t>
            </a:r>
            <a:r>
              <a:rPr lang="en-US" sz="2400" b="1" dirty="0">
                <a:solidFill>
                  <a:schemeClr val="tx1"/>
                </a:solidFill>
                <a:latin typeface="Calibri" pitchFamily="34" charset="0"/>
              </a:rPr>
              <a:t>Project</a:t>
            </a:r>
            <a:r>
              <a:rPr lang="en-US" sz="2000" b="1" dirty="0">
                <a:solidFill>
                  <a:schemeClr val="tx1"/>
                </a:solidFill>
                <a:latin typeface="Calibri" pitchFamily="34" charset="0"/>
              </a:rPr>
              <a:t>:  </a:t>
            </a:r>
            <a:r>
              <a:rPr lang="en-US" sz="2000" dirty="0">
                <a:solidFill>
                  <a:schemeClr val="tx1"/>
                </a:solidFill>
                <a:latin typeface="Calibri" pitchFamily="34" charset="0"/>
              </a:rPr>
              <a:t>Project that is extremely costly.  Facility Construction,  Large Vehicles, Land Acquisition</a:t>
            </a:r>
            <a:r>
              <a:rPr lang="en-US" sz="2000" dirty="0" smtClean="0">
                <a:solidFill>
                  <a:schemeClr val="tx1"/>
                </a:solidFill>
                <a:latin typeface="Calibri" pitchFamily="34" charset="0"/>
              </a:rPr>
              <a:t>.</a:t>
            </a:r>
          </a:p>
          <a:p>
            <a:pPr eaLnBrk="1" hangingPunct="1">
              <a:lnSpc>
                <a:spcPct val="80000"/>
              </a:lnSpc>
              <a:buNone/>
            </a:pPr>
            <a:endParaRPr lang="en-US" sz="2000" dirty="0">
              <a:solidFill>
                <a:schemeClr val="tx1"/>
              </a:solidFill>
              <a:latin typeface="Calibri" pitchFamily="34" charset="0"/>
            </a:endParaRPr>
          </a:p>
          <a:p>
            <a:pPr eaLnBrk="1" hangingPunct="1">
              <a:lnSpc>
                <a:spcPct val="80000"/>
              </a:lnSpc>
              <a:buNone/>
            </a:pPr>
            <a:r>
              <a:rPr lang="en-US" sz="2400" b="1" dirty="0">
                <a:solidFill>
                  <a:schemeClr val="tx1"/>
                </a:solidFill>
                <a:latin typeface="Calibri" pitchFamily="34" charset="0"/>
              </a:rPr>
              <a:t>Capital Budget Plans</a:t>
            </a:r>
            <a:r>
              <a:rPr lang="en-US" sz="2000" b="1" dirty="0">
                <a:solidFill>
                  <a:schemeClr val="tx1"/>
                </a:solidFill>
                <a:latin typeface="Calibri" pitchFamily="34" charset="0"/>
              </a:rPr>
              <a:t>:  </a:t>
            </a:r>
            <a:r>
              <a:rPr lang="en-US" sz="2000" dirty="0">
                <a:solidFill>
                  <a:schemeClr val="tx1"/>
                </a:solidFill>
                <a:latin typeface="Calibri" pitchFamily="34" charset="0"/>
              </a:rPr>
              <a:t>5-10 year plans are the </a:t>
            </a:r>
            <a:r>
              <a:rPr lang="en-US" sz="2000" dirty="0" smtClean="0">
                <a:solidFill>
                  <a:schemeClr val="tx1"/>
                </a:solidFill>
                <a:latin typeface="Calibri" pitchFamily="34" charset="0"/>
              </a:rPr>
              <a:t>norm</a:t>
            </a:r>
          </a:p>
          <a:p>
            <a:pPr eaLnBrk="1" hangingPunct="1">
              <a:lnSpc>
                <a:spcPct val="80000"/>
              </a:lnSpc>
              <a:buNone/>
            </a:pPr>
            <a:endParaRPr lang="en-US" sz="2000" dirty="0">
              <a:solidFill>
                <a:schemeClr val="tx1"/>
              </a:solidFill>
              <a:latin typeface="Calibri" pitchFamily="34" charset="0"/>
            </a:endParaRPr>
          </a:p>
          <a:p>
            <a:pPr eaLnBrk="1" hangingPunct="1">
              <a:lnSpc>
                <a:spcPct val="80000"/>
              </a:lnSpc>
              <a:buNone/>
            </a:pPr>
            <a:r>
              <a:rPr lang="en-US" sz="2400" b="1" dirty="0" smtClean="0">
                <a:solidFill>
                  <a:schemeClr val="tx1"/>
                </a:solidFill>
                <a:latin typeface="Calibri" pitchFamily="34" charset="0"/>
              </a:rPr>
              <a:t> Policies</a:t>
            </a:r>
            <a:r>
              <a:rPr lang="en-US" sz="2000" b="1" dirty="0" smtClean="0">
                <a:solidFill>
                  <a:schemeClr val="tx1"/>
                </a:solidFill>
                <a:latin typeface="Calibri" pitchFamily="34" charset="0"/>
              </a:rPr>
              <a:t>:  </a:t>
            </a:r>
            <a:r>
              <a:rPr lang="en-US" sz="2000" dirty="0" smtClean="0">
                <a:solidFill>
                  <a:schemeClr val="tx1"/>
                </a:solidFill>
                <a:latin typeface="Calibri" pitchFamily="34" charset="0"/>
              </a:rPr>
              <a:t>Any purchase/project over $______ is to be considered a capital purchase or project.</a:t>
            </a:r>
            <a:endParaRPr lang="en-US" sz="2000" dirty="0">
              <a:solidFill>
                <a:schemeClr val="tx1"/>
              </a:solidFill>
              <a:latin typeface="Calibri" pitchFamily="34" charset="0"/>
            </a:endParaRPr>
          </a:p>
          <a:p>
            <a:pPr eaLnBrk="1" hangingPunct="1">
              <a:lnSpc>
                <a:spcPct val="80000"/>
              </a:lnSpc>
              <a:buNone/>
            </a:pPr>
            <a:endParaRPr lang="en-US" sz="2000" b="1" dirty="0">
              <a:solidFill>
                <a:schemeClr val="tx1"/>
              </a:solidFill>
              <a:latin typeface="Calibri" pitchFamily="34" charset="0"/>
            </a:endParaRPr>
          </a:p>
          <a:p>
            <a:pPr eaLnBrk="1" hangingPunct="1">
              <a:lnSpc>
                <a:spcPct val="80000"/>
              </a:lnSpc>
              <a:buNone/>
            </a:pPr>
            <a:endParaRPr lang="en-US" sz="2000" dirty="0">
              <a:solidFill>
                <a:schemeClr val="tx1"/>
              </a:solidFill>
              <a:latin typeface="Calibri" pitchFamily="34" charset="0"/>
            </a:endParaRPr>
          </a:p>
          <a:p>
            <a:pPr algn="ctr" eaLnBrk="1" hangingPunct="1">
              <a:lnSpc>
                <a:spcPct val="80000"/>
              </a:lnSpc>
            </a:pPr>
            <a:endParaRPr lang="en-US" sz="2000" dirty="0" smtClean="0">
              <a:solidFill>
                <a:schemeClr val="tx1"/>
              </a:solidFill>
              <a:latin typeface="Calibri" pitchFamily="34" charset="0"/>
            </a:endParaRPr>
          </a:p>
          <a:p>
            <a:pPr algn="ctr" eaLnBrk="1" hangingPunct="1">
              <a:lnSpc>
                <a:spcPct val="80000"/>
              </a:lnSpc>
            </a:pPr>
            <a:endParaRPr lang="en-US" sz="2000" dirty="0" smtClean="0">
              <a:solidFill>
                <a:schemeClr val="tx1"/>
              </a:solidFill>
              <a:latin typeface="Calibri" pitchFamily="34" charset="0"/>
            </a:endParaRPr>
          </a:p>
          <a:p>
            <a:pPr eaLnBrk="1" hangingPunct="1">
              <a:lnSpc>
                <a:spcPct val="80000"/>
              </a:lnSpc>
              <a:buNone/>
            </a:pPr>
            <a:endParaRPr lang="en-US" sz="2000" dirty="0">
              <a:solidFill>
                <a:schemeClr val="tx1"/>
              </a:solidFill>
              <a:latin typeface="Calibri" pitchFamily="34" charset="0"/>
            </a:endParaRPr>
          </a:p>
          <a:p>
            <a:pPr eaLnBrk="1" hangingPunct="1">
              <a:lnSpc>
                <a:spcPct val="80000"/>
              </a:lnSpc>
              <a:buFontTx/>
              <a:buNone/>
            </a:pPr>
            <a:endParaRPr lang="en-US" sz="2300" dirty="0" smtClean="0">
              <a:solidFill>
                <a:schemeClr val="tx1"/>
              </a:solidFill>
            </a:endParaRPr>
          </a:p>
        </p:txBody>
      </p:sp>
      <p:pic>
        <p:nvPicPr>
          <p:cNvPr id="6" name="Picture 5" descr="C:\Documents and Settings\gingern\Local Settings\Temporary Internet Files\Content.IE5\KVQR3MA8\MC9000566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733800"/>
            <a:ext cx="1758116"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
            <a:ext cx="8991600" cy="1143000"/>
          </a:xfrm>
        </p:spPr>
        <p:txBody>
          <a:bodyPr/>
          <a:lstStyle/>
          <a:p>
            <a:pPr algn="ctr"/>
            <a:r>
              <a:rPr lang="en-US" sz="2800" b="1" dirty="0" smtClean="0"/>
              <a:t>    Provide </a:t>
            </a:r>
            <a:r>
              <a:rPr lang="en-US" sz="2800" b="1" dirty="0"/>
              <a:t>Input for Capital Improvements </a:t>
            </a:r>
            <a:r>
              <a:rPr lang="en-US" sz="2800" dirty="0" smtClean="0"/>
              <a:t>	</a:t>
            </a:r>
            <a:br>
              <a:rPr lang="en-US" sz="2800" dirty="0" smtClean="0"/>
            </a:br>
            <a:endParaRPr lang="en-US" sz="2800" dirty="0" smtClean="0"/>
          </a:p>
        </p:txBody>
      </p:sp>
      <p:sp>
        <p:nvSpPr>
          <p:cNvPr id="2" name="Content Placeholder 1"/>
          <p:cNvSpPr>
            <a:spLocks noGrp="1"/>
          </p:cNvSpPr>
          <p:nvPr>
            <p:ph idx="1"/>
          </p:nvPr>
        </p:nvSpPr>
        <p:spPr>
          <a:xfrm>
            <a:off x="304800" y="914400"/>
            <a:ext cx="8534400" cy="4800600"/>
          </a:xfrm>
        </p:spPr>
        <p:txBody>
          <a:bodyPr/>
          <a:lstStyle/>
          <a:p>
            <a:pPr algn="ctr" eaLnBrk="1" hangingPunct="1">
              <a:lnSpc>
                <a:spcPct val="80000"/>
              </a:lnSpc>
              <a:buNone/>
            </a:pPr>
            <a:r>
              <a:rPr lang="en-US" sz="2000" b="1" dirty="0">
                <a:solidFill>
                  <a:schemeClr val="tx1"/>
                </a:solidFill>
                <a:latin typeface="Calibri" pitchFamily="34" charset="0"/>
              </a:rPr>
              <a:t>Input from all levels of the organization is vital to creating a capital budget.</a:t>
            </a:r>
          </a:p>
          <a:p>
            <a:pPr algn="ctr" eaLnBrk="1" hangingPunct="1">
              <a:lnSpc>
                <a:spcPct val="80000"/>
              </a:lnSpc>
              <a:buNone/>
            </a:pPr>
            <a:endParaRPr lang="en-US" sz="2000" b="1" dirty="0" smtClean="0">
              <a:solidFill>
                <a:schemeClr val="tx1"/>
              </a:solidFill>
              <a:latin typeface="Calibri" pitchFamily="34" charset="0"/>
            </a:endParaRPr>
          </a:p>
          <a:p>
            <a:pPr algn="ctr" eaLnBrk="1" hangingPunct="1">
              <a:lnSpc>
                <a:spcPct val="80000"/>
              </a:lnSpc>
              <a:buNone/>
            </a:pPr>
            <a:r>
              <a:rPr lang="en-US" sz="2000" b="1" dirty="0" smtClean="0">
                <a:solidFill>
                  <a:schemeClr val="tx1"/>
                </a:solidFill>
                <a:latin typeface="Calibri" pitchFamily="34" charset="0"/>
              </a:rPr>
              <a:t>Examples </a:t>
            </a:r>
            <a:r>
              <a:rPr lang="en-US" sz="2000" b="1" dirty="0">
                <a:solidFill>
                  <a:schemeClr val="tx1"/>
                </a:solidFill>
                <a:latin typeface="Calibri" pitchFamily="34" charset="0"/>
              </a:rPr>
              <a:t>of Input for Capital Improvements from </a:t>
            </a:r>
            <a:r>
              <a:rPr lang="en-US" sz="2000" b="1" dirty="0" smtClean="0">
                <a:solidFill>
                  <a:schemeClr val="tx1"/>
                </a:solidFill>
                <a:latin typeface="Calibri" pitchFamily="34" charset="0"/>
              </a:rPr>
              <a:t>staff:</a:t>
            </a:r>
            <a:endParaRPr lang="en-US" sz="1100" b="1" dirty="0" smtClean="0">
              <a:solidFill>
                <a:schemeClr val="tx1"/>
              </a:solidFill>
              <a:latin typeface="Calibri" pitchFamily="34" charset="0"/>
            </a:endParaRPr>
          </a:p>
          <a:p>
            <a:pPr eaLnBrk="1" hangingPunct="1">
              <a:lnSpc>
                <a:spcPct val="80000"/>
              </a:lnSpc>
            </a:pPr>
            <a:r>
              <a:rPr lang="en-US" sz="2000" dirty="0">
                <a:solidFill>
                  <a:schemeClr val="tx1"/>
                </a:solidFill>
                <a:latin typeface="Calibri" pitchFamily="34" charset="0"/>
              </a:rPr>
              <a:t>Capital acquisitions for programs, facility or agency</a:t>
            </a:r>
          </a:p>
          <a:p>
            <a:pPr eaLnBrk="1" hangingPunct="1">
              <a:lnSpc>
                <a:spcPct val="80000"/>
              </a:lnSpc>
            </a:pPr>
            <a:r>
              <a:rPr lang="en-US" sz="2000" dirty="0" smtClean="0">
                <a:solidFill>
                  <a:schemeClr val="tx1"/>
                </a:solidFill>
                <a:latin typeface="Calibri" pitchFamily="34" charset="0"/>
              </a:rPr>
              <a:t>Develop </a:t>
            </a:r>
            <a:r>
              <a:rPr lang="en-US" sz="2000" dirty="0">
                <a:solidFill>
                  <a:schemeClr val="tx1"/>
                </a:solidFill>
                <a:latin typeface="Calibri" pitchFamily="34" charset="0"/>
              </a:rPr>
              <a:t>areas and facilities</a:t>
            </a:r>
          </a:p>
          <a:p>
            <a:pPr eaLnBrk="1" hangingPunct="1">
              <a:lnSpc>
                <a:spcPct val="80000"/>
              </a:lnSpc>
            </a:pPr>
            <a:r>
              <a:rPr lang="en-US" sz="2000" dirty="0">
                <a:solidFill>
                  <a:schemeClr val="tx1"/>
                </a:solidFill>
                <a:latin typeface="Calibri" pitchFamily="34" charset="0"/>
              </a:rPr>
              <a:t>Repair existing areas or facilities</a:t>
            </a:r>
          </a:p>
          <a:p>
            <a:pPr eaLnBrk="1" hangingPunct="1">
              <a:lnSpc>
                <a:spcPct val="80000"/>
              </a:lnSpc>
            </a:pPr>
            <a:r>
              <a:rPr lang="en-US" sz="2000" dirty="0">
                <a:solidFill>
                  <a:schemeClr val="tx1"/>
                </a:solidFill>
                <a:latin typeface="Calibri" pitchFamily="34" charset="0"/>
              </a:rPr>
              <a:t>Replace equipment for safety purposes</a:t>
            </a:r>
          </a:p>
          <a:p>
            <a:pPr eaLnBrk="1" hangingPunct="1">
              <a:lnSpc>
                <a:spcPct val="80000"/>
              </a:lnSpc>
            </a:pPr>
            <a:r>
              <a:rPr lang="en-US" sz="2000" dirty="0">
                <a:solidFill>
                  <a:schemeClr val="tx1"/>
                </a:solidFill>
                <a:latin typeface="Calibri" pitchFamily="34" charset="0"/>
              </a:rPr>
              <a:t>Enhance/expand recreation </a:t>
            </a:r>
            <a:r>
              <a:rPr lang="en-US" sz="2000" dirty="0" smtClean="0">
                <a:solidFill>
                  <a:schemeClr val="tx1"/>
                </a:solidFill>
                <a:latin typeface="Calibri" pitchFamily="34" charset="0"/>
              </a:rPr>
              <a:t>opportunities/services</a:t>
            </a:r>
          </a:p>
          <a:p>
            <a:pPr eaLnBrk="1" hangingPunct="1">
              <a:lnSpc>
                <a:spcPct val="80000"/>
              </a:lnSpc>
            </a:pPr>
            <a:r>
              <a:rPr lang="en-US" sz="2000" dirty="0">
                <a:solidFill>
                  <a:schemeClr val="tx1"/>
                </a:solidFill>
                <a:latin typeface="Calibri" pitchFamily="34" charset="0"/>
              </a:rPr>
              <a:t>Improve the natural </a:t>
            </a:r>
            <a:r>
              <a:rPr lang="en-US" sz="2000" dirty="0" smtClean="0">
                <a:solidFill>
                  <a:schemeClr val="tx1"/>
                </a:solidFill>
                <a:latin typeface="Calibri" pitchFamily="34" charset="0"/>
              </a:rPr>
              <a:t>environment</a:t>
            </a:r>
            <a:endParaRPr lang="en-US" sz="2000" dirty="0">
              <a:solidFill>
                <a:schemeClr val="tx1"/>
              </a:solidFill>
              <a:latin typeface="Calibri" pitchFamily="34" charset="0"/>
            </a:endParaRPr>
          </a:p>
          <a:p>
            <a:pPr algn="ctr"/>
            <a:endParaRPr lang="en-US" sz="1400" b="1" dirty="0" smtClean="0">
              <a:solidFill>
                <a:schemeClr val="tx1"/>
              </a:solidFill>
              <a:latin typeface="Calibri" pitchFamily="34" charset="0"/>
              <a:cs typeface="Calibri" pitchFamily="34" charset="0"/>
            </a:endParaRPr>
          </a:p>
          <a:p>
            <a:pPr algn="ctr"/>
            <a:r>
              <a:rPr lang="en-US" sz="2000" b="1" dirty="0" smtClean="0">
                <a:solidFill>
                  <a:schemeClr val="tx1"/>
                </a:solidFill>
                <a:latin typeface="Calibri" pitchFamily="34" charset="0"/>
                <a:cs typeface="Calibri" pitchFamily="34" charset="0"/>
              </a:rPr>
              <a:t>Capital Improvement Proposals should:</a:t>
            </a:r>
          </a:p>
          <a:p>
            <a:r>
              <a:rPr lang="en-US" sz="2000" dirty="0" smtClean="0">
                <a:solidFill>
                  <a:schemeClr val="tx1"/>
                </a:solidFill>
                <a:latin typeface="Calibri" pitchFamily="34" charset="0"/>
                <a:cs typeface="Calibri" pitchFamily="34" charset="0"/>
              </a:rPr>
              <a:t>Identify the benefits of the capital item</a:t>
            </a:r>
          </a:p>
          <a:p>
            <a:r>
              <a:rPr lang="en-US" sz="2000" dirty="0" smtClean="0">
                <a:solidFill>
                  <a:schemeClr val="tx1"/>
                </a:solidFill>
                <a:latin typeface="Calibri" pitchFamily="34" charset="0"/>
                <a:cs typeface="Calibri" pitchFamily="34" charset="0"/>
              </a:rPr>
              <a:t>Projected life of the capital item</a:t>
            </a:r>
          </a:p>
          <a:p>
            <a:r>
              <a:rPr lang="en-US" sz="2000" dirty="0" smtClean="0">
                <a:solidFill>
                  <a:schemeClr val="tx1"/>
                </a:solidFill>
                <a:latin typeface="Calibri" pitchFamily="34" charset="0"/>
                <a:cs typeface="Calibri" pitchFamily="34" charset="0"/>
              </a:rPr>
              <a:t>Possible sources of funding</a:t>
            </a:r>
          </a:p>
          <a:p>
            <a:pPr marL="457200" lvl="1" indent="0">
              <a:buNone/>
            </a:pPr>
            <a:endParaRPr lang="en-US" dirty="0"/>
          </a:p>
          <a:p>
            <a:pPr marL="457200" lvl="1" indent="0">
              <a:buNone/>
            </a:pPr>
            <a:endParaRPr lang="en-US" dirty="0"/>
          </a:p>
        </p:txBody>
      </p:sp>
      <p:pic>
        <p:nvPicPr>
          <p:cNvPr id="4" name="Picture 3" descr="C:\Documents and Settings\gingern\Local Settings\Temporary Internet Files\Content.IE5\F0KVVJKC\MP9004445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494211"/>
            <a:ext cx="32004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descr="http://t3.gstatic.com/images?q=tbn:ANd9GcS4chTDNzW8SMq1zCYdkhPE0mGQ_oLRYOH9mKcYdXH7b-StAOZ_oHuO5XVJ">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5575" y="2133600"/>
            <a:ext cx="1914525" cy="1439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152400"/>
            <a:ext cx="8686800" cy="1143000"/>
          </a:xfrm>
        </p:spPr>
        <p:txBody>
          <a:bodyPr/>
          <a:lstStyle/>
          <a:p>
            <a:pPr algn="ctr"/>
            <a:r>
              <a:rPr lang="en-US" sz="3200" b="1" dirty="0" smtClean="0"/>
              <a:t>      Maintain Information Systems</a:t>
            </a:r>
            <a:r>
              <a:rPr lang="en-US" sz="2800" dirty="0" smtClean="0"/>
              <a:t>	</a:t>
            </a:r>
            <a:br>
              <a:rPr lang="en-US" sz="2800" dirty="0" smtClean="0"/>
            </a:br>
            <a:endParaRPr lang="en-US" sz="2800" dirty="0" smtClean="0"/>
          </a:p>
        </p:txBody>
      </p:sp>
      <p:sp>
        <p:nvSpPr>
          <p:cNvPr id="2" name="Content Placeholder 1"/>
          <p:cNvSpPr>
            <a:spLocks noGrp="1"/>
          </p:cNvSpPr>
          <p:nvPr>
            <p:ph idx="1"/>
          </p:nvPr>
        </p:nvSpPr>
        <p:spPr>
          <a:xfrm>
            <a:off x="152400" y="838200"/>
            <a:ext cx="8915400" cy="4800600"/>
          </a:xfrm>
        </p:spPr>
        <p:txBody>
          <a:bodyPr/>
          <a:lstStyle/>
          <a:p>
            <a:pPr marL="0" indent="0">
              <a:buNone/>
            </a:pPr>
            <a:endParaRPr lang="en-US" sz="1100" b="1" dirty="0" smtClean="0">
              <a:solidFill>
                <a:schemeClr val="tx1"/>
              </a:solidFill>
            </a:endParaRPr>
          </a:p>
          <a:p>
            <a:pPr marL="0" indent="0">
              <a:buNone/>
            </a:pPr>
            <a:r>
              <a:rPr lang="en-US" sz="2400" b="1" dirty="0" smtClean="0">
                <a:solidFill>
                  <a:schemeClr val="tx1"/>
                </a:solidFill>
              </a:rPr>
              <a:t>Information Technology is</a:t>
            </a:r>
            <a:r>
              <a:rPr lang="en-US" sz="1800" b="1" dirty="0" smtClean="0">
                <a:solidFill>
                  <a:schemeClr val="tx1"/>
                </a:solidFill>
              </a:rPr>
              <a:t>: </a:t>
            </a:r>
            <a:r>
              <a:rPr lang="en-US" sz="1800" dirty="0" smtClean="0">
                <a:solidFill>
                  <a:schemeClr val="tx1"/>
                </a:solidFill>
              </a:rPr>
              <a:t>the means by which area personnel perform their information tasks . Org is comprised of many ops and admin functional areas – computers, registration systems, reservations systems………..</a:t>
            </a:r>
          </a:p>
          <a:p>
            <a:pPr marL="0" indent="0">
              <a:buNone/>
            </a:pPr>
            <a:endParaRPr lang="en-US" sz="1200" dirty="0" smtClean="0">
              <a:solidFill>
                <a:schemeClr val="tx1"/>
              </a:solidFill>
            </a:endParaRPr>
          </a:p>
          <a:p>
            <a:pPr marL="457200" lvl="1" indent="0">
              <a:buNone/>
            </a:pPr>
            <a:r>
              <a:rPr lang="en-US" sz="2400" b="1" dirty="0" smtClean="0">
                <a:solidFill>
                  <a:schemeClr val="tx1"/>
                </a:solidFill>
              </a:rPr>
              <a:t>Umbrella term </a:t>
            </a:r>
            <a:r>
              <a:rPr lang="en-US" sz="1800" dirty="0" smtClean="0">
                <a:solidFill>
                  <a:schemeClr val="tx1"/>
                </a:solidFill>
              </a:rPr>
              <a:t>– covers a vast array of computer disciplines allowing orgs to manage their information resources.</a:t>
            </a:r>
          </a:p>
          <a:p>
            <a:pPr lvl="1"/>
            <a:r>
              <a:rPr lang="en-US" sz="1800" dirty="0" smtClean="0">
                <a:solidFill>
                  <a:schemeClr val="tx1"/>
                </a:solidFill>
              </a:rPr>
              <a:t>Reshaping Organizations – investment in computing &amp; communications to market, customer service, streamline ops, etc.</a:t>
            </a:r>
          </a:p>
          <a:p>
            <a:pPr marL="457200" lvl="1" indent="0">
              <a:buNone/>
            </a:pPr>
            <a:endParaRPr lang="en-US" sz="1200" b="1" dirty="0" smtClean="0">
              <a:solidFill>
                <a:schemeClr val="tx1"/>
              </a:solidFill>
            </a:endParaRPr>
          </a:p>
          <a:p>
            <a:pPr marL="457200" lvl="1" indent="0">
              <a:buNone/>
            </a:pPr>
            <a:r>
              <a:rPr lang="en-US" sz="2400" b="1" dirty="0" smtClean="0">
                <a:solidFill>
                  <a:schemeClr val="tx1"/>
                </a:solidFill>
              </a:rPr>
              <a:t>Benefits:</a:t>
            </a:r>
          </a:p>
          <a:p>
            <a:pPr marL="457200" lvl="1" indent="0">
              <a:buNone/>
            </a:pPr>
            <a:r>
              <a:rPr lang="en-US" sz="1600" dirty="0">
                <a:solidFill>
                  <a:schemeClr val="tx1"/>
                </a:solidFill>
              </a:rPr>
              <a:t>	</a:t>
            </a:r>
            <a:r>
              <a:rPr lang="en-US" sz="1600" dirty="0" smtClean="0">
                <a:solidFill>
                  <a:schemeClr val="tx1"/>
                </a:solidFill>
              </a:rPr>
              <a:t>1.	</a:t>
            </a:r>
            <a:r>
              <a:rPr lang="en-US" sz="1800" dirty="0" smtClean="0">
                <a:solidFill>
                  <a:schemeClr val="tx1"/>
                </a:solidFill>
              </a:rPr>
              <a:t>empowers people to do what they want to do.</a:t>
            </a:r>
          </a:p>
          <a:p>
            <a:pPr marL="457200" lvl="1" indent="0">
              <a:buNone/>
            </a:pPr>
            <a:r>
              <a:rPr lang="en-US" sz="1800" dirty="0">
                <a:solidFill>
                  <a:schemeClr val="tx1"/>
                </a:solidFill>
              </a:rPr>
              <a:t>	</a:t>
            </a:r>
            <a:r>
              <a:rPr lang="en-US" sz="1800" dirty="0" smtClean="0">
                <a:solidFill>
                  <a:schemeClr val="tx1"/>
                </a:solidFill>
              </a:rPr>
              <a:t>2.	lets people be creative</a:t>
            </a:r>
          </a:p>
          <a:p>
            <a:pPr marL="457200" lvl="1" indent="0">
              <a:buNone/>
            </a:pPr>
            <a:r>
              <a:rPr lang="en-US" sz="1800" dirty="0">
                <a:solidFill>
                  <a:schemeClr val="tx1"/>
                </a:solidFill>
              </a:rPr>
              <a:t>	</a:t>
            </a:r>
            <a:r>
              <a:rPr lang="en-US" sz="1800" dirty="0" smtClean="0">
                <a:solidFill>
                  <a:schemeClr val="tx1"/>
                </a:solidFill>
              </a:rPr>
              <a:t>3.	lets people be productive.</a:t>
            </a:r>
          </a:p>
          <a:p>
            <a:pPr marL="457200" lvl="1" indent="0">
              <a:buNone/>
            </a:pPr>
            <a:r>
              <a:rPr lang="en-US" sz="1800" dirty="0">
                <a:solidFill>
                  <a:schemeClr val="tx1"/>
                </a:solidFill>
              </a:rPr>
              <a:t>	</a:t>
            </a:r>
            <a:r>
              <a:rPr lang="en-US" sz="1800" dirty="0" smtClean="0">
                <a:solidFill>
                  <a:schemeClr val="tx1"/>
                </a:solidFill>
              </a:rPr>
              <a:t>3.	lets people learn things</a:t>
            </a:r>
          </a:p>
        </p:txBody>
      </p:sp>
      <p:pic>
        <p:nvPicPr>
          <p:cNvPr id="4" name="Picture 8" descr="http://t2.gstatic.com/images?q=tbn:ANd9GcS4AihNWFIVJeTrKlScEfQj_gIYI7BcgUpK7PAOUnvo3m9_g8dPcaX27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657600"/>
            <a:ext cx="2211844" cy="22118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14400"/>
          </a:xfrm>
        </p:spPr>
        <p:txBody>
          <a:bodyPr/>
          <a:lstStyle/>
          <a:p>
            <a:pPr algn="ctr"/>
            <a:r>
              <a:rPr lang="en-US" sz="3200" b="1" dirty="0"/>
              <a:t>Maintain Information Systems</a:t>
            </a:r>
            <a:endParaRPr lang="en-US" sz="3200" dirty="0"/>
          </a:p>
        </p:txBody>
      </p:sp>
      <p:sp>
        <p:nvSpPr>
          <p:cNvPr id="3" name="Content Placeholder 2"/>
          <p:cNvSpPr>
            <a:spLocks noGrp="1"/>
          </p:cNvSpPr>
          <p:nvPr>
            <p:ph idx="1"/>
          </p:nvPr>
        </p:nvSpPr>
        <p:spPr>
          <a:xfrm>
            <a:off x="304800" y="914400"/>
            <a:ext cx="8610600" cy="4953000"/>
          </a:xfrm>
        </p:spPr>
        <p:txBody>
          <a:bodyPr/>
          <a:lstStyle/>
          <a:p>
            <a:pPr marL="457200" lvl="1" indent="0">
              <a:buNone/>
            </a:pPr>
            <a:r>
              <a:rPr lang="en-US" sz="2400" b="1" dirty="0">
                <a:solidFill>
                  <a:schemeClr val="tx1"/>
                </a:solidFill>
              </a:rPr>
              <a:t>Basic </a:t>
            </a:r>
            <a:r>
              <a:rPr lang="en-US" sz="2400" b="1" dirty="0" smtClean="0">
                <a:solidFill>
                  <a:schemeClr val="tx1"/>
                </a:solidFill>
              </a:rPr>
              <a:t>Functions of Information Systems:</a:t>
            </a:r>
            <a:endParaRPr lang="en-US" sz="2400" b="1" dirty="0">
              <a:solidFill>
                <a:schemeClr val="tx1"/>
              </a:solidFill>
            </a:endParaRPr>
          </a:p>
          <a:p>
            <a:pPr marL="457200" lvl="1" indent="0">
              <a:buNone/>
            </a:pPr>
            <a:r>
              <a:rPr lang="en-US" sz="2400" b="1" dirty="0">
                <a:solidFill>
                  <a:schemeClr val="tx1"/>
                </a:solidFill>
              </a:rPr>
              <a:t>	</a:t>
            </a:r>
            <a:r>
              <a:rPr lang="en-US" sz="1600" b="1" dirty="0" smtClean="0">
                <a:solidFill>
                  <a:schemeClr val="tx1"/>
                </a:solidFill>
              </a:rPr>
              <a:t>1. Input- </a:t>
            </a:r>
            <a:r>
              <a:rPr lang="en-US" sz="1600" b="1" dirty="0">
                <a:solidFill>
                  <a:schemeClr val="tx1"/>
                </a:solidFill>
              </a:rPr>
              <a:t>collecting data</a:t>
            </a:r>
          </a:p>
          <a:p>
            <a:pPr marL="457200" lvl="1" indent="0">
              <a:buNone/>
            </a:pPr>
            <a:r>
              <a:rPr lang="en-US" sz="1600" b="1" dirty="0">
                <a:solidFill>
                  <a:schemeClr val="tx1"/>
                </a:solidFill>
              </a:rPr>
              <a:t>	2. </a:t>
            </a:r>
            <a:r>
              <a:rPr lang="en-US" sz="1600" b="1" dirty="0" smtClean="0">
                <a:solidFill>
                  <a:schemeClr val="tx1"/>
                </a:solidFill>
              </a:rPr>
              <a:t> Communication </a:t>
            </a:r>
            <a:r>
              <a:rPr lang="en-US" sz="1600" b="1" dirty="0">
                <a:solidFill>
                  <a:schemeClr val="tx1"/>
                </a:solidFill>
              </a:rPr>
              <a:t>– access/movement of data from </a:t>
            </a:r>
            <a:endParaRPr lang="en-US" sz="1600" b="1" dirty="0" smtClean="0">
              <a:solidFill>
                <a:schemeClr val="tx1"/>
              </a:solidFill>
            </a:endParaRPr>
          </a:p>
          <a:p>
            <a:pPr marL="457200" lvl="1" indent="0">
              <a:buNone/>
            </a:pPr>
            <a:r>
              <a:rPr lang="en-US" sz="1600" b="1" dirty="0" smtClean="0">
                <a:solidFill>
                  <a:schemeClr val="tx1"/>
                </a:solidFill>
              </a:rPr>
              <a:t>              one </a:t>
            </a:r>
            <a:r>
              <a:rPr lang="en-US" sz="1600" b="1" dirty="0">
                <a:solidFill>
                  <a:schemeClr val="tx1"/>
                </a:solidFill>
              </a:rPr>
              <a:t>place to </a:t>
            </a:r>
            <a:r>
              <a:rPr lang="en-US" sz="1600" b="1" dirty="0" smtClean="0">
                <a:solidFill>
                  <a:schemeClr val="tx1"/>
                </a:solidFill>
              </a:rPr>
              <a:t>another</a:t>
            </a:r>
            <a:endParaRPr lang="en-US" sz="1600" b="1" dirty="0">
              <a:solidFill>
                <a:schemeClr val="tx1"/>
              </a:solidFill>
            </a:endParaRPr>
          </a:p>
          <a:p>
            <a:pPr marL="457200" lvl="1" indent="0">
              <a:buNone/>
            </a:pPr>
            <a:r>
              <a:rPr lang="en-US" sz="1600" b="1" dirty="0">
                <a:solidFill>
                  <a:schemeClr val="tx1"/>
                </a:solidFill>
              </a:rPr>
              <a:t>	3</a:t>
            </a:r>
            <a:r>
              <a:rPr lang="en-US" sz="1600" b="1" dirty="0" smtClean="0">
                <a:solidFill>
                  <a:schemeClr val="tx1"/>
                </a:solidFill>
              </a:rPr>
              <a:t>. Processing </a:t>
            </a:r>
            <a:r>
              <a:rPr lang="en-US" sz="1600" b="1" dirty="0">
                <a:solidFill>
                  <a:schemeClr val="tx1"/>
                </a:solidFill>
              </a:rPr>
              <a:t>– Transferring of data</a:t>
            </a:r>
          </a:p>
          <a:p>
            <a:pPr marL="457200" lvl="1" indent="0">
              <a:buNone/>
            </a:pPr>
            <a:r>
              <a:rPr lang="en-US" sz="1600" b="1" dirty="0">
                <a:solidFill>
                  <a:schemeClr val="tx1"/>
                </a:solidFill>
              </a:rPr>
              <a:t>	4</a:t>
            </a:r>
            <a:r>
              <a:rPr lang="en-US" sz="1600" b="1" dirty="0" smtClean="0">
                <a:solidFill>
                  <a:schemeClr val="tx1"/>
                </a:solidFill>
              </a:rPr>
              <a:t>. Storage </a:t>
            </a:r>
            <a:r>
              <a:rPr lang="en-US" sz="1600" b="1" dirty="0">
                <a:solidFill>
                  <a:schemeClr val="tx1"/>
                </a:solidFill>
              </a:rPr>
              <a:t>– keeping data for future use/reference</a:t>
            </a:r>
          </a:p>
          <a:p>
            <a:pPr marL="457200" lvl="1" indent="0">
              <a:buNone/>
            </a:pPr>
            <a:r>
              <a:rPr lang="en-US" sz="1600" b="1" dirty="0">
                <a:solidFill>
                  <a:schemeClr val="tx1"/>
                </a:solidFill>
              </a:rPr>
              <a:t>	5</a:t>
            </a:r>
            <a:r>
              <a:rPr lang="en-US" sz="1600" b="1" dirty="0" smtClean="0">
                <a:solidFill>
                  <a:schemeClr val="tx1"/>
                </a:solidFill>
              </a:rPr>
              <a:t>. Retrieval </a:t>
            </a:r>
            <a:r>
              <a:rPr lang="en-US" sz="1600" b="1" dirty="0">
                <a:solidFill>
                  <a:schemeClr val="tx1"/>
                </a:solidFill>
              </a:rPr>
              <a:t>– Recall of data when </a:t>
            </a:r>
            <a:r>
              <a:rPr lang="en-US" sz="1600" b="1" dirty="0" smtClean="0">
                <a:solidFill>
                  <a:schemeClr val="tx1"/>
                </a:solidFill>
              </a:rPr>
              <a:t>necessary</a:t>
            </a:r>
            <a:endParaRPr lang="en-US" sz="1600" b="1" dirty="0">
              <a:solidFill>
                <a:schemeClr val="tx1"/>
              </a:solidFill>
            </a:endParaRPr>
          </a:p>
          <a:p>
            <a:pPr marL="457200" lvl="1" indent="0">
              <a:buNone/>
            </a:pPr>
            <a:r>
              <a:rPr lang="en-US" sz="1600" b="1" dirty="0">
                <a:solidFill>
                  <a:schemeClr val="tx1"/>
                </a:solidFill>
              </a:rPr>
              <a:t>	6</a:t>
            </a:r>
            <a:r>
              <a:rPr lang="en-US" sz="1600" b="1" dirty="0" smtClean="0">
                <a:solidFill>
                  <a:schemeClr val="tx1"/>
                </a:solidFill>
              </a:rPr>
              <a:t>. Output </a:t>
            </a:r>
            <a:r>
              <a:rPr lang="en-US" sz="1600" b="1" dirty="0">
                <a:solidFill>
                  <a:schemeClr val="tx1"/>
                </a:solidFill>
              </a:rPr>
              <a:t>– transforming data into usable format</a:t>
            </a:r>
          </a:p>
          <a:p>
            <a:pPr marL="0" indent="0" algn="ctr">
              <a:buNone/>
            </a:pPr>
            <a:endParaRPr lang="en-US" sz="2400" b="1" dirty="0" smtClean="0">
              <a:solidFill>
                <a:schemeClr val="tx1"/>
              </a:solidFill>
            </a:endParaRPr>
          </a:p>
          <a:p>
            <a:pPr marL="0" indent="0" algn="ctr">
              <a:buNone/>
            </a:pPr>
            <a:r>
              <a:rPr lang="en-US" sz="2400" b="1" dirty="0" smtClean="0">
                <a:solidFill>
                  <a:schemeClr val="tx1"/>
                </a:solidFill>
              </a:rPr>
              <a:t>1980s</a:t>
            </a:r>
            <a:r>
              <a:rPr lang="en-US" sz="2400" dirty="0" smtClean="0">
                <a:solidFill>
                  <a:schemeClr val="tx1"/>
                </a:solidFill>
              </a:rPr>
              <a:t> – Terminals smaller and on desks. </a:t>
            </a:r>
          </a:p>
          <a:p>
            <a:pPr marL="0" indent="0" algn="ctr">
              <a:buNone/>
            </a:pPr>
            <a:r>
              <a:rPr lang="en-US" sz="2400" dirty="0" smtClean="0">
                <a:solidFill>
                  <a:schemeClr val="tx1"/>
                </a:solidFill>
              </a:rPr>
              <a:t>Electronic Data Entry – Park &amp; Recreation professional </a:t>
            </a:r>
          </a:p>
          <a:p>
            <a:pPr marL="0" indent="0" algn="ctr">
              <a:buNone/>
            </a:pPr>
            <a:r>
              <a:rPr lang="en-US" sz="2400" dirty="0" smtClean="0">
                <a:solidFill>
                  <a:schemeClr val="tx1"/>
                </a:solidFill>
              </a:rPr>
              <a:t>can do own data entry – basic computer skills necessary.</a:t>
            </a:r>
          </a:p>
          <a:p>
            <a:endParaRPr lang="en-US" dirty="0"/>
          </a:p>
        </p:txBody>
      </p:sp>
      <p:pic>
        <p:nvPicPr>
          <p:cNvPr id="6" name="Picture 8" descr="http://t2.gstatic.com/images?q=tbn:ANd9GcS4AihNWFIVJeTrKlScEfQj_gIYI7BcgUpK7PAOUnvo3m9_g8dPcaX27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445755"/>
            <a:ext cx="2211844" cy="221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02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t3.gstatic.com/images?q=tbn:ANd9GcQrZZybRdWvBR0dTudDEUav8jWHvsamPr2ALW6wVWAthv9cxGcLcl8zGwD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675967"/>
            <a:ext cx="2039258" cy="22539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google.com/images?q=tbn:ANd9GcT32NVUTho-KWcchcGMRzzf-SushEQnfxVaEnSpEpAGu0fTr19eCy4dJzQ">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217901"/>
            <a:ext cx="1866900" cy="208915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google.com/images?q=tbn:ANd9GcSI_mrqhLnCG5slaxbr7FF4aQUJNtDX5cPAc16_uwWVB3JgAWI7BpBsoA">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2347201"/>
            <a:ext cx="2059961" cy="20599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228600"/>
            <a:ext cx="8363858" cy="584775"/>
          </a:xfrm>
          <a:prstGeom prst="rect">
            <a:avLst/>
          </a:prstGeom>
        </p:spPr>
        <p:txBody>
          <a:bodyPr wrap="square">
            <a:spAutoFit/>
          </a:bodyPr>
          <a:lstStyle/>
          <a:p>
            <a:pPr algn="ctr"/>
            <a:r>
              <a:rPr lang="en-US" sz="3200" b="1" dirty="0">
                <a:solidFill>
                  <a:srgbClr val="009900"/>
                </a:solidFill>
              </a:rPr>
              <a:t>Maintain Information Systems</a:t>
            </a:r>
            <a:endParaRPr lang="en-US" sz="3200" dirty="0">
              <a:solidFill>
                <a:srgbClr val="009900"/>
              </a:solidFill>
            </a:endParaRPr>
          </a:p>
        </p:txBody>
      </p:sp>
    </p:spTree>
    <p:extLst>
      <p:ext uri="{BB962C8B-B14F-4D97-AF65-F5344CB8AC3E}">
        <p14:creationId xmlns:p14="http://schemas.microsoft.com/office/powerpoint/2010/main" val="1987789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pPr algn="ctr"/>
            <a:r>
              <a:rPr lang="en-US" sz="3200" b="1" dirty="0"/>
              <a:t>Maintain Information Systems</a:t>
            </a:r>
            <a:endParaRPr lang="en-US" sz="3200" dirty="0"/>
          </a:p>
        </p:txBody>
      </p:sp>
      <p:sp>
        <p:nvSpPr>
          <p:cNvPr id="3" name="Content Placeholder 2"/>
          <p:cNvSpPr>
            <a:spLocks noGrp="1"/>
          </p:cNvSpPr>
          <p:nvPr>
            <p:ph idx="1"/>
          </p:nvPr>
        </p:nvSpPr>
        <p:spPr>
          <a:xfrm>
            <a:off x="228600" y="838200"/>
            <a:ext cx="8686800" cy="3124200"/>
          </a:xfrm>
        </p:spPr>
        <p:txBody>
          <a:bodyPr/>
          <a:lstStyle/>
          <a:p>
            <a:pPr marL="0" indent="0" algn="ctr">
              <a:buNone/>
            </a:pPr>
            <a:r>
              <a:rPr lang="en-US" sz="2400" b="1" dirty="0" smtClean="0">
                <a:solidFill>
                  <a:schemeClr val="tx1"/>
                </a:solidFill>
              </a:rPr>
              <a:t>1990s</a:t>
            </a:r>
            <a:r>
              <a:rPr lang="en-US" dirty="0" smtClean="0">
                <a:solidFill>
                  <a:schemeClr val="tx1"/>
                </a:solidFill>
              </a:rPr>
              <a:t> </a:t>
            </a:r>
            <a:r>
              <a:rPr lang="en-US" dirty="0">
                <a:solidFill>
                  <a:schemeClr val="tx1"/>
                </a:solidFill>
              </a:rPr>
              <a:t>– </a:t>
            </a:r>
            <a:r>
              <a:rPr lang="en-US" sz="2400" dirty="0" smtClean="0">
                <a:solidFill>
                  <a:schemeClr val="tx1"/>
                </a:solidFill>
              </a:rPr>
              <a:t>PCs – immediate access to computer functions – Word processing – spreadsheets - email.  </a:t>
            </a:r>
          </a:p>
          <a:p>
            <a:pPr algn="ctr"/>
            <a:r>
              <a:rPr lang="en-US" sz="2400" dirty="0" smtClean="0">
                <a:solidFill>
                  <a:schemeClr val="tx1"/>
                </a:solidFill>
              </a:rPr>
              <a:t>Little or no tech classes in R&amp;P degree programs</a:t>
            </a:r>
          </a:p>
          <a:p>
            <a:pPr marL="0" indent="0">
              <a:buNone/>
            </a:pPr>
            <a:endParaRPr lang="en-US" sz="1200" dirty="0" smtClean="0"/>
          </a:p>
          <a:p>
            <a:pPr marL="0" indent="0">
              <a:buNone/>
            </a:pPr>
            <a:r>
              <a:rPr lang="en-US" sz="2400" dirty="0" smtClean="0"/>
              <a:t>    </a:t>
            </a:r>
            <a:r>
              <a:rPr lang="en-US" sz="2400" b="1" dirty="0" smtClean="0">
                <a:solidFill>
                  <a:schemeClr val="tx1"/>
                </a:solidFill>
              </a:rPr>
              <a:t>2000s </a:t>
            </a:r>
            <a:r>
              <a:rPr lang="en-US" sz="2400" dirty="0" smtClean="0">
                <a:solidFill>
                  <a:schemeClr val="tx1"/>
                </a:solidFill>
              </a:rPr>
              <a:t>– Information Systems – one information resource 	(includes telephone)</a:t>
            </a:r>
          </a:p>
          <a:p>
            <a:pPr marL="0" indent="0">
              <a:buNone/>
            </a:pPr>
            <a:endParaRPr lang="en-US" dirty="0" smtClean="0"/>
          </a:p>
          <a:p>
            <a:pPr marL="0" indent="0" algn="ctr">
              <a:buNone/>
            </a:pPr>
            <a:endParaRPr lang="en-US" b="1" dirty="0" smtClean="0">
              <a:solidFill>
                <a:schemeClr val="tx1"/>
              </a:solidFill>
            </a:endParaRPr>
          </a:p>
          <a:p>
            <a:pPr marL="0" indent="0">
              <a:buNone/>
            </a:pPr>
            <a:r>
              <a:rPr lang="en-US" sz="2400" b="1" dirty="0" smtClean="0">
                <a:solidFill>
                  <a:schemeClr val="tx1"/>
                </a:solidFill>
                <a:latin typeface="Arial Black" pitchFamily="34" charset="0"/>
              </a:rPr>
              <a:t>Records Management </a:t>
            </a:r>
          </a:p>
          <a:p>
            <a:pPr marL="0" indent="0">
              <a:buNone/>
            </a:pPr>
            <a:r>
              <a:rPr lang="en-US" sz="2400" b="1" dirty="0" smtClean="0">
                <a:solidFill>
                  <a:schemeClr val="tx1"/>
                </a:solidFill>
                <a:latin typeface="Arial Black" pitchFamily="34" charset="0"/>
              </a:rPr>
              <a:t>System is the lifeblood </a:t>
            </a:r>
          </a:p>
          <a:p>
            <a:pPr marL="0" indent="0">
              <a:buNone/>
            </a:pPr>
            <a:r>
              <a:rPr lang="en-US" sz="2400" b="1" dirty="0" smtClean="0">
                <a:solidFill>
                  <a:schemeClr val="tx1"/>
                </a:solidFill>
                <a:latin typeface="Arial Black" pitchFamily="34" charset="0"/>
              </a:rPr>
              <a:t>of an organization.</a:t>
            </a:r>
          </a:p>
          <a:p>
            <a:pPr marL="0" indent="0">
              <a:buNone/>
            </a:pPr>
            <a:r>
              <a:rPr lang="en-US" dirty="0"/>
              <a:t>	</a:t>
            </a:r>
          </a:p>
        </p:txBody>
      </p:sp>
      <p:pic>
        <p:nvPicPr>
          <p:cNvPr id="2068" name="Picture 20" descr="http://t2.gstatic.com/images?q=tbn:ANd9GcT21kZlMEWjmPuajaJrJLfCX5KjPTI_dQ0V0rJ0QGqZm9QDeBiMRmXl3X8">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233843"/>
            <a:ext cx="3103544" cy="26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171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
            <a:ext cx="8458200" cy="1143000"/>
          </a:xfrm>
        </p:spPr>
        <p:txBody>
          <a:bodyPr/>
          <a:lstStyle/>
          <a:p>
            <a:pPr algn="ctr"/>
            <a:r>
              <a:rPr lang="en-US" sz="3200" b="1" dirty="0"/>
              <a:t>Maintain Information Systems</a:t>
            </a:r>
            <a:endParaRPr lang="en-US" sz="3200" dirty="0"/>
          </a:p>
        </p:txBody>
      </p:sp>
      <p:sp>
        <p:nvSpPr>
          <p:cNvPr id="3" name="Content Placeholder 2"/>
          <p:cNvSpPr>
            <a:spLocks noGrp="1"/>
          </p:cNvSpPr>
          <p:nvPr>
            <p:ph idx="1"/>
          </p:nvPr>
        </p:nvSpPr>
        <p:spPr>
          <a:xfrm>
            <a:off x="304800" y="1143000"/>
            <a:ext cx="8382000" cy="4495800"/>
          </a:xfrm>
        </p:spPr>
        <p:txBody>
          <a:bodyPr/>
          <a:lstStyle/>
          <a:p>
            <a:pPr marL="0" indent="0" algn="ctr">
              <a:buNone/>
            </a:pPr>
            <a:r>
              <a:rPr lang="en-US" sz="2200" b="1" dirty="0" smtClean="0">
                <a:solidFill>
                  <a:schemeClr val="tx1"/>
                </a:solidFill>
              </a:rPr>
              <a:t>THREE MAJOR BIS Classifications </a:t>
            </a:r>
            <a:r>
              <a:rPr lang="en-US" sz="2200" b="1" dirty="0">
                <a:solidFill>
                  <a:schemeClr val="tx1"/>
                </a:solidFill>
              </a:rPr>
              <a:t>for Parks &amp; Recreation</a:t>
            </a:r>
          </a:p>
          <a:p>
            <a:pPr marL="0" indent="0">
              <a:buNone/>
            </a:pPr>
            <a:r>
              <a:rPr lang="en-US" dirty="0"/>
              <a:t>	</a:t>
            </a:r>
            <a:r>
              <a:rPr lang="en-US" sz="2200" b="1" dirty="0" smtClean="0">
                <a:solidFill>
                  <a:schemeClr val="tx1"/>
                </a:solidFill>
              </a:rPr>
              <a:t>a</a:t>
            </a:r>
            <a:r>
              <a:rPr lang="en-US" sz="2200" b="1" dirty="0">
                <a:solidFill>
                  <a:schemeClr val="tx1"/>
                </a:solidFill>
              </a:rPr>
              <a:t>.  TRANSACTIONS SYSTEMS </a:t>
            </a:r>
            <a:r>
              <a:rPr lang="en-US" sz="1800" dirty="0">
                <a:solidFill>
                  <a:schemeClr val="tx1"/>
                </a:solidFill>
              </a:rPr>
              <a:t>- Activity Registration, Facility Scheduling, Membership </a:t>
            </a:r>
            <a:r>
              <a:rPr lang="en-US" sz="1800" dirty="0" smtClean="0">
                <a:solidFill>
                  <a:schemeClr val="tx1"/>
                </a:solidFill>
              </a:rPr>
              <a:t>Systems</a:t>
            </a:r>
          </a:p>
          <a:p>
            <a:pPr marL="0" indent="0">
              <a:buNone/>
            </a:pPr>
            <a:r>
              <a:rPr lang="en-US" sz="1800" dirty="0">
                <a:solidFill>
                  <a:schemeClr val="tx1"/>
                </a:solidFill>
              </a:rPr>
              <a:t>	</a:t>
            </a:r>
            <a:r>
              <a:rPr lang="en-US" sz="2200" b="1" dirty="0" smtClean="0">
                <a:solidFill>
                  <a:schemeClr val="tx1"/>
                </a:solidFill>
              </a:rPr>
              <a:t>b.  WORK MANAGEMENT SYSTEMS </a:t>
            </a:r>
            <a:r>
              <a:rPr lang="en-US" sz="1800" dirty="0" smtClean="0">
                <a:solidFill>
                  <a:schemeClr val="tx1"/>
                </a:solidFill>
              </a:rPr>
              <a:t>– Work Orders, Work Requests, Inventories, Project Management, Maintenance Schedules.</a:t>
            </a:r>
          </a:p>
          <a:p>
            <a:pPr marL="0" indent="0">
              <a:buNone/>
            </a:pPr>
            <a:r>
              <a:rPr lang="en-US" sz="1800" dirty="0">
                <a:solidFill>
                  <a:schemeClr val="tx1"/>
                </a:solidFill>
              </a:rPr>
              <a:t>	</a:t>
            </a:r>
            <a:r>
              <a:rPr lang="en-US" sz="2200" b="1" dirty="0" smtClean="0">
                <a:solidFill>
                  <a:schemeClr val="tx1"/>
                </a:solidFill>
              </a:rPr>
              <a:t>c.  CASE MANAGEMENT SYSTEMS </a:t>
            </a:r>
            <a:r>
              <a:rPr lang="en-US" sz="1800" dirty="0" smtClean="0">
                <a:solidFill>
                  <a:schemeClr val="tx1"/>
                </a:solidFill>
              </a:rPr>
              <a:t>– Tracking of a specific participant or event.</a:t>
            </a:r>
          </a:p>
          <a:p>
            <a:pPr marL="0" indent="0">
              <a:buNone/>
            </a:pPr>
            <a:endParaRPr lang="en-US" sz="1200" dirty="0">
              <a:solidFill>
                <a:schemeClr val="tx1"/>
              </a:solidFill>
            </a:endParaRPr>
          </a:p>
          <a:p>
            <a:pPr marL="0" indent="0" algn="ctr">
              <a:buNone/>
            </a:pPr>
            <a:r>
              <a:rPr lang="en-US" sz="2400" b="1" u="sng" dirty="0" smtClean="0">
                <a:solidFill>
                  <a:schemeClr val="tx1"/>
                </a:solidFill>
              </a:rPr>
              <a:t>Administrative Systems</a:t>
            </a:r>
          </a:p>
          <a:p>
            <a:pPr marL="0" indent="0">
              <a:buNone/>
            </a:pPr>
            <a:r>
              <a:rPr lang="en-US" sz="1800" dirty="0" smtClean="0">
                <a:solidFill>
                  <a:schemeClr val="tx1"/>
                </a:solidFill>
              </a:rPr>
              <a:t>Email, Financial, Personnel and Program Records, Property Inventories, Legal Documents, Accident Reports</a:t>
            </a:r>
            <a:endParaRPr lang="en-US" sz="1800" dirty="0">
              <a:solidFill>
                <a:schemeClr val="tx1"/>
              </a:solidFill>
            </a:endParaRPr>
          </a:p>
          <a:p>
            <a:endParaRPr lang="en-US" dirty="0"/>
          </a:p>
        </p:txBody>
      </p:sp>
      <p:pic>
        <p:nvPicPr>
          <p:cNvPr id="4098" name="Picture 2" descr="http://www.google.com/images?q=tbn:ANd9GcTGtxrWnuC2xNP_unCdCleQOdS_zXemo9u66KclepJw8iCAM2gzlHfZ2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876800"/>
            <a:ext cx="1981200" cy="165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354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jjohnson\AppData\Local\Microsoft\Windows\Temporary Internet Files\Content.IE5\7AC1G3T3\MP900443464[1].jpg"/>
          <p:cNvPicPr>
            <a:picLocks noChangeAspect="1" noChangeArrowheads="1"/>
          </p:cNvPicPr>
          <p:nvPr/>
        </p:nvPicPr>
        <p:blipFill>
          <a:blip r:embed="rId3" cstate="print"/>
          <a:srcRect/>
          <a:stretch>
            <a:fillRect/>
          </a:stretch>
        </p:blipFill>
        <p:spPr bwMode="auto">
          <a:xfrm>
            <a:off x="6739856" y="4343400"/>
            <a:ext cx="2175543" cy="1447800"/>
          </a:xfrm>
          <a:prstGeom prst="rect">
            <a:avLst/>
          </a:prstGeom>
          <a:ln>
            <a:noFill/>
          </a:ln>
          <a:effectLst>
            <a:softEdge rad="112500"/>
          </a:effectLst>
        </p:spPr>
      </p:pic>
      <p:sp>
        <p:nvSpPr>
          <p:cNvPr id="6146" name="Rectangle 2"/>
          <p:cNvSpPr>
            <a:spLocks noGrp="1" noChangeArrowheads="1"/>
          </p:cNvSpPr>
          <p:nvPr>
            <p:ph type="title"/>
          </p:nvPr>
        </p:nvSpPr>
        <p:spPr>
          <a:xfrm>
            <a:off x="228600" y="-76200"/>
            <a:ext cx="8229600" cy="1143000"/>
          </a:xfrm>
        </p:spPr>
        <p:txBody>
          <a:bodyPr/>
          <a:lstStyle/>
          <a:p>
            <a:r>
              <a:rPr lang="en-US" sz="3200" b="1" dirty="0" smtClean="0"/>
              <a:t>Professional Development</a:t>
            </a:r>
          </a:p>
        </p:txBody>
      </p:sp>
      <p:sp>
        <p:nvSpPr>
          <p:cNvPr id="6147" name="Rectangle 3"/>
          <p:cNvSpPr>
            <a:spLocks noGrp="1" noChangeArrowheads="1"/>
          </p:cNvSpPr>
          <p:nvPr>
            <p:ph type="body" idx="1"/>
          </p:nvPr>
        </p:nvSpPr>
        <p:spPr>
          <a:xfrm>
            <a:off x="533400" y="914400"/>
            <a:ext cx="8229600" cy="3962400"/>
          </a:xfrm>
        </p:spPr>
        <p:txBody>
          <a:bodyPr/>
          <a:lstStyle/>
          <a:p>
            <a:pPr eaLnBrk="1" hangingPunct="1">
              <a:lnSpc>
                <a:spcPct val="80000"/>
              </a:lnSpc>
              <a:buFontTx/>
              <a:buNone/>
            </a:pPr>
            <a:r>
              <a:rPr lang="en-US" sz="3000" b="1" dirty="0" smtClean="0">
                <a:solidFill>
                  <a:srgbClr val="0000FF"/>
                </a:solidFill>
              </a:rPr>
              <a:t>Why become involved with State and National Associations</a:t>
            </a:r>
          </a:p>
          <a:p>
            <a:pPr lvl="1" eaLnBrk="1" hangingPunct="1">
              <a:lnSpc>
                <a:spcPct val="80000"/>
              </a:lnSpc>
            </a:pPr>
            <a:endParaRPr lang="en-US" sz="3000" b="1" dirty="0" smtClean="0">
              <a:solidFill>
                <a:srgbClr val="0000FF"/>
              </a:solidFill>
            </a:endParaRPr>
          </a:p>
          <a:p>
            <a:pPr lvl="1" eaLnBrk="1" hangingPunct="1">
              <a:lnSpc>
                <a:spcPct val="80000"/>
              </a:lnSpc>
            </a:pPr>
            <a:r>
              <a:rPr lang="en-US" sz="3000" dirty="0" smtClean="0">
                <a:solidFill>
                  <a:srgbClr val="0000FF"/>
                </a:solidFill>
              </a:rPr>
              <a:t>Networking opportunities/Building connections</a:t>
            </a:r>
          </a:p>
          <a:p>
            <a:pPr lvl="1" eaLnBrk="1" hangingPunct="1">
              <a:lnSpc>
                <a:spcPct val="80000"/>
              </a:lnSpc>
            </a:pPr>
            <a:r>
              <a:rPr lang="en-US" sz="3000" dirty="0" smtClean="0">
                <a:solidFill>
                  <a:srgbClr val="0000FF"/>
                </a:solidFill>
              </a:rPr>
              <a:t>Become part of the movement through advocacy</a:t>
            </a:r>
          </a:p>
          <a:p>
            <a:pPr lvl="1" eaLnBrk="1" hangingPunct="1">
              <a:lnSpc>
                <a:spcPct val="80000"/>
              </a:lnSpc>
            </a:pPr>
            <a:r>
              <a:rPr lang="en-US" sz="3000" dirty="0" smtClean="0">
                <a:solidFill>
                  <a:srgbClr val="0000FF"/>
                </a:solidFill>
              </a:rPr>
              <a:t>Jump start your career</a:t>
            </a:r>
          </a:p>
          <a:p>
            <a:pPr lvl="1" eaLnBrk="1" hangingPunct="1">
              <a:lnSpc>
                <a:spcPct val="80000"/>
              </a:lnSpc>
            </a:pPr>
            <a:r>
              <a:rPr lang="en-US" sz="3000" dirty="0" smtClean="0">
                <a:solidFill>
                  <a:srgbClr val="0000FF"/>
                </a:solidFill>
              </a:rPr>
              <a:t>Volunteer opportunities</a:t>
            </a:r>
          </a:p>
          <a:p>
            <a:pPr lvl="1" eaLnBrk="1" hangingPunct="1">
              <a:lnSpc>
                <a:spcPct val="80000"/>
              </a:lnSpc>
            </a:pPr>
            <a:r>
              <a:rPr lang="en-US" sz="3000" dirty="0" smtClean="0">
                <a:solidFill>
                  <a:srgbClr val="0000FF"/>
                </a:solidFill>
              </a:rPr>
              <a:t>Resource availability</a:t>
            </a:r>
          </a:p>
          <a:p>
            <a:pPr lvl="1" eaLnBrk="1" hangingPunct="1">
              <a:lnSpc>
                <a:spcPct val="80000"/>
              </a:lnSpc>
            </a:pPr>
            <a:endParaRPr lang="en-US" sz="2200" dirty="0" smtClean="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pPr algn="ctr"/>
            <a:r>
              <a:rPr lang="en-US" sz="3200" b="1" dirty="0"/>
              <a:t>Maintain Information Systems</a:t>
            </a:r>
            <a:endParaRPr lang="en-US" sz="3200" dirty="0"/>
          </a:p>
        </p:txBody>
      </p:sp>
      <p:sp>
        <p:nvSpPr>
          <p:cNvPr id="3" name="Content Placeholder 2"/>
          <p:cNvSpPr>
            <a:spLocks noGrp="1"/>
          </p:cNvSpPr>
          <p:nvPr>
            <p:ph idx="1"/>
          </p:nvPr>
        </p:nvSpPr>
        <p:spPr>
          <a:xfrm>
            <a:off x="304800" y="914400"/>
            <a:ext cx="8610600" cy="5410200"/>
          </a:xfrm>
        </p:spPr>
        <p:txBody>
          <a:bodyPr/>
          <a:lstStyle/>
          <a:p>
            <a:pPr marL="0" indent="0" algn="ctr">
              <a:buNone/>
            </a:pPr>
            <a:r>
              <a:rPr lang="en-US" dirty="0" smtClean="0">
                <a:solidFill>
                  <a:schemeClr val="tx1"/>
                </a:solidFill>
                <a:latin typeface="Arial Black" pitchFamily="34" charset="0"/>
              </a:rPr>
              <a:t>Registration</a:t>
            </a:r>
          </a:p>
          <a:p>
            <a:pPr marL="457200" lvl="1" indent="0" algn="ctr">
              <a:buNone/>
            </a:pPr>
            <a:r>
              <a:rPr lang="en-US" sz="2400" b="1" dirty="0" smtClean="0">
                <a:solidFill>
                  <a:schemeClr val="tx1"/>
                </a:solidFill>
              </a:rPr>
              <a:t>Program Registration locations should be </a:t>
            </a:r>
          </a:p>
          <a:p>
            <a:pPr marL="457200" lvl="1" indent="0" algn="ctr">
              <a:buNone/>
            </a:pPr>
            <a:r>
              <a:rPr lang="en-US" sz="2400" b="1" dirty="0" smtClean="0">
                <a:solidFill>
                  <a:schemeClr val="tx1"/>
                </a:solidFill>
              </a:rPr>
              <a:t>physically accessible to all individuals.</a:t>
            </a:r>
          </a:p>
          <a:p>
            <a:pPr marL="457200" lvl="1" indent="0">
              <a:buNone/>
            </a:pPr>
            <a:endParaRPr lang="en-US" sz="1800" dirty="0" smtClean="0">
              <a:latin typeface="Arial Black" pitchFamily="34" charset="0"/>
            </a:endParaRPr>
          </a:p>
          <a:p>
            <a:pPr marL="457200" lvl="1" indent="0" algn="ctr">
              <a:buNone/>
            </a:pPr>
            <a:r>
              <a:rPr lang="en-US" dirty="0" smtClean="0">
                <a:solidFill>
                  <a:schemeClr val="tx1"/>
                </a:solidFill>
                <a:latin typeface="Arial Black" pitchFamily="34" charset="0"/>
              </a:rPr>
              <a:t>Types of Registration</a:t>
            </a:r>
            <a:r>
              <a:rPr lang="en-US" dirty="0" smtClean="0">
                <a:solidFill>
                  <a:schemeClr val="tx1"/>
                </a:solidFill>
              </a:rPr>
              <a:t>:</a:t>
            </a:r>
          </a:p>
          <a:p>
            <a:pPr marL="914400" lvl="2" indent="0">
              <a:buNone/>
            </a:pPr>
            <a:endParaRPr lang="en-US" b="1" dirty="0"/>
          </a:p>
          <a:p>
            <a:pPr marL="914400" lvl="2" indent="0">
              <a:buNone/>
            </a:pPr>
            <a:endParaRPr lang="en-US" dirty="0" smtClean="0"/>
          </a:p>
          <a:p>
            <a:pPr marL="857250" lvl="2" indent="0">
              <a:buNone/>
            </a:pPr>
            <a:endParaRPr lang="en-US" dirty="0" smtClean="0"/>
          </a:p>
          <a:p>
            <a:pPr lvl="1"/>
            <a:endParaRPr lang="en-US" dirty="0"/>
          </a:p>
          <a:p>
            <a:endParaRPr lang="en-US" dirty="0"/>
          </a:p>
        </p:txBody>
      </p:sp>
      <p:pic>
        <p:nvPicPr>
          <p:cNvPr id="5122" name="Picture 2" descr="http://t3.gstatic.com/images?q=tbn:ANd9GcTeq0gsXPfwkaV6KKcjbnQE7n5ddi3tmlwK_s0isUTSTqdnqfy5_glYDYc">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2077" y="3558342"/>
            <a:ext cx="1752600" cy="156046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google.com/images?q=tbn:ANd9GcT8TqRu3Y1bxxYoJnGk4_zDoKJivThBwuVIZVzWVGh9sTVZJdWWpiq83X4">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9548" y="3388537"/>
            <a:ext cx="1378958" cy="182303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ax Machine clip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6310" y="3769711"/>
            <a:ext cx="1299089" cy="142757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t2.gstatic.com/images?q=tbn:ANd9GcRcUcjWxig-P7AycORGeB8uwB9WZlhtPBMP0kvnf-dT4kbsIlzRWqWNIxk">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504" y="3467647"/>
            <a:ext cx="1786597" cy="175212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t0.gstatic.com/images?q=tbn:ANd9GcRDIkIolHynv8RIV5x2XGoFHgOKhP-EREAeGlUmQsfDCR9v8CoY1xfgEQ">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1681" y="3726102"/>
            <a:ext cx="1577047" cy="151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49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pPr algn="ctr"/>
            <a:r>
              <a:rPr lang="en-US" sz="3200" b="1" dirty="0"/>
              <a:t>Maintain Information Systems</a:t>
            </a:r>
            <a:endParaRPr lang="en-US" sz="3200" dirty="0"/>
          </a:p>
        </p:txBody>
      </p:sp>
      <p:sp>
        <p:nvSpPr>
          <p:cNvPr id="3" name="Content Placeholder 2"/>
          <p:cNvSpPr>
            <a:spLocks noGrp="1"/>
          </p:cNvSpPr>
          <p:nvPr>
            <p:ph idx="1"/>
          </p:nvPr>
        </p:nvSpPr>
        <p:spPr>
          <a:xfrm>
            <a:off x="228600" y="914400"/>
            <a:ext cx="8686800" cy="4724400"/>
          </a:xfrm>
        </p:spPr>
        <p:txBody>
          <a:bodyPr/>
          <a:lstStyle/>
          <a:p>
            <a:pPr marL="0" lvl="2" indent="0">
              <a:buNone/>
            </a:pPr>
            <a:r>
              <a:rPr lang="en-US" sz="3200" b="1" dirty="0">
                <a:solidFill>
                  <a:schemeClr val="tx1"/>
                </a:solidFill>
                <a:latin typeface="Arial Black" pitchFamily="34" charset="0"/>
              </a:rPr>
              <a:t>Registration </a:t>
            </a:r>
            <a:r>
              <a:rPr lang="en-US" sz="3200" b="1" dirty="0" smtClean="0">
                <a:solidFill>
                  <a:schemeClr val="tx1"/>
                </a:solidFill>
                <a:latin typeface="Arial Black" pitchFamily="34" charset="0"/>
              </a:rPr>
              <a:t>Forms</a:t>
            </a:r>
          </a:p>
          <a:p>
            <a:pPr marL="457200" lvl="2" indent="-457200">
              <a:buFont typeface="+mj-lt"/>
              <a:buAutoNum type="arabicPeriod"/>
            </a:pPr>
            <a:r>
              <a:rPr lang="en-US" sz="2000" b="1" dirty="0" smtClean="0">
                <a:solidFill>
                  <a:schemeClr val="tx1"/>
                </a:solidFill>
              </a:rPr>
              <a:t>Keep it simple</a:t>
            </a:r>
          </a:p>
          <a:p>
            <a:pPr marL="457200" lvl="2" indent="-457200">
              <a:buFont typeface="+mj-lt"/>
              <a:buAutoNum type="arabicPeriod"/>
            </a:pPr>
            <a:r>
              <a:rPr lang="en-US" sz="2000" b="1" dirty="0" smtClean="0">
                <a:solidFill>
                  <a:schemeClr val="tx1"/>
                </a:solidFill>
              </a:rPr>
              <a:t>Obtain as much information as possible – why?</a:t>
            </a:r>
            <a:endParaRPr lang="en-US" b="1" dirty="0" smtClean="0">
              <a:solidFill>
                <a:schemeClr val="tx1"/>
              </a:solidFill>
            </a:endParaRPr>
          </a:p>
          <a:p>
            <a:pPr marL="0" lvl="2" indent="0" algn="ctr">
              <a:buNone/>
            </a:pPr>
            <a:r>
              <a:rPr lang="en-US" sz="4000" b="1" dirty="0" smtClean="0">
                <a:solidFill>
                  <a:schemeClr val="tx1"/>
                </a:solidFill>
                <a:latin typeface="Cooper Black" pitchFamily="18" charset="0"/>
              </a:rPr>
              <a:t>Future Marketing</a:t>
            </a:r>
          </a:p>
          <a:p>
            <a:pPr marL="0" lvl="2" indent="0">
              <a:buNone/>
            </a:pPr>
            <a:endParaRPr lang="en-US" b="1" dirty="0" smtClean="0">
              <a:solidFill>
                <a:schemeClr val="tx1"/>
              </a:solidFill>
              <a:latin typeface="Arial Black" pitchFamily="34" charset="0"/>
            </a:endParaRPr>
          </a:p>
          <a:p>
            <a:pPr marL="0" lvl="2" indent="0">
              <a:buNone/>
            </a:pPr>
            <a:endParaRPr lang="en-US" b="1" dirty="0" smtClean="0">
              <a:solidFill>
                <a:schemeClr val="tx1"/>
              </a:solidFill>
              <a:latin typeface="Arial Black" pitchFamily="34" charset="0"/>
            </a:endParaRPr>
          </a:p>
          <a:p>
            <a:pPr marL="0" lvl="2" indent="0">
              <a:buNone/>
            </a:pPr>
            <a:r>
              <a:rPr lang="en-US" b="1" dirty="0" smtClean="0">
                <a:solidFill>
                  <a:schemeClr val="tx1"/>
                </a:solidFill>
                <a:latin typeface="Arial Black" pitchFamily="34" charset="0"/>
              </a:rPr>
              <a:t>What FORMS should include:</a:t>
            </a:r>
          </a:p>
          <a:p>
            <a:pPr marL="0" lvl="2" indent="0">
              <a:buNone/>
            </a:pPr>
            <a:endParaRPr lang="en-US" sz="1100" b="1" dirty="0" smtClean="0">
              <a:solidFill>
                <a:schemeClr val="tx1"/>
              </a:solidFill>
              <a:latin typeface="Arial Black" pitchFamily="34" charset="0"/>
            </a:endParaRPr>
          </a:p>
          <a:p>
            <a:pPr marL="0" lvl="2" indent="0" algn="ctr">
              <a:buNone/>
            </a:pPr>
            <a:r>
              <a:rPr lang="en-US" sz="2000" b="1" dirty="0" smtClean="0">
                <a:solidFill>
                  <a:schemeClr val="tx1"/>
                </a:solidFill>
              </a:rPr>
              <a:t>Date * Contact Info * Programs Registering For * Program Fees * </a:t>
            </a:r>
          </a:p>
          <a:p>
            <a:pPr marL="0" lvl="2" indent="0" algn="ctr">
              <a:buNone/>
            </a:pPr>
            <a:r>
              <a:rPr lang="en-US" sz="2000" b="1" dirty="0" smtClean="0">
                <a:solidFill>
                  <a:schemeClr val="tx1"/>
                </a:solidFill>
              </a:rPr>
              <a:t>To whom check written* Liability Release * Payment method Info * Instructions where to send registration</a:t>
            </a:r>
          </a:p>
          <a:p>
            <a:pPr marL="0" lvl="2" indent="0">
              <a:buNone/>
            </a:pPr>
            <a:endParaRPr lang="en-US" sz="2000" b="1" dirty="0"/>
          </a:p>
          <a:p>
            <a:endParaRPr lang="en-US" dirty="0"/>
          </a:p>
        </p:txBody>
      </p:sp>
      <p:pic>
        <p:nvPicPr>
          <p:cNvPr id="8194" name="Picture 2" descr="http://t3.gstatic.com/images?q=tbn:ANd9GcQSlYFey0iZK_co-0WkJEzv4xzoVAO1ybgye7BlyVYDiMrrYO4BBlLK1D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126935"/>
            <a:ext cx="19812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49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2"/>
          <p:cNvSpPr>
            <a:spLocks/>
          </p:cNvSpPr>
          <p:nvPr/>
        </p:nvSpPr>
        <p:spPr bwMode="auto">
          <a:xfrm>
            <a:off x="2138361" y="814388"/>
            <a:ext cx="2416175" cy="1952625"/>
          </a:xfrm>
          <a:custGeom>
            <a:avLst/>
            <a:gdLst>
              <a:gd name="T0" fmla="*/ 582 w 1522"/>
              <a:gd name="T1" fmla="*/ 306 h 1230"/>
              <a:gd name="T2" fmla="*/ 484 w 1522"/>
              <a:gd name="T3" fmla="*/ 384 h 1230"/>
              <a:gd name="T4" fmla="*/ 392 w 1522"/>
              <a:gd name="T5" fmla="*/ 468 h 1230"/>
              <a:gd name="T6" fmla="*/ 306 w 1522"/>
              <a:gd name="T7" fmla="*/ 560 h 1230"/>
              <a:gd name="T8" fmla="*/ 230 w 1522"/>
              <a:gd name="T9" fmla="*/ 658 h 1230"/>
              <a:gd name="T10" fmla="*/ 160 w 1522"/>
              <a:gd name="T11" fmla="*/ 762 h 1230"/>
              <a:gd name="T12" fmla="*/ 98 w 1522"/>
              <a:gd name="T13" fmla="*/ 872 h 1230"/>
              <a:gd name="T14" fmla="*/ 44 w 1522"/>
              <a:gd name="T15" fmla="*/ 986 h 1230"/>
              <a:gd name="T16" fmla="*/ 0 w 1522"/>
              <a:gd name="T17" fmla="*/ 1106 h 1230"/>
              <a:gd name="T18" fmla="*/ 380 w 1522"/>
              <a:gd name="T19" fmla="*/ 1230 h 1230"/>
              <a:gd name="T20" fmla="*/ 414 w 1522"/>
              <a:gd name="T21" fmla="*/ 1140 h 1230"/>
              <a:gd name="T22" fmla="*/ 454 w 1522"/>
              <a:gd name="T23" fmla="*/ 1054 h 1230"/>
              <a:gd name="T24" fmla="*/ 500 w 1522"/>
              <a:gd name="T25" fmla="*/ 972 h 1230"/>
              <a:gd name="T26" fmla="*/ 552 w 1522"/>
              <a:gd name="T27" fmla="*/ 894 h 1230"/>
              <a:gd name="T28" fmla="*/ 610 w 1522"/>
              <a:gd name="T29" fmla="*/ 820 h 1230"/>
              <a:gd name="T30" fmla="*/ 674 w 1522"/>
              <a:gd name="T31" fmla="*/ 752 h 1230"/>
              <a:gd name="T32" fmla="*/ 744 w 1522"/>
              <a:gd name="T33" fmla="*/ 688 h 1230"/>
              <a:gd name="T34" fmla="*/ 816 w 1522"/>
              <a:gd name="T35" fmla="*/ 630 h 1230"/>
              <a:gd name="T36" fmla="*/ 854 w 1522"/>
              <a:gd name="T37" fmla="*/ 604 h 1230"/>
              <a:gd name="T38" fmla="*/ 932 w 1522"/>
              <a:gd name="T39" fmla="*/ 554 h 1230"/>
              <a:gd name="T40" fmla="*/ 1016 w 1522"/>
              <a:gd name="T41" fmla="*/ 512 h 1230"/>
              <a:gd name="T42" fmla="*/ 1100 w 1522"/>
              <a:gd name="T43" fmla="*/ 476 h 1230"/>
              <a:gd name="T44" fmla="*/ 1190 w 1522"/>
              <a:gd name="T45" fmla="*/ 448 h 1230"/>
              <a:gd name="T46" fmla="*/ 1282 w 1522"/>
              <a:gd name="T47" fmla="*/ 424 h 1230"/>
              <a:gd name="T48" fmla="*/ 1376 w 1522"/>
              <a:gd name="T49" fmla="*/ 410 h 1230"/>
              <a:gd name="T50" fmla="*/ 1474 w 1522"/>
              <a:gd name="T51" fmla="*/ 402 h 1230"/>
              <a:gd name="T52" fmla="*/ 1522 w 1522"/>
              <a:gd name="T53" fmla="*/ 0 h 1230"/>
              <a:gd name="T54" fmla="*/ 1456 w 1522"/>
              <a:gd name="T55" fmla="*/ 2 h 1230"/>
              <a:gd name="T56" fmla="*/ 1328 w 1522"/>
              <a:gd name="T57" fmla="*/ 12 h 1230"/>
              <a:gd name="T58" fmla="*/ 1202 w 1522"/>
              <a:gd name="T59" fmla="*/ 32 h 1230"/>
              <a:gd name="T60" fmla="*/ 1080 w 1522"/>
              <a:gd name="T61" fmla="*/ 62 h 1230"/>
              <a:gd name="T62" fmla="*/ 960 w 1522"/>
              <a:gd name="T63" fmla="*/ 102 h 1230"/>
              <a:gd name="T64" fmla="*/ 846 w 1522"/>
              <a:gd name="T65" fmla="*/ 150 h 1230"/>
              <a:gd name="T66" fmla="*/ 736 w 1522"/>
              <a:gd name="T67" fmla="*/ 206 h 1230"/>
              <a:gd name="T68" fmla="*/ 632 w 1522"/>
              <a:gd name="T69" fmla="*/ 270 h 1230"/>
              <a:gd name="T70" fmla="*/ 582 w 1522"/>
              <a:gd name="T71" fmla="*/ 306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2" h="1230">
                <a:moveTo>
                  <a:pt x="582" y="306"/>
                </a:moveTo>
                <a:lnTo>
                  <a:pt x="582" y="306"/>
                </a:lnTo>
                <a:lnTo>
                  <a:pt x="532" y="344"/>
                </a:lnTo>
                <a:lnTo>
                  <a:pt x="484" y="384"/>
                </a:lnTo>
                <a:lnTo>
                  <a:pt x="436" y="424"/>
                </a:lnTo>
                <a:lnTo>
                  <a:pt x="392" y="468"/>
                </a:lnTo>
                <a:lnTo>
                  <a:pt x="348" y="514"/>
                </a:lnTo>
                <a:lnTo>
                  <a:pt x="306" y="560"/>
                </a:lnTo>
                <a:lnTo>
                  <a:pt x="268" y="608"/>
                </a:lnTo>
                <a:lnTo>
                  <a:pt x="230" y="658"/>
                </a:lnTo>
                <a:lnTo>
                  <a:pt x="194" y="710"/>
                </a:lnTo>
                <a:lnTo>
                  <a:pt x="160" y="762"/>
                </a:lnTo>
                <a:lnTo>
                  <a:pt x="128" y="816"/>
                </a:lnTo>
                <a:lnTo>
                  <a:pt x="98" y="872"/>
                </a:lnTo>
                <a:lnTo>
                  <a:pt x="70" y="928"/>
                </a:lnTo>
                <a:lnTo>
                  <a:pt x="44" y="986"/>
                </a:lnTo>
                <a:lnTo>
                  <a:pt x="22" y="1046"/>
                </a:lnTo>
                <a:lnTo>
                  <a:pt x="0" y="1106"/>
                </a:lnTo>
                <a:lnTo>
                  <a:pt x="380" y="1230"/>
                </a:lnTo>
                <a:lnTo>
                  <a:pt x="380" y="1230"/>
                </a:lnTo>
                <a:lnTo>
                  <a:pt x="396" y="1184"/>
                </a:lnTo>
                <a:lnTo>
                  <a:pt x="414" y="1140"/>
                </a:lnTo>
                <a:lnTo>
                  <a:pt x="432" y="1096"/>
                </a:lnTo>
                <a:lnTo>
                  <a:pt x="454" y="1054"/>
                </a:lnTo>
                <a:lnTo>
                  <a:pt x="476" y="1012"/>
                </a:lnTo>
                <a:lnTo>
                  <a:pt x="500" y="972"/>
                </a:lnTo>
                <a:lnTo>
                  <a:pt x="526" y="932"/>
                </a:lnTo>
                <a:lnTo>
                  <a:pt x="552" y="894"/>
                </a:lnTo>
                <a:lnTo>
                  <a:pt x="580" y="856"/>
                </a:lnTo>
                <a:lnTo>
                  <a:pt x="610" y="820"/>
                </a:lnTo>
                <a:lnTo>
                  <a:pt x="642" y="786"/>
                </a:lnTo>
                <a:lnTo>
                  <a:pt x="674" y="752"/>
                </a:lnTo>
                <a:lnTo>
                  <a:pt x="708" y="718"/>
                </a:lnTo>
                <a:lnTo>
                  <a:pt x="744" y="688"/>
                </a:lnTo>
                <a:lnTo>
                  <a:pt x="780" y="658"/>
                </a:lnTo>
                <a:lnTo>
                  <a:pt x="816" y="630"/>
                </a:lnTo>
                <a:lnTo>
                  <a:pt x="816" y="630"/>
                </a:lnTo>
                <a:lnTo>
                  <a:pt x="854" y="604"/>
                </a:lnTo>
                <a:lnTo>
                  <a:pt x="894" y="578"/>
                </a:lnTo>
                <a:lnTo>
                  <a:pt x="932" y="554"/>
                </a:lnTo>
                <a:lnTo>
                  <a:pt x="974" y="532"/>
                </a:lnTo>
                <a:lnTo>
                  <a:pt x="1016" y="512"/>
                </a:lnTo>
                <a:lnTo>
                  <a:pt x="1058" y="494"/>
                </a:lnTo>
                <a:lnTo>
                  <a:pt x="1100" y="476"/>
                </a:lnTo>
                <a:lnTo>
                  <a:pt x="1144" y="460"/>
                </a:lnTo>
                <a:lnTo>
                  <a:pt x="1190" y="448"/>
                </a:lnTo>
                <a:lnTo>
                  <a:pt x="1236" y="434"/>
                </a:lnTo>
                <a:lnTo>
                  <a:pt x="1282" y="424"/>
                </a:lnTo>
                <a:lnTo>
                  <a:pt x="1328" y="416"/>
                </a:lnTo>
                <a:lnTo>
                  <a:pt x="1376" y="410"/>
                </a:lnTo>
                <a:lnTo>
                  <a:pt x="1424" y="404"/>
                </a:lnTo>
                <a:lnTo>
                  <a:pt x="1474" y="402"/>
                </a:lnTo>
                <a:lnTo>
                  <a:pt x="1522" y="400"/>
                </a:lnTo>
                <a:lnTo>
                  <a:pt x="1522" y="0"/>
                </a:lnTo>
                <a:lnTo>
                  <a:pt x="1522" y="0"/>
                </a:lnTo>
                <a:lnTo>
                  <a:pt x="1456" y="2"/>
                </a:lnTo>
                <a:lnTo>
                  <a:pt x="1392" y="6"/>
                </a:lnTo>
                <a:lnTo>
                  <a:pt x="1328" y="12"/>
                </a:lnTo>
                <a:lnTo>
                  <a:pt x="1264" y="22"/>
                </a:lnTo>
                <a:lnTo>
                  <a:pt x="1202" y="32"/>
                </a:lnTo>
                <a:lnTo>
                  <a:pt x="1140" y="46"/>
                </a:lnTo>
                <a:lnTo>
                  <a:pt x="1080" y="62"/>
                </a:lnTo>
                <a:lnTo>
                  <a:pt x="1020" y="82"/>
                </a:lnTo>
                <a:lnTo>
                  <a:pt x="960" y="102"/>
                </a:lnTo>
                <a:lnTo>
                  <a:pt x="902" y="124"/>
                </a:lnTo>
                <a:lnTo>
                  <a:pt x="846" y="150"/>
                </a:lnTo>
                <a:lnTo>
                  <a:pt x="790" y="178"/>
                </a:lnTo>
                <a:lnTo>
                  <a:pt x="736" y="206"/>
                </a:lnTo>
                <a:lnTo>
                  <a:pt x="684" y="238"/>
                </a:lnTo>
                <a:lnTo>
                  <a:pt x="632" y="270"/>
                </a:lnTo>
                <a:lnTo>
                  <a:pt x="582" y="306"/>
                </a:lnTo>
                <a:lnTo>
                  <a:pt x="582" y="306"/>
                </a:lnTo>
                <a:close/>
              </a:path>
            </a:pathLst>
          </a:custGeom>
          <a:solidFill>
            <a:srgbClr val="438DEF"/>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47" name="Freeform 3"/>
          <p:cNvSpPr>
            <a:spLocks/>
          </p:cNvSpPr>
          <p:nvPr/>
        </p:nvSpPr>
        <p:spPr bwMode="auto">
          <a:xfrm>
            <a:off x="4554537" y="814388"/>
            <a:ext cx="2416175" cy="1952625"/>
          </a:xfrm>
          <a:custGeom>
            <a:avLst/>
            <a:gdLst>
              <a:gd name="T0" fmla="*/ 940 w 1522"/>
              <a:gd name="T1" fmla="*/ 306 h 1230"/>
              <a:gd name="T2" fmla="*/ 838 w 1522"/>
              <a:gd name="T3" fmla="*/ 238 h 1230"/>
              <a:gd name="T4" fmla="*/ 732 w 1522"/>
              <a:gd name="T5" fmla="*/ 178 h 1230"/>
              <a:gd name="T6" fmla="*/ 620 w 1522"/>
              <a:gd name="T7" fmla="*/ 124 h 1230"/>
              <a:gd name="T8" fmla="*/ 504 w 1522"/>
              <a:gd name="T9" fmla="*/ 82 h 1230"/>
              <a:gd name="T10" fmla="*/ 382 w 1522"/>
              <a:gd name="T11" fmla="*/ 46 h 1230"/>
              <a:gd name="T12" fmla="*/ 258 w 1522"/>
              <a:gd name="T13" fmla="*/ 22 h 1230"/>
              <a:gd name="T14" fmla="*/ 130 w 1522"/>
              <a:gd name="T15" fmla="*/ 6 h 1230"/>
              <a:gd name="T16" fmla="*/ 0 w 1522"/>
              <a:gd name="T17" fmla="*/ 0 h 1230"/>
              <a:gd name="T18" fmla="*/ 0 w 1522"/>
              <a:gd name="T19" fmla="*/ 400 h 1230"/>
              <a:gd name="T20" fmla="*/ 98 w 1522"/>
              <a:gd name="T21" fmla="*/ 404 h 1230"/>
              <a:gd name="T22" fmla="*/ 194 w 1522"/>
              <a:gd name="T23" fmla="*/ 416 h 1230"/>
              <a:gd name="T24" fmla="*/ 288 w 1522"/>
              <a:gd name="T25" fmla="*/ 434 h 1230"/>
              <a:gd name="T26" fmla="*/ 378 w 1522"/>
              <a:gd name="T27" fmla="*/ 460 h 1230"/>
              <a:gd name="T28" fmla="*/ 464 w 1522"/>
              <a:gd name="T29" fmla="*/ 494 h 1230"/>
              <a:gd name="T30" fmla="*/ 548 w 1522"/>
              <a:gd name="T31" fmla="*/ 532 h 1230"/>
              <a:gd name="T32" fmla="*/ 630 w 1522"/>
              <a:gd name="T33" fmla="*/ 578 h 1230"/>
              <a:gd name="T34" fmla="*/ 706 w 1522"/>
              <a:gd name="T35" fmla="*/ 630 h 1230"/>
              <a:gd name="T36" fmla="*/ 744 w 1522"/>
              <a:gd name="T37" fmla="*/ 658 h 1230"/>
              <a:gd name="T38" fmla="*/ 814 w 1522"/>
              <a:gd name="T39" fmla="*/ 718 h 1230"/>
              <a:gd name="T40" fmla="*/ 880 w 1522"/>
              <a:gd name="T41" fmla="*/ 786 h 1230"/>
              <a:gd name="T42" fmla="*/ 942 w 1522"/>
              <a:gd name="T43" fmla="*/ 856 h 1230"/>
              <a:gd name="T44" fmla="*/ 996 w 1522"/>
              <a:gd name="T45" fmla="*/ 932 h 1230"/>
              <a:gd name="T46" fmla="*/ 1046 w 1522"/>
              <a:gd name="T47" fmla="*/ 1012 h 1230"/>
              <a:gd name="T48" fmla="*/ 1090 w 1522"/>
              <a:gd name="T49" fmla="*/ 1096 h 1230"/>
              <a:gd name="T50" fmla="*/ 1126 w 1522"/>
              <a:gd name="T51" fmla="*/ 1184 h 1230"/>
              <a:gd name="T52" fmla="*/ 1522 w 1522"/>
              <a:gd name="T53" fmla="*/ 1106 h 1230"/>
              <a:gd name="T54" fmla="*/ 1502 w 1522"/>
              <a:gd name="T55" fmla="*/ 1046 h 1230"/>
              <a:gd name="T56" fmla="*/ 1452 w 1522"/>
              <a:gd name="T57" fmla="*/ 928 h 1230"/>
              <a:gd name="T58" fmla="*/ 1396 w 1522"/>
              <a:gd name="T59" fmla="*/ 816 h 1230"/>
              <a:gd name="T60" fmla="*/ 1330 w 1522"/>
              <a:gd name="T61" fmla="*/ 710 h 1230"/>
              <a:gd name="T62" fmla="*/ 1256 w 1522"/>
              <a:gd name="T63" fmla="*/ 608 h 1230"/>
              <a:gd name="T64" fmla="*/ 1174 w 1522"/>
              <a:gd name="T65" fmla="*/ 514 h 1230"/>
              <a:gd name="T66" fmla="*/ 1086 w 1522"/>
              <a:gd name="T67" fmla="*/ 424 h 1230"/>
              <a:gd name="T68" fmla="*/ 990 w 1522"/>
              <a:gd name="T69" fmla="*/ 344 h 1230"/>
              <a:gd name="T70" fmla="*/ 940 w 1522"/>
              <a:gd name="T71" fmla="*/ 306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2" h="1230">
                <a:moveTo>
                  <a:pt x="940" y="306"/>
                </a:moveTo>
                <a:lnTo>
                  <a:pt x="940" y="306"/>
                </a:lnTo>
                <a:lnTo>
                  <a:pt x="890" y="270"/>
                </a:lnTo>
                <a:lnTo>
                  <a:pt x="838" y="238"/>
                </a:lnTo>
                <a:lnTo>
                  <a:pt x="786" y="206"/>
                </a:lnTo>
                <a:lnTo>
                  <a:pt x="732" y="178"/>
                </a:lnTo>
                <a:lnTo>
                  <a:pt x="676" y="150"/>
                </a:lnTo>
                <a:lnTo>
                  <a:pt x="620" y="124"/>
                </a:lnTo>
                <a:lnTo>
                  <a:pt x="562" y="102"/>
                </a:lnTo>
                <a:lnTo>
                  <a:pt x="504" y="82"/>
                </a:lnTo>
                <a:lnTo>
                  <a:pt x="444" y="62"/>
                </a:lnTo>
                <a:lnTo>
                  <a:pt x="382" y="46"/>
                </a:lnTo>
                <a:lnTo>
                  <a:pt x="320" y="32"/>
                </a:lnTo>
                <a:lnTo>
                  <a:pt x="258" y="22"/>
                </a:lnTo>
                <a:lnTo>
                  <a:pt x="194" y="12"/>
                </a:lnTo>
                <a:lnTo>
                  <a:pt x="130" y="6"/>
                </a:lnTo>
                <a:lnTo>
                  <a:pt x="66" y="2"/>
                </a:lnTo>
                <a:lnTo>
                  <a:pt x="0" y="0"/>
                </a:lnTo>
                <a:lnTo>
                  <a:pt x="0" y="400"/>
                </a:lnTo>
                <a:lnTo>
                  <a:pt x="0" y="400"/>
                </a:lnTo>
                <a:lnTo>
                  <a:pt x="50" y="402"/>
                </a:lnTo>
                <a:lnTo>
                  <a:pt x="98" y="404"/>
                </a:lnTo>
                <a:lnTo>
                  <a:pt x="146" y="410"/>
                </a:lnTo>
                <a:lnTo>
                  <a:pt x="194" y="416"/>
                </a:lnTo>
                <a:lnTo>
                  <a:pt x="240" y="424"/>
                </a:lnTo>
                <a:lnTo>
                  <a:pt x="288" y="434"/>
                </a:lnTo>
                <a:lnTo>
                  <a:pt x="332" y="448"/>
                </a:lnTo>
                <a:lnTo>
                  <a:pt x="378" y="460"/>
                </a:lnTo>
                <a:lnTo>
                  <a:pt x="422" y="476"/>
                </a:lnTo>
                <a:lnTo>
                  <a:pt x="464" y="494"/>
                </a:lnTo>
                <a:lnTo>
                  <a:pt x="508" y="512"/>
                </a:lnTo>
                <a:lnTo>
                  <a:pt x="548" y="532"/>
                </a:lnTo>
                <a:lnTo>
                  <a:pt x="590" y="554"/>
                </a:lnTo>
                <a:lnTo>
                  <a:pt x="630" y="578"/>
                </a:lnTo>
                <a:lnTo>
                  <a:pt x="668" y="604"/>
                </a:lnTo>
                <a:lnTo>
                  <a:pt x="706" y="630"/>
                </a:lnTo>
                <a:lnTo>
                  <a:pt x="706" y="630"/>
                </a:lnTo>
                <a:lnTo>
                  <a:pt x="744" y="658"/>
                </a:lnTo>
                <a:lnTo>
                  <a:pt x="780" y="688"/>
                </a:lnTo>
                <a:lnTo>
                  <a:pt x="814" y="718"/>
                </a:lnTo>
                <a:lnTo>
                  <a:pt x="848" y="752"/>
                </a:lnTo>
                <a:lnTo>
                  <a:pt x="880" y="786"/>
                </a:lnTo>
                <a:lnTo>
                  <a:pt x="912" y="820"/>
                </a:lnTo>
                <a:lnTo>
                  <a:pt x="942" y="856"/>
                </a:lnTo>
                <a:lnTo>
                  <a:pt x="970" y="894"/>
                </a:lnTo>
                <a:lnTo>
                  <a:pt x="996" y="932"/>
                </a:lnTo>
                <a:lnTo>
                  <a:pt x="1022" y="972"/>
                </a:lnTo>
                <a:lnTo>
                  <a:pt x="1046" y="1012"/>
                </a:lnTo>
                <a:lnTo>
                  <a:pt x="1068" y="1054"/>
                </a:lnTo>
                <a:lnTo>
                  <a:pt x="1090" y="1096"/>
                </a:lnTo>
                <a:lnTo>
                  <a:pt x="1108" y="1140"/>
                </a:lnTo>
                <a:lnTo>
                  <a:pt x="1126" y="1184"/>
                </a:lnTo>
                <a:lnTo>
                  <a:pt x="1142" y="1230"/>
                </a:lnTo>
                <a:lnTo>
                  <a:pt x="1522" y="1106"/>
                </a:lnTo>
                <a:lnTo>
                  <a:pt x="1522" y="1106"/>
                </a:lnTo>
                <a:lnTo>
                  <a:pt x="1502" y="1046"/>
                </a:lnTo>
                <a:lnTo>
                  <a:pt x="1478" y="986"/>
                </a:lnTo>
                <a:lnTo>
                  <a:pt x="1452" y="928"/>
                </a:lnTo>
                <a:lnTo>
                  <a:pt x="1424" y="872"/>
                </a:lnTo>
                <a:lnTo>
                  <a:pt x="1396" y="816"/>
                </a:lnTo>
                <a:lnTo>
                  <a:pt x="1364" y="762"/>
                </a:lnTo>
                <a:lnTo>
                  <a:pt x="1330" y="710"/>
                </a:lnTo>
                <a:lnTo>
                  <a:pt x="1294" y="658"/>
                </a:lnTo>
                <a:lnTo>
                  <a:pt x="1256" y="608"/>
                </a:lnTo>
                <a:lnTo>
                  <a:pt x="1216" y="560"/>
                </a:lnTo>
                <a:lnTo>
                  <a:pt x="1174" y="514"/>
                </a:lnTo>
                <a:lnTo>
                  <a:pt x="1130" y="468"/>
                </a:lnTo>
                <a:lnTo>
                  <a:pt x="1086" y="424"/>
                </a:lnTo>
                <a:lnTo>
                  <a:pt x="1038" y="384"/>
                </a:lnTo>
                <a:lnTo>
                  <a:pt x="990" y="344"/>
                </a:lnTo>
                <a:lnTo>
                  <a:pt x="940" y="306"/>
                </a:lnTo>
                <a:lnTo>
                  <a:pt x="940" y="306"/>
                </a:lnTo>
                <a:close/>
              </a:path>
            </a:pathLst>
          </a:custGeom>
          <a:solidFill>
            <a:srgbClr val="FBFB3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48" name="Freeform 4"/>
          <p:cNvSpPr>
            <a:spLocks/>
          </p:cNvSpPr>
          <p:nvPr/>
        </p:nvSpPr>
        <p:spPr bwMode="auto">
          <a:xfrm>
            <a:off x="5675312" y="2570163"/>
            <a:ext cx="1419225" cy="2838450"/>
          </a:xfrm>
          <a:custGeom>
            <a:avLst/>
            <a:gdLst>
              <a:gd name="T0" fmla="*/ 436 w 894"/>
              <a:gd name="T1" fmla="*/ 124 h 1788"/>
              <a:gd name="T2" fmla="*/ 450 w 894"/>
              <a:gd name="T3" fmla="*/ 168 h 1788"/>
              <a:gd name="T4" fmla="*/ 470 w 894"/>
              <a:gd name="T5" fmla="*/ 258 h 1788"/>
              <a:gd name="T6" fmla="*/ 486 w 894"/>
              <a:gd name="T7" fmla="*/ 350 h 1788"/>
              <a:gd name="T8" fmla="*/ 494 w 894"/>
              <a:gd name="T9" fmla="*/ 446 h 1788"/>
              <a:gd name="T10" fmla="*/ 494 w 894"/>
              <a:gd name="T11" fmla="*/ 494 h 1788"/>
              <a:gd name="T12" fmla="*/ 490 w 894"/>
              <a:gd name="T13" fmla="*/ 590 h 1788"/>
              <a:gd name="T14" fmla="*/ 480 w 894"/>
              <a:gd name="T15" fmla="*/ 684 h 1788"/>
              <a:gd name="T16" fmla="*/ 460 w 894"/>
              <a:gd name="T17" fmla="*/ 776 h 1788"/>
              <a:gd name="T18" fmla="*/ 436 w 894"/>
              <a:gd name="T19" fmla="*/ 866 h 1788"/>
              <a:gd name="T20" fmla="*/ 420 w 894"/>
              <a:gd name="T21" fmla="*/ 910 h 1788"/>
              <a:gd name="T22" fmla="*/ 384 w 894"/>
              <a:gd name="T23" fmla="*/ 998 h 1788"/>
              <a:gd name="T24" fmla="*/ 340 w 894"/>
              <a:gd name="T25" fmla="*/ 1082 h 1788"/>
              <a:gd name="T26" fmla="*/ 290 w 894"/>
              <a:gd name="T27" fmla="*/ 1162 h 1788"/>
              <a:gd name="T28" fmla="*/ 236 w 894"/>
              <a:gd name="T29" fmla="*/ 1238 h 1788"/>
              <a:gd name="T30" fmla="*/ 174 w 894"/>
              <a:gd name="T31" fmla="*/ 1310 h 1788"/>
              <a:gd name="T32" fmla="*/ 108 w 894"/>
              <a:gd name="T33" fmla="*/ 1376 h 1788"/>
              <a:gd name="T34" fmla="*/ 38 w 894"/>
              <a:gd name="T35" fmla="*/ 1436 h 1788"/>
              <a:gd name="T36" fmla="*/ 234 w 894"/>
              <a:gd name="T37" fmla="*/ 1788 h 1788"/>
              <a:gd name="T38" fmla="*/ 284 w 894"/>
              <a:gd name="T39" fmla="*/ 1752 h 1788"/>
              <a:gd name="T40" fmla="*/ 380 w 894"/>
              <a:gd name="T41" fmla="*/ 1670 h 1788"/>
              <a:gd name="T42" fmla="*/ 468 w 894"/>
              <a:gd name="T43" fmla="*/ 1582 h 1788"/>
              <a:gd name="T44" fmla="*/ 550 w 894"/>
              <a:gd name="T45" fmla="*/ 1486 h 1788"/>
              <a:gd name="T46" fmla="*/ 624 w 894"/>
              <a:gd name="T47" fmla="*/ 1386 h 1788"/>
              <a:gd name="T48" fmla="*/ 690 w 894"/>
              <a:gd name="T49" fmla="*/ 1278 h 1788"/>
              <a:gd name="T50" fmla="*/ 746 w 894"/>
              <a:gd name="T51" fmla="*/ 1166 h 1788"/>
              <a:gd name="T52" fmla="*/ 796 w 894"/>
              <a:gd name="T53" fmla="*/ 1050 h 1788"/>
              <a:gd name="T54" fmla="*/ 816 w 894"/>
              <a:gd name="T55" fmla="*/ 988 h 1788"/>
              <a:gd name="T56" fmla="*/ 850 w 894"/>
              <a:gd name="T57" fmla="*/ 870 h 1788"/>
              <a:gd name="T58" fmla="*/ 874 w 894"/>
              <a:gd name="T59" fmla="*/ 748 h 1788"/>
              <a:gd name="T60" fmla="*/ 890 w 894"/>
              <a:gd name="T61" fmla="*/ 622 h 1788"/>
              <a:gd name="T62" fmla="*/ 894 w 894"/>
              <a:gd name="T63" fmla="*/ 494 h 1788"/>
              <a:gd name="T64" fmla="*/ 892 w 894"/>
              <a:gd name="T65" fmla="*/ 430 h 1788"/>
              <a:gd name="T66" fmla="*/ 882 w 894"/>
              <a:gd name="T67" fmla="*/ 304 h 1788"/>
              <a:gd name="T68" fmla="*/ 864 w 894"/>
              <a:gd name="T69" fmla="*/ 180 h 1788"/>
              <a:gd name="T70" fmla="*/ 834 w 894"/>
              <a:gd name="T71" fmla="*/ 58 h 1788"/>
              <a:gd name="T72" fmla="*/ 816 w 894"/>
              <a:gd name="T73" fmla="*/ 0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4" h="1788">
                <a:moveTo>
                  <a:pt x="816" y="0"/>
                </a:moveTo>
                <a:lnTo>
                  <a:pt x="436" y="124"/>
                </a:lnTo>
                <a:lnTo>
                  <a:pt x="436" y="124"/>
                </a:lnTo>
                <a:lnTo>
                  <a:pt x="450" y="168"/>
                </a:lnTo>
                <a:lnTo>
                  <a:pt x="460" y="212"/>
                </a:lnTo>
                <a:lnTo>
                  <a:pt x="470" y="258"/>
                </a:lnTo>
                <a:lnTo>
                  <a:pt x="480" y="304"/>
                </a:lnTo>
                <a:lnTo>
                  <a:pt x="486" y="350"/>
                </a:lnTo>
                <a:lnTo>
                  <a:pt x="490" y="398"/>
                </a:lnTo>
                <a:lnTo>
                  <a:pt x="494" y="446"/>
                </a:lnTo>
                <a:lnTo>
                  <a:pt x="494" y="494"/>
                </a:lnTo>
                <a:lnTo>
                  <a:pt x="494" y="494"/>
                </a:lnTo>
                <a:lnTo>
                  <a:pt x="494" y="542"/>
                </a:lnTo>
                <a:lnTo>
                  <a:pt x="490" y="590"/>
                </a:lnTo>
                <a:lnTo>
                  <a:pt x="486" y="638"/>
                </a:lnTo>
                <a:lnTo>
                  <a:pt x="480" y="684"/>
                </a:lnTo>
                <a:lnTo>
                  <a:pt x="470" y="730"/>
                </a:lnTo>
                <a:lnTo>
                  <a:pt x="460" y="776"/>
                </a:lnTo>
                <a:lnTo>
                  <a:pt x="450" y="822"/>
                </a:lnTo>
                <a:lnTo>
                  <a:pt x="436" y="866"/>
                </a:lnTo>
                <a:lnTo>
                  <a:pt x="436" y="866"/>
                </a:lnTo>
                <a:lnTo>
                  <a:pt x="420" y="910"/>
                </a:lnTo>
                <a:lnTo>
                  <a:pt x="402" y="954"/>
                </a:lnTo>
                <a:lnTo>
                  <a:pt x="384" y="998"/>
                </a:lnTo>
                <a:lnTo>
                  <a:pt x="362" y="1040"/>
                </a:lnTo>
                <a:lnTo>
                  <a:pt x="340" y="1082"/>
                </a:lnTo>
                <a:lnTo>
                  <a:pt x="316" y="1124"/>
                </a:lnTo>
                <a:lnTo>
                  <a:pt x="290" y="1162"/>
                </a:lnTo>
                <a:lnTo>
                  <a:pt x="264" y="1202"/>
                </a:lnTo>
                <a:lnTo>
                  <a:pt x="236" y="1238"/>
                </a:lnTo>
                <a:lnTo>
                  <a:pt x="206" y="1274"/>
                </a:lnTo>
                <a:lnTo>
                  <a:pt x="174" y="1310"/>
                </a:lnTo>
                <a:lnTo>
                  <a:pt x="142" y="1344"/>
                </a:lnTo>
                <a:lnTo>
                  <a:pt x="108" y="1376"/>
                </a:lnTo>
                <a:lnTo>
                  <a:pt x="74" y="1408"/>
                </a:lnTo>
                <a:lnTo>
                  <a:pt x="38" y="1436"/>
                </a:lnTo>
                <a:lnTo>
                  <a:pt x="0" y="1466"/>
                </a:lnTo>
                <a:lnTo>
                  <a:pt x="234" y="1788"/>
                </a:lnTo>
                <a:lnTo>
                  <a:pt x="234" y="1788"/>
                </a:lnTo>
                <a:lnTo>
                  <a:pt x="284" y="1752"/>
                </a:lnTo>
                <a:lnTo>
                  <a:pt x="332" y="1712"/>
                </a:lnTo>
                <a:lnTo>
                  <a:pt x="380" y="1670"/>
                </a:lnTo>
                <a:lnTo>
                  <a:pt x="424" y="1626"/>
                </a:lnTo>
                <a:lnTo>
                  <a:pt x="468" y="1582"/>
                </a:lnTo>
                <a:lnTo>
                  <a:pt x="510" y="1534"/>
                </a:lnTo>
                <a:lnTo>
                  <a:pt x="550" y="1486"/>
                </a:lnTo>
                <a:lnTo>
                  <a:pt x="588" y="1436"/>
                </a:lnTo>
                <a:lnTo>
                  <a:pt x="624" y="1386"/>
                </a:lnTo>
                <a:lnTo>
                  <a:pt x="658" y="1332"/>
                </a:lnTo>
                <a:lnTo>
                  <a:pt x="690" y="1278"/>
                </a:lnTo>
                <a:lnTo>
                  <a:pt x="718" y="1224"/>
                </a:lnTo>
                <a:lnTo>
                  <a:pt x="746" y="1166"/>
                </a:lnTo>
                <a:lnTo>
                  <a:pt x="772" y="1108"/>
                </a:lnTo>
                <a:lnTo>
                  <a:pt x="796" y="1050"/>
                </a:lnTo>
                <a:lnTo>
                  <a:pt x="816" y="988"/>
                </a:lnTo>
                <a:lnTo>
                  <a:pt x="816" y="988"/>
                </a:lnTo>
                <a:lnTo>
                  <a:pt x="834" y="930"/>
                </a:lnTo>
                <a:lnTo>
                  <a:pt x="850" y="870"/>
                </a:lnTo>
                <a:lnTo>
                  <a:pt x="864" y="810"/>
                </a:lnTo>
                <a:lnTo>
                  <a:pt x="874" y="748"/>
                </a:lnTo>
                <a:lnTo>
                  <a:pt x="882" y="686"/>
                </a:lnTo>
                <a:lnTo>
                  <a:pt x="890" y="622"/>
                </a:lnTo>
                <a:lnTo>
                  <a:pt x="892" y="558"/>
                </a:lnTo>
                <a:lnTo>
                  <a:pt x="894" y="494"/>
                </a:lnTo>
                <a:lnTo>
                  <a:pt x="894" y="494"/>
                </a:lnTo>
                <a:lnTo>
                  <a:pt x="892" y="430"/>
                </a:lnTo>
                <a:lnTo>
                  <a:pt x="890" y="366"/>
                </a:lnTo>
                <a:lnTo>
                  <a:pt x="882" y="304"/>
                </a:lnTo>
                <a:lnTo>
                  <a:pt x="874" y="240"/>
                </a:lnTo>
                <a:lnTo>
                  <a:pt x="864" y="180"/>
                </a:lnTo>
                <a:lnTo>
                  <a:pt x="850" y="118"/>
                </a:lnTo>
                <a:lnTo>
                  <a:pt x="834" y="58"/>
                </a:lnTo>
                <a:lnTo>
                  <a:pt x="816" y="0"/>
                </a:lnTo>
                <a:lnTo>
                  <a:pt x="816" y="0"/>
                </a:lnTo>
                <a:close/>
              </a:path>
            </a:pathLst>
          </a:custGeom>
          <a:solidFill>
            <a:srgbClr val="FB803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49" name="Freeform 5"/>
          <p:cNvSpPr>
            <a:spLocks/>
          </p:cNvSpPr>
          <p:nvPr/>
        </p:nvSpPr>
        <p:spPr bwMode="auto">
          <a:xfrm>
            <a:off x="3079750" y="4897438"/>
            <a:ext cx="2984500" cy="996950"/>
          </a:xfrm>
          <a:custGeom>
            <a:avLst/>
            <a:gdLst>
              <a:gd name="T0" fmla="*/ 1646 w 1880"/>
              <a:gd name="T1" fmla="*/ 0 h 628"/>
              <a:gd name="T2" fmla="*/ 1570 w 1880"/>
              <a:gd name="T3" fmla="*/ 50 h 628"/>
              <a:gd name="T4" fmla="*/ 1488 w 1880"/>
              <a:gd name="T5" fmla="*/ 96 h 628"/>
              <a:gd name="T6" fmla="*/ 1404 w 1880"/>
              <a:gd name="T7" fmla="*/ 136 h 628"/>
              <a:gd name="T8" fmla="*/ 1318 w 1880"/>
              <a:gd name="T9" fmla="*/ 168 h 628"/>
              <a:gd name="T10" fmla="*/ 1228 w 1880"/>
              <a:gd name="T11" fmla="*/ 194 h 628"/>
              <a:gd name="T12" fmla="*/ 1134 w 1880"/>
              <a:gd name="T13" fmla="*/ 212 h 628"/>
              <a:gd name="T14" fmla="*/ 1038 w 1880"/>
              <a:gd name="T15" fmla="*/ 224 h 628"/>
              <a:gd name="T16" fmla="*/ 940 w 1880"/>
              <a:gd name="T17" fmla="*/ 228 h 628"/>
              <a:gd name="T18" fmla="*/ 892 w 1880"/>
              <a:gd name="T19" fmla="*/ 228 h 628"/>
              <a:gd name="T20" fmla="*/ 794 w 1880"/>
              <a:gd name="T21" fmla="*/ 220 h 628"/>
              <a:gd name="T22" fmla="*/ 700 w 1880"/>
              <a:gd name="T23" fmla="*/ 204 h 628"/>
              <a:gd name="T24" fmla="*/ 608 w 1880"/>
              <a:gd name="T25" fmla="*/ 182 h 628"/>
              <a:gd name="T26" fmla="*/ 518 w 1880"/>
              <a:gd name="T27" fmla="*/ 152 h 628"/>
              <a:gd name="T28" fmla="*/ 434 w 1880"/>
              <a:gd name="T29" fmla="*/ 116 h 628"/>
              <a:gd name="T30" fmla="*/ 350 w 1880"/>
              <a:gd name="T31" fmla="*/ 74 h 628"/>
              <a:gd name="T32" fmla="*/ 272 w 1880"/>
              <a:gd name="T33" fmla="*/ 26 h 628"/>
              <a:gd name="T34" fmla="*/ 0 w 1880"/>
              <a:gd name="T35" fmla="*/ 322 h 628"/>
              <a:gd name="T36" fmla="*/ 50 w 1880"/>
              <a:gd name="T37" fmla="*/ 358 h 628"/>
              <a:gd name="T38" fmla="*/ 154 w 1880"/>
              <a:gd name="T39" fmla="*/ 422 h 628"/>
              <a:gd name="T40" fmla="*/ 264 w 1880"/>
              <a:gd name="T41" fmla="*/ 478 h 628"/>
              <a:gd name="T42" fmla="*/ 378 w 1880"/>
              <a:gd name="T43" fmla="*/ 526 h 628"/>
              <a:gd name="T44" fmla="*/ 498 w 1880"/>
              <a:gd name="T45" fmla="*/ 566 h 628"/>
              <a:gd name="T46" fmla="*/ 620 w 1880"/>
              <a:gd name="T47" fmla="*/ 596 h 628"/>
              <a:gd name="T48" fmla="*/ 746 w 1880"/>
              <a:gd name="T49" fmla="*/ 616 h 628"/>
              <a:gd name="T50" fmla="*/ 874 w 1880"/>
              <a:gd name="T51" fmla="*/ 628 h 628"/>
              <a:gd name="T52" fmla="*/ 940 w 1880"/>
              <a:gd name="T53" fmla="*/ 628 h 628"/>
              <a:gd name="T54" fmla="*/ 1070 w 1880"/>
              <a:gd name="T55" fmla="*/ 624 h 628"/>
              <a:gd name="T56" fmla="*/ 1198 w 1880"/>
              <a:gd name="T57" fmla="*/ 608 h 628"/>
              <a:gd name="T58" fmla="*/ 1322 w 1880"/>
              <a:gd name="T59" fmla="*/ 582 h 628"/>
              <a:gd name="T60" fmla="*/ 1444 w 1880"/>
              <a:gd name="T61" fmla="*/ 548 h 628"/>
              <a:gd name="T62" fmla="*/ 1560 w 1880"/>
              <a:gd name="T63" fmla="*/ 504 h 628"/>
              <a:gd name="T64" fmla="*/ 1672 w 1880"/>
              <a:gd name="T65" fmla="*/ 452 h 628"/>
              <a:gd name="T66" fmla="*/ 1778 w 1880"/>
              <a:gd name="T67" fmla="*/ 392 h 628"/>
              <a:gd name="T68" fmla="*/ 1880 w 1880"/>
              <a:gd name="T69" fmla="*/ 32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80" h="628">
                <a:moveTo>
                  <a:pt x="1646" y="0"/>
                </a:moveTo>
                <a:lnTo>
                  <a:pt x="1646" y="0"/>
                </a:lnTo>
                <a:lnTo>
                  <a:pt x="1608" y="26"/>
                </a:lnTo>
                <a:lnTo>
                  <a:pt x="1570" y="50"/>
                </a:lnTo>
                <a:lnTo>
                  <a:pt x="1530" y="74"/>
                </a:lnTo>
                <a:lnTo>
                  <a:pt x="1488" y="96"/>
                </a:lnTo>
                <a:lnTo>
                  <a:pt x="1448" y="116"/>
                </a:lnTo>
                <a:lnTo>
                  <a:pt x="1404" y="136"/>
                </a:lnTo>
                <a:lnTo>
                  <a:pt x="1362" y="152"/>
                </a:lnTo>
                <a:lnTo>
                  <a:pt x="1318" y="168"/>
                </a:lnTo>
                <a:lnTo>
                  <a:pt x="1272" y="182"/>
                </a:lnTo>
                <a:lnTo>
                  <a:pt x="1228" y="194"/>
                </a:lnTo>
                <a:lnTo>
                  <a:pt x="1180" y="204"/>
                </a:lnTo>
                <a:lnTo>
                  <a:pt x="1134" y="212"/>
                </a:lnTo>
                <a:lnTo>
                  <a:pt x="1086" y="220"/>
                </a:lnTo>
                <a:lnTo>
                  <a:pt x="1038" y="224"/>
                </a:lnTo>
                <a:lnTo>
                  <a:pt x="990" y="228"/>
                </a:lnTo>
                <a:lnTo>
                  <a:pt x="940" y="228"/>
                </a:lnTo>
                <a:lnTo>
                  <a:pt x="940" y="228"/>
                </a:lnTo>
                <a:lnTo>
                  <a:pt x="892" y="228"/>
                </a:lnTo>
                <a:lnTo>
                  <a:pt x="842" y="224"/>
                </a:lnTo>
                <a:lnTo>
                  <a:pt x="794" y="220"/>
                </a:lnTo>
                <a:lnTo>
                  <a:pt x="746" y="212"/>
                </a:lnTo>
                <a:lnTo>
                  <a:pt x="700" y="204"/>
                </a:lnTo>
                <a:lnTo>
                  <a:pt x="654" y="194"/>
                </a:lnTo>
                <a:lnTo>
                  <a:pt x="608" y="182"/>
                </a:lnTo>
                <a:lnTo>
                  <a:pt x="562" y="168"/>
                </a:lnTo>
                <a:lnTo>
                  <a:pt x="518" y="152"/>
                </a:lnTo>
                <a:lnTo>
                  <a:pt x="476" y="136"/>
                </a:lnTo>
                <a:lnTo>
                  <a:pt x="434" y="116"/>
                </a:lnTo>
                <a:lnTo>
                  <a:pt x="392" y="96"/>
                </a:lnTo>
                <a:lnTo>
                  <a:pt x="350" y="74"/>
                </a:lnTo>
                <a:lnTo>
                  <a:pt x="312" y="50"/>
                </a:lnTo>
                <a:lnTo>
                  <a:pt x="272" y="26"/>
                </a:lnTo>
                <a:lnTo>
                  <a:pt x="234" y="0"/>
                </a:lnTo>
                <a:lnTo>
                  <a:pt x="0" y="322"/>
                </a:lnTo>
                <a:lnTo>
                  <a:pt x="0" y="322"/>
                </a:lnTo>
                <a:lnTo>
                  <a:pt x="50" y="358"/>
                </a:lnTo>
                <a:lnTo>
                  <a:pt x="102" y="392"/>
                </a:lnTo>
                <a:lnTo>
                  <a:pt x="154" y="422"/>
                </a:lnTo>
                <a:lnTo>
                  <a:pt x="208" y="452"/>
                </a:lnTo>
                <a:lnTo>
                  <a:pt x="264" y="478"/>
                </a:lnTo>
                <a:lnTo>
                  <a:pt x="320" y="504"/>
                </a:lnTo>
                <a:lnTo>
                  <a:pt x="378" y="526"/>
                </a:lnTo>
                <a:lnTo>
                  <a:pt x="438" y="548"/>
                </a:lnTo>
                <a:lnTo>
                  <a:pt x="498" y="566"/>
                </a:lnTo>
                <a:lnTo>
                  <a:pt x="558" y="582"/>
                </a:lnTo>
                <a:lnTo>
                  <a:pt x="620" y="596"/>
                </a:lnTo>
                <a:lnTo>
                  <a:pt x="682" y="608"/>
                </a:lnTo>
                <a:lnTo>
                  <a:pt x="746" y="616"/>
                </a:lnTo>
                <a:lnTo>
                  <a:pt x="810" y="624"/>
                </a:lnTo>
                <a:lnTo>
                  <a:pt x="874" y="628"/>
                </a:lnTo>
                <a:lnTo>
                  <a:pt x="940" y="628"/>
                </a:lnTo>
                <a:lnTo>
                  <a:pt x="940" y="628"/>
                </a:lnTo>
                <a:lnTo>
                  <a:pt x="1006" y="628"/>
                </a:lnTo>
                <a:lnTo>
                  <a:pt x="1070" y="624"/>
                </a:lnTo>
                <a:lnTo>
                  <a:pt x="1134" y="616"/>
                </a:lnTo>
                <a:lnTo>
                  <a:pt x="1198" y="608"/>
                </a:lnTo>
                <a:lnTo>
                  <a:pt x="1260" y="596"/>
                </a:lnTo>
                <a:lnTo>
                  <a:pt x="1322" y="582"/>
                </a:lnTo>
                <a:lnTo>
                  <a:pt x="1384" y="566"/>
                </a:lnTo>
                <a:lnTo>
                  <a:pt x="1444" y="548"/>
                </a:lnTo>
                <a:lnTo>
                  <a:pt x="1502" y="526"/>
                </a:lnTo>
                <a:lnTo>
                  <a:pt x="1560" y="504"/>
                </a:lnTo>
                <a:lnTo>
                  <a:pt x="1616" y="478"/>
                </a:lnTo>
                <a:lnTo>
                  <a:pt x="1672" y="452"/>
                </a:lnTo>
                <a:lnTo>
                  <a:pt x="1726" y="422"/>
                </a:lnTo>
                <a:lnTo>
                  <a:pt x="1778" y="392"/>
                </a:lnTo>
                <a:lnTo>
                  <a:pt x="1830" y="358"/>
                </a:lnTo>
                <a:lnTo>
                  <a:pt x="1880" y="322"/>
                </a:lnTo>
                <a:lnTo>
                  <a:pt x="1646" y="0"/>
                </a:lnTo>
                <a:close/>
              </a:path>
            </a:pathLst>
          </a:custGeom>
          <a:solidFill>
            <a:srgbClr val="50EC20"/>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50" name="Freeform 6"/>
          <p:cNvSpPr>
            <a:spLocks/>
          </p:cNvSpPr>
          <p:nvPr/>
        </p:nvSpPr>
        <p:spPr bwMode="auto">
          <a:xfrm>
            <a:off x="2014537" y="2570163"/>
            <a:ext cx="1419225" cy="2838450"/>
          </a:xfrm>
          <a:custGeom>
            <a:avLst/>
            <a:gdLst>
              <a:gd name="T0" fmla="*/ 458 w 894"/>
              <a:gd name="T1" fmla="*/ 866 h 1788"/>
              <a:gd name="T2" fmla="*/ 434 w 894"/>
              <a:gd name="T3" fmla="*/ 776 h 1788"/>
              <a:gd name="T4" fmla="*/ 416 w 894"/>
              <a:gd name="T5" fmla="*/ 684 h 1788"/>
              <a:gd name="T6" fmla="*/ 404 w 894"/>
              <a:gd name="T7" fmla="*/ 590 h 1788"/>
              <a:gd name="T8" fmla="*/ 400 w 894"/>
              <a:gd name="T9" fmla="*/ 494 h 1788"/>
              <a:gd name="T10" fmla="*/ 402 w 894"/>
              <a:gd name="T11" fmla="*/ 446 h 1788"/>
              <a:gd name="T12" fmla="*/ 408 w 894"/>
              <a:gd name="T13" fmla="*/ 350 h 1788"/>
              <a:gd name="T14" fmla="*/ 424 w 894"/>
              <a:gd name="T15" fmla="*/ 258 h 1788"/>
              <a:gd name="T16" fmla="*/ 446 w 894"/>
              <a:gd name="T17" fmla="*/ 168 h 1788"/>
              <a:gd name="T18" fmla="*/ 78 w 894"/>
              <a:gd name="T19" fmla="*/ 0 h 1788"/>
              <a:gd name="T20" fmla="*/ 60 w 894"/>
              <a:gd name="T21" fmla="*/ 58 h 1788"/>
              <a:gd name="T22" fmla="*/ 32 w 894"/>
              <a:gd name="T23" fmla="*/ 180 h 1788"/>
              <a:gd name="T24" fmla="*/ 12 w 894"/>
              <a:gd name="T25" fmla="*/ 304 h 1788"/>
              <a:gd name="T26" fmla="*/ 2 w 894"/>
              <a:gd name="T27" fmla="*/ 430 h 1788"/>
              <a:gd name="T28" fmla="*/ 0 w 894"/>
              <a:gd name="T29" fmla="*/ 494 h 1788"/>
              <a:gd name="T30" fmla="*/ 6 w 894"/>
              <a:gd name="T31" fmla="*/ 622 h 1788"/>
              <a:gd name="T32" fmla="*/ 20 w 894"/>
              <a:gd name="T33" fmla="*/ 748 h 1788"/>
              <a:gd name="T34" fmla="*/ 44 w 894"/>
              <a:gd name="T35" fmla="*/ 870 h 1788"/>
              <a:gd name="T36" fmla="*/ 78 w 894"/>
              <a:gd name="T37" fmla="*/ 988 h 1788"/>
              <a:gd name="T38" fmla="*/ 100 w 894"/>
              <a:gd name="T39" fmla="*/ 1050 h 1788"/>
              <a:gd name="T40" fmla="*/ 148 w 894"/>
              <a:gd name="T41" fmla="*/ 1166 h 1788"/>
              <a:gd name="T42" fmla="*/ 206 w 894"/>
              <a:gd name="T43" fmla="*/ 1278 h 1788"/>
              <a:gd name="T44" fmla="*/ 272 w 894"/>
              <a:gd name="T45" fmla="*/ 1386 h 1788"/>
              <a:gd name="T46" fmla="*/ 346 w 894"/>
              <a:gd name="T47" fmla="*/ 1486 h 1788"/>
              <a:gd name="T48" fmla="*/ 426 w 894"/>
              <a:gd name="T49" fmla="*/ 1582 h 1788"/>
              <a:gd name="T50" fmla="*/ 514 w 894"/>
              <a:gd name="T51" fmla="*/ 1670 h 1788"/>
              <a:gd name="T52" fmla="*/ 610 w 894"/>
              <a:gd name="T53" fmla="*/ 1752 h 1788"/>
              <a:gd name="T54" fmla="*/ 894 w 894"/>
              <a:gd name="T55" fmla="*/ 1466 h 1788"/>
              <a:gd name="T56" fmla="*/ 858 w 894"/>
              <a:gd name="T57" fmla="*/ 1436 h 1788"/>
              <a:gd name="T58" fmla="*/ 786 w 894"/>
              <a:gd name="T59" fmla="*/ 1376 h 1788"/>
              <a:gd name="T60" fmla="*/ 720 w 894"/>
              <a:gd name="T61" fmla="*/ 1310 h 1788"/>
              <a:gd name="T62" fmla="*/ 658 w 894"/>
              <a:gd name="T63" fmla="*/ 1238 h 1788"/>
              <a:gd name="T64" fmla="*/ 604 w 894"/>
              <a:gd name="T65" fmla="*/ 1162 h 1788"/>
              <a:gd name="T66" fmla="*/ 554 w 894"/>
              <a:gd name="T67" fmla="*/ 1082 h 1788"/>
              <a:gd name="T68" fmla="*/ 510 w 894"/>
              <a:gd name="T69" fmla="*/ 998 h 1788"/>
              <a:gd name="T70" fmla="*/ 474 w 894"/>
              <a:gd name="T71" fmla="*/ 910 h 1788"/>
              <a:gd name="T72" fmla="*/ 458 w 894"/>
              <a:gd name="T73" fmla="*/ 866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4" h="1788">
                <a:moveTo>
                  <a:pt x="458" y="866"/>
                </a:moveTo>
                <a:lnTo>
                  <a:pt x="458" y="866"/>
                </a:lnTo>
                <a:lnTo>
                  <a:pt x="446" y="822"/>
                </a:lnTo>
                <a:lnTo>
                  <a:pt x="434" y="776"/>
                </a:lnTo>
                <a:lnTo>
                  <a:pt x="424" y="730"/>
                </a:lnTo>
                <a:lnTo>
                  <a:pt x="416" y="684"/>
                </a:lnTo>
                <a:lnTo>
                  <a:pt x="408" y="638"/>
                </a:lnTo>
                <a:lnTo>
                  <a:pt x="404" y="590"/>
                </a:lnTo>
                <a:lnTo>
                  <a:pt x="402" y="542"/>
                </a:lnTo>
                <a:lnTo>
                  <a:pt x="400" y="494"/>
                </a:lnTo>
                <a:lnTo>
                  <a:pt x="400" y="494"/>
                </a:lnTo>
                <a:lnTo>
                  <a:pt x="402" y="446"/>
                </a:lnTo>
                <a:lnTo>
                  <a:pt x="404" y="398"/>
                </a:lnTo>
                <a:lnTo>
                  <a:pt x="408" y="350"/>
                </a:lnTo>
                <a:lnTo>
                  <a:pt x="416" y="304"/>
                </a:lnTo>
                <a:lnTo>
                  <a:pt x="424" y="258"/>
                </a:lnTo>
                <a:lnTo>
                  <a:pt x="434" y="212"/>
                </a:lnTo>
                <a:lnTo>
                  <a:pt x="446" y="168"/>
                </a:lnTo>
                <a:lnTo>
                  <a:pt x="458" y="124"/>
                </a:lnTo>
                <a:lnTo>
                  <a:pt x="78" y="0"/>
                </a:lnTo>
                <a:lnTo>
                  <a:pt x="78" y="0"/>
                </a:lnTo>
                <a:lnTo>
                  <a:pt x="60" y="58"/>
                </a:lnTo>
                <a:lnTo>
                  <a:pt x="44" y="118"/>
                </a:lnTo>
                <a:lnTo>
                  <a:pt x="32" y="180"/>
                </a:lnTo>
                <a:lnTo>
                  <a:pt x="20" y="240"/>
                </a:lnTo>
                <a:lnTo>
                  <a:pt x="12" y="304"/>
                </a:lnTo>
                <a:lnTo>
                  <a:pt x="6" y="366"/>
                </a:lnTo>
                <a:lnTo>
                  <a:pt x="2" y="430"/>
                </a:lnTo>
                <a:lnTo>
                  <a:pt x="0" y="494"/>
                </a:lnTo>
                <a:lnTo>
                  <a:pt x="0" y="494"/>
                </a:lnTo>
                <a:lnTo>
                  <a:pt x="2" y="558"/>
                </a:lnTo>
                <a:lnTo>
                  <a:pt x="6" y="622"/>
                </a:lnTo>
                <a:lnTo>
                  <a:pt x="12" y="686"/>
                </a:lnTo>
                <a:lnTo>
                  <a:pt x="20" y="748"/>
                </a:lnTo>
                <a:lnTo>
                  <a:pt x="32" y="810"/>
                </a:lnTo>
                <a:lnTo>
                  <a:pt x="44" y="870"/>
                </a:lnTo>
                <a:lnTo>
                  <a:pt x="60" y="930"/>
                </a:lnTo>
                <a:lnTo>
                  <a:pt x="78" y="988"/>
                </a:lnTo>
                <a:lnTo>
                  <a:pt x="78" y="988"/>
                </a:lnTo>
                <a:lnTo>
                  <a:pt x="100" y="1050"/>
                </a:lnTo>
                <a:lnTo>
                  <a:pt x="122" y="1108"/>
                </a:lnTo>
                <a:lnTo>
                  <a:pt x="148" y="1166"/>
                </a:lnTo>
                <a:lnTo>
                  <a:pt x="176" y="1224"/>
                </a:lnTo>
                <a:lnTo>
                  <a:pt x="206" y="1278"/>
                </a:lnTo>
                <a:lnTo>
                  <a:pt x="238" y="1332"/>
                </a:lnTo>
                <a:lnTo>
                  <a:pt x="272" y="1386"/>
                </a:lnTo>
                <a:lnTo>
                  <a:pt x="308" y="1436"/>
                </a:lnTo>
                <a:lnTo>
                  <a:pt x="346" y="1486"/>
                </a:lnTo>
                <a:lnTo>
                  <a:pt x="384" y="1534"/>
                </a:lnTo>
                <a:lnTo>
                  <a:pt x="426" y="1582"/>
                </a:lnTo>
                <a:lnTo>
                  <a:pt x="470" y="1626"/>
                </a:lnTo>
                <a:lnTo>
                  <a:pt x="514" y="1670"/>
                </a:lnTo>
                <a:lnTo>
                  <a:pt x="562" y="1712"/>
                </a:lnTo>
                <a:lnTo>
                  <a:pt x="610" y="1752"/>
                </a:lnTo>
                <a:lnTo>
                  <a:pt x="660" y="1788"/>
                </a:lnTo>
                <a:lnTo>
                  <a:pt x="894" y="1466"/>
                </a:lnTo>
                <a:lnTo>
                  <a:pt x="894" y="1466"/>
                </a:lnTo>
                <a:lnTo>
                  <a:pt x="858" y="1436"/>
                </a:lnTo>
                <a:lnTo>
                  <a:pt x="822" y="1408"/>
                </a:lnTo>
                <a:lnTo>
                  <a:pt x="786" y="1376"/>
                </a:lnTo>
                <a:lnTo>
                  <a:pt x="752" y="1344"/>
                </a:lnTo>
                <a:lnTo>
                  <a:pt x="720" y="1310"/>
                </a:lnTo>
                <a:lnTo>
                  <a:pt x="688" y="1274"/>
                </a:lnTo>
                <a:lnTo>
                  <a:pt x="658" y="1238"/>
                </a:lnTo>
                <a:lnTo>
                  <a:pt x="630" y="1202"/>
                </a:lnTo>
                <a:lnTo>
                  <a:pt x="604" y="1162"/>
                </a:lnTo>
                <a:lnTo>
                  <a:pt x="578" y="1124"/>
                </a:lnTo>
                <a:lnTo>
                  <a:pt x="554" y="1082"/>
                </a:lnTo>
                <a:lnTo>
                  <a:pt x="532" y="1040"/>
                </a:lnTo>
                <a:lnTo>
                  <a:pt x="510" y="998"/>
                </a:lnTo>
                <a:lnTo>
                  <a:pt x="492" y="954"/>
                </a:lnTo>
                <a:lnTo>
                  <a:pt x="474" y="910"/>
                </a:lnTo>
                <a:lnTo>
                  <a:pt x="458" y="866"/>
                </a:lnTo>
                <a:lnTo>
                  <a:pt x="458" y="866"/>
                </a:lnTo>
                <a:close/>
              </a:path>
            </a:pathLst>
          </a:custGeom>
          <a:solidFill>
            <a:srgbClr val="20B7EC"/>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51" name="Freeform 7"/>
          <p:cNvSpPr>
            <a:spLocks/>
          </p:cNvSpPr>
          <p:nvPr/>
        </p:nvSpPr>
        <p:spPr bwMode="auto">
          <a:xfrm>
            <a:off x="2741612" y="1449388"/>
            <a:ext cx="1812925" cy="1704975"/>
          </a:xfrm>
          <a:custGeom>
            <a:avLst/>
            <a:gdLst>
              <a:gd name="T0" fmla="*/ 436 w 1142"/>
              <a:gd name="T1" fmla="*/ 230 h 1074"/>
              <a:gd name="T2" fmla="*/ 436 w 1142"/>
              <a:gd name="T3" fmla="*/ 230 h 1074"/>
              <a:gd name="T4" fmla="*/ 400 w 1142"/>
              <a:gd name="T5" fmla="*/ 258 h 1074"/>
              <a:gd name="T6" fmla="*/ 364 w 1142"/>
              <a:gd name="T7" fmla="*/ 288 h 1074"/>
              <a:gd name="T8" fmla="*/ 328 w 1142"/>
              <a:gd name="T9" fmla="*/ 318 h 1074"/>
              <a:gd name="T10" fmla="*/ 294 w 1142"/>
              <a:gd name="T11" fmla="*/ 352 h 1074"/>
              <a:gd name="T12" fmla="*/ 262 w 1142"/>
              <a:gd name="T13" fmla="*/ 386 h 1074"/>
              <a:gd name="T14" fmla="*/ 230 w 1142"/>
              <a:gd name="T15" fmla="*/ 420 h 1074"/>
              <a:gd name="T16" fmla="*/ 200 w 1142"/>
              <a:gd name="T17" fmla="*/ 456 h 1074"/>
              <a:gd name="T18" fmla="*/ 172 w 1142"/>
              <a:gd name="T19" fmla="*/ 494 h 1074"/>
              <a:gd name="T20" fmla="*/ 146 w 1142"/>
              <a:gd name="T21" fmla="*/ 532 h 1074"/>
              <a:gd name="T22" fmla="*/ 120 w 1142"/>
              <a:gd name="T23" fmla="*/ 572 h 1074"/>
              <a:gd name="T24" fmla="*/ 96 w 1142"/>
              <a:gd name="T25" fmla="*/ 612 h 1074"/>
              <a:gd name="T26" fmla="*/ 74 w 1142"/>
              <a:gd name="T27" fmla="*/ 654 h 1074"/>
              <a:gd name="T28" fmla="*/ 52 w 1142"/>
              <a:gd name="T29" fmla="*/ 696 h 1074"/>
              <a:gd name="T30" fmla="*/ 34 w 1142"/>
              <a:gd name="T31" fmla="*/ 740 h 1074"/>
              <a:gd name="T32" fmla="*/ 16 w 1142"/>
              <a:gd name="T33" fmla="*/ 784 h 1074"/>
              <a:gd name="T34" fmla="*/ 0 w 1142"/>
              <a:gd name="T35" fmla="*/ 830 h 1074"/>
              <a:gd name="T36" fmla="*/ 756 w 1142"/>
              <a:gd name="T37" fmla="*/ 1074 h 1074"/>
              <a:gd name="T38" fmla="*/ 756 w 1142"/>
              <a:gd name="T39" fmla="*/ 1074 h 1074"/>
              <a:gd name="T40" fmla="*/ 764 w 1142"/>
              <a:gd name="T41" fmla="*/ 1044 h 1074"/>
              <a:gd name="T42" fmla="*/ 778 w 1142"/>
              <a:gd name="T43" fmla="*/ 1012 h 1074"/>
              <a:gd name="T44" fmla="*/ 792 w 1142"/>
              <a:gd name="T45" fmla="*/ 984 h 1074"/>
              <a:gd name="T46" fmla="*/ 808 w 1142"/>
              <a:gd name="T47" fmla="*/ 956 h 1074"/>
              <a:gd name="T48" fmla="*/ 828 w 1142"/>
              <a:gd name="T49" fmla="*/ 930 h 1074"/>
              <a:gd name="T50" fmla="*/ 848 w 1142"/>
              <a:gd name="T51" fmla="*/ 904 h 1074"/>
              <a:gd name="T52" fmla="*/ 872 w 1142"/>
              <a:gd name="T53" fmla="*/ 882 h 1074"/>
              <a:gd name="T54" fmla="*/ 896 w 1142"/>
              <a:gd name="T55" fmla="*/ 862 h 1074"/>
              <a:gd name="T56" fmla="*/ 896 w 1142"/>
              <a:gd name="T57" fmla="*/ 862 h 1074"/>
              <a:gd name="T58" fmla="*/ 922 w 1142"/>
              <a:gd name="T59" fmla="*/ 842 h 1074"/>
              <a:gd name="T60" fmla="*/ 950 w 1142"/>
              <a:gd name="T61" fmla="*/ 826 h 1074"/>
              <a:gd name="T62" fmla="*/ 980 w 1142"/>
              <a:gd name="T63" fmla="*/ 810 h 1074"/>
              <a:gd name="T64" fmla="*/ 1010 w 1142"/>
              <a:gd name="T65" fmla="*/ 798 h 1074"/>
              <a:gd name="T66" fmla="*/ 1042 w 1142"/>
              <a:gd name="T67" fmla="*/ 788 h 1074"/>
              <a:gd name="T68" fmla="*/ 1074 w 1142"/>
              <a:gd name="T69" fmla="*/ 782 h 1074"/>
              <a:gd name="T70" fmla="*/ 1108 w 1142"/>
              <a:gd name="T71" fmla="*/ 778 h 1074"/>
              <a:gd name="T72" fmla="*/ 1142 w 1142"/>
              <a:gd name="T73" fmla="*/ 776 h 1074"/>
              <a:gd name="T74" fmla="*/ 1142 w 1142"/>
              <a:gd name="T75" fmla="*/ 0 h 1074"/>
              <a:gd name="T76" fmla="*/ 1142 w 1142"/>
              <a:gd name="T77" fmla="*/ 0 h 1074"/>
              <a:gd name="T78" fmla="*/ 1094 w 1142"/>
              <a:gd name="T79" fmla="*/ 2 h 1074"/>
              <a:gd name="T80" fmla="*/ 1044 w 1142"/>
              <a:gd name="T81" fmla="*/ 4 h 1074"/>
              <a:gd name="T82" fmla="*/ 996 w 1142"/>
              <a:gd name="T83" fmla="*/ 10 h 1074"/>
              <a:gd name="T84" fmla="*/ 948 w 1142"/>
              <a:gd name="T85" fmla="*/ 16 h 1074"/>
              <a:gd name="T86" fmla="*/ 902 w 1142"/>
              <a:gd name="T87" fmla="*/ 24 h 1074"/>
              <a:gd name="T88" fmla="*/ 856 w 1142"/>
              <a:gd name="T89" fmla="*/ 34 h 1074"/>
              <a:gd name="T90" fmla="*/ 810 w 1142"/>
              <a:gd name="T91" fmla="*/ 48 h 1074"/>
              <a:gd name="T92" fmla="*/ 764 w 1142"/>
              <a:gd name="T93" fmla="*/ 60 h 1074"/>
              <a:gd name="T94" fmla="*/ 720 w 1142"/>
              <a:gd name="T95" fmla="*/ 76 h 1074"/>
              <a:gd name="T96" fmla="*/ 678 w 1142"/>
              <a:gd name="T97" fmla="*/ 94 h 1074"/>
              <a:gd name="T98" fmla="*/ 636 w 1142"/>
              <a:gd name="T99" fmla="*/ 112 h 1074"/>
              <a:gd name="T100" fmla="*/ 594 w 1142"/>
              <a:gd name="T101" fmla="*/ 132 h 1074"/>
              <a:gd name="T102" fmla="*/ 552 w 1142"/>
              <a:gd name="T103" fmla="*/ 154 h 1074"/>
              <a:gd name="T104" fmla="*/ 514 w 1142"/>
              <a:gd name="T105" fmla="*/ 178 h 1074"/>
              <a:gd name="T106" fmla="*/ 474 w 1142"/>
              <a:gd name="T107" fmla="*/ 204 h 1074"/>
              <a:gd name="T108" fmla="*/ 436 w 1142"/>
              <a:gd name="T109" fmla="*/ 230 h 1074"/>
              <a:gd name="T110" fmla="*/ 436 w 1142"/>
              <a:gd name="T111" fmla="*/ 23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2" h="1074">
                <a:moveTo>
                  <a:pt x="436" y="230"/>
                </a:moveTo>
                <a:lnTo>
                  <a:pt x="436" y="230"/>
                </a:lnTo>
                <a:lnTo>
                  <a:pt x="400" y="258"/>
                </a:lnTo>
                <a:lnTo>
                  <a:pt x="364" y="288"/>
                </a:lnTo>
                <a:lnTo>
                  <a:pt x="328" y="318"/>
                </a:lnTo>
                <a:lnTo>
                  <a:pt x="294" y="352"/>
                </a:lnTo>
                <a:lnTo>
                  <a:pt x="262" y="386"/>
                </a:lnTo>
                <a:lnTo>
                  <a:pt x="230" y="420"/>
                </a:lnTo>
                <a:lnTo>
                  <a:pt x="200" y="456"/>
                </a:lnTo>
                <a:lnTo>
                  <a:pt x="172" y="494"/>
                </a:lnTo>
                <a:lnTo>
                  <a:pt x="146" y="532"/>
                </a:lnTo>
                <a:lnTo>
                  <a:pt x="120" y="572"/>
                </a:lnTo>
                <a:lnTo>
                  <a:pt x="96" y="612"/>
                </a:lnTo>
                <a:lnTo>
                  <a:pt x="74" y="654"/>
                </a:lnTo>
                <a:lnTo>
                  <a:pt x="52" y="696"/>
                </a:lnTo>
                <a:lnTo>
                  <a:pt x="34" y="740"/>
                </a:lnTo>
                <a:lnTo>
                  <a:pt x="16" y="784"/>
                </a:lnTo>
                <a:lnTo>
                  <a:pt x="0" y="830"/>
                </a:lnTo>
                <a:lnTo>
                  <a:pt x="756" y="1074"/>
                </a:lnTo>
                <a:lnTo>
                  <a:pt x="756" y="1074"/>
                </a:lnTo>
                <a:lnTo>
                  <a:pt x="764" y="1044"/>
                </a:lnTo>
                <a:lnTo>
                  <a:pt x="778" y="1012"/>
                </a:lnTo>
                <a:lnTo>
                  <a:pt x="792" y="984"/>
                </a:lnTo>
                <a:lnTo>
                  <a:pt x="808" y="956"/>
                </a:lnTo>
                <a:lnTo>
                  <a:pt x="828" y="930"/>
                </a:lnTo>
                <a:lnTo>
                  <a:pt x="848" y="904"/>
                </a:lnTo>
                <a:lnTo>
                  <a:pt x="872" y="882"/>
                </a:lnTo>
                <a:lnTo>
                  <a:pt x="896" y="862"/>
                </a:lnTo>
                <a:lnTo>
                  <a:pt x="896" y="862"/>
                </a:lnTo>
                <a:lnTo>
                  <a:pt x="922" y="842"/>
                </a:lnTo>
                <a:lnTo>
                  <a:pt x="950" y="826"/>
                </a:lnTo>
                <a:lnTo>
                  <a:pt x="980" y="810"/>
                </a:lnTo>
                <a:lnTo>
                  <a:pt x="1010" y="798"/>
                </a:lnTo>
                <a:lnTo>
                  <a:pt x="1042" y="788"/>
                </a:lnTo>
                <a:lnTo>
                  <a:pt x="1074" y="782"/>
                </a:lnTo>
                <a:lnTo>
                  <a:pt x="1108" y="778"/>
                </a:lnTo>
                <a:lnTo>
                  <a:pt x="1142" y="776"/>
                </a:lnTo>
                <a:lnTo>
                  <a:pt x="1142" y="0"/>
                </a:lnTo>
                <a:lnTo>
                  <a:pt x="1142" y="0"/>
                </a:lnTo>
                <a:lnTo>
                  <a:pt x="1094" y="2"/>
                </a:lnTo>
                <a:lnTo>
                  <a:pt x="1044" y="4"/>
                </a:lnTo>
                <a:lnTo>
                  <a:pt x="996" y="10"/>
                </a:lnTo>
                <a:lnTo>
                  <a:pt x="948" y="16"/>
                </a:lnTo>
                <a:lnTo>
                  <a:pt x="902" y="24"/>
                </a:lnTo>
                <a:lnTo>
                  <a:pt x="856" y="34"/>
                </a:lnTo>
                <a:lnTo>
                  <a:pt x="810" y="48"/>
                </a:lnTo>
                <a:lnTo>
                  <a:pt x="764" y="60"/>
                </a:lnTo>
                <a:lnTo>
                  <a:pt x="720" y="76"/>
                </a:lnTo>
                <a:lnTo>
                  <a:pt x="678" y="94"/>
                </a:lnTo>
                <a:lnTo>
                  <a:pt x="636" y="112"/>
                </a:lnTo>
                <a:lnTo>
                  <a:pt x="594" y="132"/>
                </a:lnTo>
                <a:lnTo>
                  <a:pt x="552" y="154"/>
                </a:lnTo>
                <a:lnTo>
                  <a:pt x="514" y="178"/>
                </a:lnTo>
                <a:lnTo>
                  <a:pt x="474" y="204"/>
                </a:lnTo>
                <a:lnTo>
                  <a:pt x="436" y="230"/>
                </a:lnTo>
                <a:lnTo>
                  <a:pt x="436" y="230"/>
                </a:lnTo>
                <a:close/>
              </a:path>
            </a:pathLst>
          </a:custGeom>
          <a:solidFill>
            <a:srgbClr val="A1C6F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52" name="Freeform 8"/>
          <p:cNvSpPr>
            <a:spLocks/>
          </p:cNvSpPr>
          <p:nvPr/>
        </p:nvSpPr>
        <p:spPr bwMode="auto">
          <a:xfrm>
            <a:off x="4554537" y="1449388"/>
            <a:ext cx="1812925" cy="1704975"/>
          </a:xfrm>
          <a:custGeom>
            <a:avLst/>
            <a:gdLst>
              <a:gd name="T0" fmla="*/ 706 w 1142"/>
              <a:gd name="T1" fmla="*/ 230 h 1074"/>
              <a:gd name="T2" fmla="*/ 706 w 1142"/>
              <a:gd name="T3" fmla="*/ 230 h 1074"/>
              <a:gd name="T4" fmla="*/ 668 w 1142"/>
              <a:gd name="T5" fmla="*/ 204 h 1074"/>
              <a:gd name="T6" fmla="*/ 630 w 1142"/>
              <a:gd name="T7" fmla="*/ 178 h 1074"/>
              <a:gd name="T8" fmla="*/ 590 w 1142"/>
              <a:gd name="T9" fmla="*/ 154 h 1074"/>
              <a:gd name="T10" fmla="*/ 548 w 1142"/>
              <a:gd name="T11" fmla="*/ 132 h 1074"/>
              <a:gd name="T12" fmla="*/ 508 w 1142"/>
              <a:gd name="T13" fmla="*/ 112 h 1074"/>
              <a:gd name="T14" fmla="*/ 464 w 1142"/>
              <a:gd name="T15" fmla="*/ 94 h 1074"/>
              <a:gd name="T16" fmla="*/ 422 w 1142"/>
              <a:gd name="T17" fmla="*/ 76 h 1074"/>
              <a:gd name="T18" fmla="*/ 378 w 1142"/>
              <a:gd name="T19" fmla="*/ 60 h 1074"/>
              <a:gd name="T20" fmla="*/ 332 w 1142"/>
              <a:gd name="T21" fmla="*/ 48 h 1074"/>
              <a:gd name="T22" fmla="*/ 288 w 1142"/>
              <a:gd name="T23" fmla="*/ 34 h 1074"/>
              <a:gd name="T24" fmla="*/ 240 w 1142"/>
              <a:gd name="T25" fmla="*/ 24 h 1074"/>
              <a:gd name="T26" fmla="*/ 194 w 1142"/>
              <a:gd name="T27" fmla="*/ 16 h 1074"/>
              <a:gd name="T28" fmla="*/ 146 w 1142"/>
              <a:gd name="T29" fmla="*/ 10 h 1074"/>
              <a:gd name="T30" fmla="*/ 98 w 1142"/>
              <a:gd name="T31" fmla="*/ 4 h 1074"/>
              <a:gd name="T32" fmla="*/ 50 w 1142"/>
              <a:gd name="T33" fmla="*/ 2 h 1074"/>
              <a:gd name="T34" fmla="*/ 0 w 1142"/>
              <a:gd name="T35" fmla="*/ 0 h 1074"/>
              <a:gd name="T36" fmla="*/ 0 w 1142"/>
              <a:gd name="T37" fmla="*/ 776 h 1074"/>
              <a:gd name="T38" fmla="*/ 0 w 1142"/>
              <a:gd name="T39" fmla="*/ 776 h 1074"/>
              <a:gd name="T40" fmla="*/ 34 w 1142"/>
              <a:gd name="T41" fmla="*/ 778 h 1074"/>
              <a:gd name="T42" fmla="*/ 68 w 1142"/>
              <a:gd name="T43" fmla="*/ 782 h 1074"/>
              <a:gd name="T44" fmla="*/ 102 w 1142"/>
              <a:gd name="T45" fmla="*/ 788 h 1074"/>
              <a:gd name="T46" fmla="*/ 132 w 1142"/>
              <a:gd name="T47" fmla="*/ 798 h 1074"/>
              <a:gd name="T48" fmla="*/ 164 w 1142"/>
              <a:gd name="T49" fmla="*/ 810 h 1074"/>
              <a:gd name="T50" fmla="*/ 192 w 1142"/>
              <a:gd name="T51" fmla="*/ 826 h 1074"/>
              <a:gd name="T52" fmla="*/ 220 w 1142"/>
              <a:gd name="T53" fmla="*/ 842 h 1074"/>
              <a:gd name="T54" fmla="*/ 246 w 1142"/>
              <a:gd name="T55" fmla="*/ 862 h 1074"/>
              <a:gd name="T56" fmla="*/ 246 w 1142"/>
              <a:gd name="T57" fmla="*/ 862 h 1074"/>
              <a:gd name="T58" fmla="*/ 272 w 1142"/>
              <a:gd name="T59" fmla="*/ 882 h 1074"/>
              <a:gd name="T60" fmla="*/ 294 w 1142"/>
              <a:gd name="T61" fmla="*/ 904 h 1074"/>
              <a:gd name="T62" fmla="*/ 316 w 1142"/>
              <a:gd name="T63" fmla="*/ 930 h 1074"/>
              <a:gd name="T64" fmla="*/ 334 w 1142"/>
              <a:gd name="T65" fmla="*/ 956 h 1074"/>
              <a:gd name="T66" fmla="*/ 350 w 1142"/>
              <a:gd name="T67" fmla="*/ 984 h 1074"/>
              <a:gd name="T68" fmla="*/ 366 w 1142"/>
              <a:gd name="T69" fmla="*/ 1012 h 1074"/>
              <a:gd name="T70" fmla="*/ 378 w 1142"/>
              <a:gd name="T71" fmla="*/ 1044 h 1074"/>
              <a:gd name="T72" fmla="*/ 388 w 1142"/>
              <a:gd name="T73" fmla="*/ 1074 h 1074"/>
              <a:gd name="T74" fmla="*/ 1142 w 1142"/>
              <a:gd name="T75" fmla="*/ 830 h 1074"/>
              <a:gd name="T76" fmla="*/ 1142 w 1142"/>
              <a:gd name="T77" fmla="*/ 830 h 1074"/>
              <a:gd name="T78" fmla="*/ 1126 w 1142"/>
              <a:gd name="T79" fmla="*/ 784 h 1074"/>
              <a:gd name="T80" fmla="*/ 1108 w 1142"/>
              <a:gd name="T81" fmla="*/ 740 h 1074"/>
              <a:gd name="T82" fmla="*/ 1090 w 1142"/>
              <a:gd name="T83" fmla="*/ 696 h 1074"/>
              <a:gd name="T84" fmla="*/ 1068 w 1142"/>
              <a:gd name="T85" fmla="*/ 654 h 1074"/>
              <a:gd name="T86" fmla="*/ 1046 w 1142"/>
              <a:gd name="T87" fmla="*/ 612 h 1074"/>
              <a:gd name="T88" fmla="*/ 1022 w 1142"/>
              <a:gd name="T89" fmla="*/ 572 h 1074"/>
              <a:gd name="T90" fmla="*/ 996 w 1142"/>
              <a:gd name="T91" fmla="*/ 532 h 1074"/>
              <a:gd name="T92" fmla="*/ 970 w 1142"/>
              <a:gd name="T93" fmla="*/ 494 h 1074"/>
              <a:gd name="T94" fmla="*/ 942 w 1142"/>
              <a:gd name="T95" fmla="*/ 456 h 1074"/>
              <a:gd name="T96" fmla="*/ 912 w 1142"/>
              <a:gd name="T97" fmla="*/ 420 h 1074"/>
              <a:gd name="T98" fmla="*/ 880 w 1142"/>
              <a:gd name="T99" fmla="*/ 386 h 1074"/>
              <a:gd name="T100" fmla="*/ 848 w 1142"/>
              <a:gd name="T101" fmla="*/ 352 h 1074"/>
              <a:gd name="T102" fmla="*/ 814 w 1142"/>
              <a:gd name="T103" fmla="*/ 318 h 1074"/>
              <a:gd name="T104" fmla="*/ 780 w 1142"/>
              <a:gd name="T105" fmla="*/ 288 h 1074"/>
              <a:gd name="T106" fmla="*/ 744 w 1142"/>
              <a:gd name="T107" fmla="*/ 258 h 1074"/>
              <a:gd name="T108" fmla="*/ 706 w 1142"/>
              <a:gd name="T109" fmla="*/ 230 h 1074"/>
              <a:gd name="T110" fmla="*/ 706 w 1142"/>
              <a:gd name="T111" fmla="*/ 23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2" h="1074">
                <a:moveTo>
                  <a:pt x="706" y="230"/>
                </a:moveTo>
                <a:lnTo>
                  <a:pt x="706" y="230"/>
                </a:lnTo>
                <a:lnTo>
                  <a:pt x="668" y="204"/>
                </a:lnTo>
                <a:lnTo>
                  <a:pt x="630" y="178"/>
                </a:lnTo>
                <a:lnTo>
                  <a:pt x="590" y="154"/>
                </a:lnTo>
                <a:lnTo>
                  <a:pt x="548" y="132"/>
                </a:lnTo>
                <a:lnTo>
                  <a:pt x="508" y="112"/>
                </a:lnTo>
                <a:lnTo>
                  <a:pt x="464" y="94"/>
                </a:lnTo>
                <a:lnTo>
                  <a:pt x="422" y="76"/>
                </a:lnTo>
                <a:lnTo>
                  <a:pt x="378" y="60"/>
                </a:lnTo>
                <a:lnTo>
                  <a:pt x="332" y="48"/>
                </a:lnTo>
                <a:lnTo>
                  <a:pt x="288" y="34"/>
                </a:lnTo>
                <a:lnTo>
                  <a:pt x="240" y="24"/>
                </a:lnTo>
                <a:lnTo>
                  <a:pt x="194" y="16"/>
                </a:lnTo>
                <a:lnTo>
                  <a:pt x="146" y="10"/>
                </a:lnTo>
                <a:lnTo>
                  <a:pt x="98" y="4"/>
                </a:lnTo>
                <a:lnTo>
                  <a:pt x="50" y="2"/>
                </a:lnTo>
                <a:lnTo>
                  <a:pt x="0" y="0"/>
                </a:lnTo>
                <a:lnTo>
                  <a:pt x="0" y="776"/>
                </a:lnTo>
                <a:lnTo>
                  <a:pt x="0" y="776"/>
                </a:lnTo>
                <a:lnTo>
                  <a:pt x="34" y="778"/>
                </a:lnTo>
                <a:lnTo>
                  <a:pt x="68" y="782"/>
                </a:lnTo>
                <a:lnTo>
                  <a:pt x="102" y="788"/>
                </a:lnTo>
                <a:lnTo>
                  <a:pt x="132" y="798"/>
                </a:lnTo>
                <a:lnTo>
                  <a:pt x="164" y="810"/>
                </a:lnTo>
                <a:lnTo>
                  <a:pt x="192" y="826"/>
                </a:lnTo>
                <a:lnTo>
                  <a:pt x="220" y="842"/>
                </a:lnTo>
                <a:lnTo>
                  <a:pt x="246" y="862"/>
                </a:lnTo>
                <a:lnTo>
                  <a:pt x="246" y="862"/>
                </a:lnTo>
                <a:lnTo>
                  <a:pt x="272" y="882"/>
                </a:lnTo>
                <a:lnTo>
                  <a:pt x="294" y="904"/>
                </a:lnTo>
                <a:lnTo>
                  <a:pt x="316" y="930"/>
                </a:lnTo>
                <a:lnTo>
                  <a:pt x="334" y="956"/>
                </a:lnTo>
                <a:lnTo>
                  <a:pt x="350" y="984"/>
                </a:lnTo>
                <a:lnTo>
                  <a:pt x="366" y="1012"/>
                </a:lnTo>
                <a:lnTo>
                  <a:pt x="378" y="1044"/>
                </a:lnTo>
                <a:lnTo>
                  <a:pt x="388" y="1074"/>
                </a:lnTo>
                <a:lnTo>
                  <a:pt x="1142" y="830"/>
                </a:lnTo>
                <a:lnTo>
                  <a:pt x="1142" y="830"/>
                </a:lnTo>
                <a:lnTo>
                  <a:pt x="1126" y="784"/>
                </a:lnTo>
                <a:lnTo>
                  <a:pt x="1108" y="740"/>
                </a:lnTo>
                <a:lnTo>
                  <a:pt x="1090" y="696"/>
                </a:lnTo>
                <a:lnTo>
                  <a:pt x="1068" y="654"/>
                </a:lnTo>
                <a:lnTo>
                  <a:pt x="1046" y="612"/>
                </a:lnTo>
                <a:lnTo>
                  <a:pt x="1022" y="572"/>
                </a:lnTo>
                <a:lnTo>
                  <a:pt x="996" y="532"/>
                </a:lnTo>
                <a:lnTo>
                  <a:pt x="970" y="494"/>
                </a:lnTo>
                <a:lnTo>
                  <a:pt x="942" y="456"/>
                </a:lnTo>
                <a:lnTo>
                  <a:pt x="912" y="420"/>
                </a:lnTo>
                <a:lnTo>
                  <a:pt x="880" y="386"/>
                </a:lnTo>
                <a:lnTo>
                  <a:pt x="848" y="352"/>
                </a:lnTo>
                <a:lnTo>
                  <a:pt x="814" y="318"/>
                </a:lnTo>
                <a:lnTo>
                  <a:pt x="780" y="288"/>
                </a:lnTo>
                <a:lnTo>
                  <a:pt x="744" y="258"/>
                </a:lnTo>
                <a:lnTo>
                  <a:pt x="706" y="230"/>
                </a:lnTo>
                <a:lnTo>
                  <a:pt x="706" y="230"/>
                </a:lnTo>
                <a:close/>
              </a:path>
            </a:pathLst>
          </a:custGeom>
          <a:solidFill>
            <a:srgbClr val="FDFD9B"/>
          </a:solidFill>
          <a:ln w="38100" cmpd="sng">
            <a:solidFill>
              <a:srgbClr val="5F5F5F"/>
            </a:solidFill>
            <a:prstDash val="solid"/>
            <a:round/>
            <a:headEnd/>
            <a:tailEnd/>
          </a:ln>
        </p:spPr>
        <p:txBody>
          <a:bodyPr/>
          <a:lstStyle/>
          <a:p>
            <a:endParaRPr lang="en-US"/>
          </a:p>
        </p:txBody>
      </p:sp>
      <p:sp>
        <p:nvSpPr>
          <p:cNvPr id="31753" name="Freeform 9"/>
          <p:cNvSpPr>
            <a:spLocks/>
          </p:cNvSpPr>
          <p:nvPr/>
        </p:nvSpPr>
        <p:spPr bwMode="auto">
          <a:xfrm>
            <a:off x="2649537" y="2767013"/>
            <a:ext cx="1549400" cy="2130425"/>
          </a:xfrm>
          <a:custGeom>
            <a:avLst/>
            <a:gdLst>
              <a:gd name="T0" fmla="*/ 828 w 976"/>
              <a:gd name="T1" fmla="*/ 492 h 1342"/>
              <a:gd name="T2" fmla="*/ 828 w 976"/>
              <a:gd name="T3" fmla="*/ 492 h 1342"/>
              <a:gd name="T4" fmla="*/ 816 w 976"/>
              <a:gd name="T5" fmla="*/ 456 h 1342"/>
              <a:gd name="T6" fmla="*/ 808 w 976"/>
              <a:gd name="T7" fmla="*/ 422 h 1342"/>
              <a:gd name="T8" fmla="*/ 802 w 976"/>
              <a:gd name="T9" fmla="*/ 384 h 1342"/>
              <a:gd name="T10" fmla="*/ 800 w 976"/>
              <a:gd name="T11" fmla="*/ 346 h 1342"/>
              <a:gd name="T12" fmla="*/ 800 w 976"/>
              <a:gd name="T13" fmla="*/ 346 h 1342"/>
              <a:gd name="T14" fmla="*/ 802 w 976"/>
              <a:gd name="T15" fmla="*/ 320 h 1342"/>
              <a:gd name="T16" fmla="*/ 804 w 976"/>
              <a:gd name="T17" fmla="*/ 294 h 1342"/>
              <a:gd name="T18" fmla="*/ 808 w 976"/>
              <a:gd name="T19" fmla="*/ 270 h 1342"/>
              <a:gd name="T20" fmla="*/ 814 w 976"/>
              <a:gd name="T21" fmla="*/ 244 h 1342"/>
              <a:gd name="T22" fmla="*/ 58 w 976"/>
              <a:gd name="T23" fmla="*/ 0 h 1342"/>
              <a:gd name="T24" fmla="*/ 58 w 976"/>
              <a:gd name="T25" fmla="*/ 0 h 1342"/>
              <a:gd name="T26" fmla="*/ 46 w 976"/>
              <a:gd name="T27" fmla="*/ 44 h 1342"/>
              <a:gd name="T28" fmla="*/ 34 w 976"/>
              <a:gd name="T29" fmla="*/ 88 h 1342"/>
              <a:gd name="T30" fmla="*/ 24 w 976"/>
              <a:gd name="T31" fmla="*/ 134 h 1342"/>
              <a:gd name="T32" fmla="*/ 16 w 976"/>
              <a:gd name="T33" fmla="*/ 180 h 1342"/>
              <a:gd name="T34" fmla="*/ 8 w 976"/>
              <a:gd name="T35" fmla="*/ 226 h 1342"/>
              <a:gd name="T36" fmla="*/ 4 w 976"/>
              <a:gd name="T37" fmla="*/ 274 h 1342"/>
              <a:gd name="T38" fmla="*/ 2 w 976"/>
              <a:gd name="T39" fmla="*/ 322 h 1342"/>
              <a:gd name="T40" fmla="*/ 0 w 976"/>
              <a:gd name="T41" fmla="*/ 370 h 1342"/>
              <a:gd name="T42" fmla="*/ 0 w 976"/>
              <a:gd name="T43" fmla="*/ 370 h 1342"/>
              <a:gd name="T44" fmla="*/ 2 w 976"/>
              <a:gd name="T45" fmla="*/ 418 h 1342"/>
              <a:gd name="T46" fmla="*/ 4 w 976"/>
              <a:gd name="T47" fmla="*/ 466 h 1342"/>
              <a:gd name="T48" fmla="*/ 8 w 976"/>
              <a:gd name="T49" fmla="*/ 514 h 1342"/>
              <a:gd name="T50" fmla="*/ 16 w 976"/>
              <a:gd name="T51" fmla="*/ 560 h 1342"/>
              <a:gd name="T52" fmla="*/ 24 w 976"/>
              <a:gd name="T53" fmla="*/ 606 h 1342"/>
              <a:gd name="T54" fmla="*/ 34 w 976"/>
              <a:gd name="T55" fmla="*/ 652 h 1342"/>
              <a:gd name="T56" fmla="*/ 46 w 976"/>
              <a:gd name="T57" fmla="*/ 698 h 1342"/>
              <a:gd name="T58" fmla="*/ 58 w 976"/>
              <a:gd name="T59" fmla="*/ 742 h 1342"/>
              <a:gd name="T60" fmla="*/ 58 w 976"/>
              <a:gd name="T61" fmla="*/ 742 h 1342"/>
              <a:gd name="T62" fmla="*/ 74 w 976"/>
              <a:gd name="T63" fmla="*/ 786 h 1342"/>
              <a:gd name="T64" fmla="*/ 92 w 976"/>
              <a:gd name="T65" fmla="*/ 830 h 1342"/>
              <a:gd name="T66" fmla="*/ 110 w 976"/>
              <a:gd name="T67" fmla="*/ 874 h 1342"/>
              <a:gd name="T68" fmla="*/ 132 w 976"/>
              <a:gd name="T69" fmla="*/ 916 h 1342"/>
              <a:gd name="T70" fmla="*/ 154 w 976"/>
              <a:gd name="T71" fmla="*/ 958 h 1342"/>
              <a:gd name="T72" fmla="*/ 178 w 976"/>
              <a:gd name="T73" fmla="*/ 1000 h 1342"/>
              <a:gd name="T74" fmla="*/ 204 w 976"/>
              <a:gd name="T75" fmla="*/ 1038 h 1342"/>
              <a:gd name="T76" fmla="*/ 230 w 976"/>
              <a:gd name="T77" fmla="*/ 1078 h 1342"/>
              <a:gd name="T78" fmla="*/ 258 w 976"/>
              <a:gd name="T79" fmla="*/ 1114 h 1342"/>
              <a:gd name="T80" fmla="*/ 288 w 976"/>
              <a:gd name="T81" fmla="*/ 1150 h 1342"/>
              <a:gd name="T82" fmla="*/ 320 w 976"/>
              <a:gd name="T83" fmla="*/ 1186 h 1342"/>
              <a:gd name="T84" fmla="*/ 352 w 976"/>
              <a:gd name="T85" fmla="*/ 1220 h 1342"/>
              <a:gd name="T86" fmla="*/ 386 w 976"/>
              <a:gd name="T87" fmla="*/ 1252 h 1342"/>
              <a:gd name="T88" fmla="*/ 422 w 976"/>
              <a:gd name="T89" fmla="*/ 1284 h 1342"/>
              <a:gd name="T90" fmla="*/ 458 w 976"/>
              <a:gd name="T91" fmla="*/ 1312 h 1342"/>
              <a:gd name="T92" fmla="*/ 494 w 976"/>
              <a:gd name="T93" fmla="*/ 1342 h 1342"/>
              <a:gd name="T94" fmla="*/ 976 w 976"/>
              <a:gd name="T95" fmla="*/ 678 h 1342"/>
              <a:gd name="T96" fmla="*/ 976 w 976"/>
              <a:gd name="T97" fmla="*/ 678 h 1342"/>
              <a:gd name="T98" fmla="*/ 952 w 976"/>
              <a:gd name="T99" fmla="*/ 660 h 1342"/>
              <a:gd name="T100" fmla="*/ 930 w 976"/>
              <a:gd name="T101" fmla="*/ 640 h 1342"/>
              <a:gd name="T102" fmla="*/ 908 w 976"/>
              <a:gd name="T103" fmla="*/ 620 h 1342"/>
              <a:gd name="T104" fmla="*/ 888 w 976"/>
              <a:gd name="T105" fmla="*/ 596 h 1342"/>
              <a:gd name="T106" fmla="*/ 870 w 976"/>
              <a:gd name="T107" fmla="*/ 572 h 1342"/>
              <a:gd name="T108" fmla="*/ 854 w 976"/>
              <a:gd name="T109" fmla="*/ 546 h 1342"/>
              <a:gd name="T110" fmla="*/ 840 w 976"/>
              <a:gd name="T111" fmla="*/ 520 h 1342"/>
              <a:gd name="T112" fmla="*/ 828 w 976"/>
              <a:gd name="T113" fmla="*/ 492 h 1342"/>
              <a:gd name="T114" fmla="*/ 828 w 976"/>
              <a:gd name="T115" fmla="*/ 492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6" h="1342">
                <a:moveTo>
                  <a:pt x="828" y="492"/>
                </a:moveTo>
                <a:lnTo>
                  <a:pt x="828" y="492"/>
                </a:lnTo>
                <a:lnTo>
                  <a:pt x="816" y="456"/>
                </a:lnTo>
                <a:lnTo>
                  <a:pt x="808" y="422"/>
                </a:lnTo>
                <a:lnTo>
                  <a:pt x="802" y="384"/>
                </a:lnTo>
                <a:lnTo>
                  <a:pt x="800" y="346"/>
                </a:lnTo>
                <a:lnTo>
                  <a:pt x="800" y="346"/>
                </a:lnTo>
                <a:lnTo>
                  <a:pt x="802" y="320"/>
                </a:lnTo>
                <a:lnTo>
                  <a:pt x="804" y="294"/>
                </a:lnTo>
                <a:lnTo>
                  <a:pt x="808" y="270"/>
                </a:lnTo>
                <a:lnTo>
                  <a:pt x="814" y="244"/>
                </a:lnTo>
                <a:lnTo>
                  <a:pt x="58" y="0"/>
                </a:lnTo>
                <a:lnTo>
                  <a:pt x="58" y="0"/>
                </a:lnTo>
                <a:lnTo>
                  <a:pt x="46" y="44"/>
                </a:lnTo>
                <a:lnTo>
                  <a:pt x="34" y="88"/>
                </a:lnTo>
                <a:lnTo>
                  <a:pt x="24" y="134"/>
                </a:lnTo>
                <a:lnTo>
                  <a:pt x="16" y="180"/>
                </a:lnTo>
                <a:lnTo>
                  <a:pt x="8" y="226"/>
                </a:lnTo>
                <a:lnTo>
                  <a:pt x="4" y="274"/>
                </a:lnTo>
                <a:lnTo>
                  <a:pt x="2" y="322"/>
                </a:lnTo>
                <a:lnTo>
                  <a:pt x="0" y="370"/>
                </a:lnTo>
                <a:lnTo>
                  <a:pt x="0" y="370"/>
                </a:lnTo>
                <a:lnTo>
                  <a:pt x="2" y="418"/>
                </a:lnTo>
                <a:lnTo>
                  <a:pt x="4" y="466"/>
                </a:lnTo>
                <a:lnTo>
                  <a:pt x="8" y="514"/>
                </a:lnTo>
                <a:lnTo>
                  <a:pt x="16" y="560"/>
                </a:lnTo>
                <a:lnTo>
                  <a:pt x="24" y="606"/>
                </a:lnTo>
                <a:lnTo>
                  <a:pt x="34" y="652"/>
                </a:lnTo>
                <a:lnTo>
                  <a:pt x="46" y="698"/>
                </a:lnTo>
                <a:lnTo>
                  <a:pt x="58" y="742"/>
                </a:lnTo>
                <a:lnTo>
                  <a:pt x="58" y="742"/>
                </a:lnTo>
                <a:lnTo>
                  <a:pt x="74" y="786"/>
                </a:lnTo>
                <a:lnTo>
                  <a:pt x="92" y="830"/>
                </a:lnTo>
                <a:lnTo>
                  <a:pt x="110" y="874"/>
                </a:lnTo>
                <a:lnTo>
                  <a:pt x="132" y="916"/>
                </a:lnTo>
                <a:lnTo>
                  <a:pt x="154" y="958"/>
                </a:lnTo>
                <a:lnTo>
                  <a:pt x="178" y="1000"/>
                </a:lnTo>
                <a:lnTo>
                  <a:pt x="204" y="1038"/>
                </a:lnTo>
                <a:lnTo>
                  <a:pt x="230" y="1078"/>
                </a:lnTo>
                <a:lnTo>
                  <a:pt x="258" y="1114"/>
                </a:lnTo>
                <a:lnTo>
                  <a:pt x="288" y="1150"/>
                </a:lnTo>
                <a:lnTo>
                  <a:pt x="320" y="1186"/>
                </a:lnTo>
                <a:lnTo>
                  <a:pt x="352" y="1220"/>
                </a:lnTo>
                <a:lnTo>
                  <a:pt x="386" y="1252"/>
                </a:lnTo>
                <a:lnTo>
                  <a:pt x="422" y="1284"/>
                </a:lnTo>
                <a:lnTo>
                  <a:pt x="458" y="1312"/>
                </a:lnTo>
                <a:lnTo>
                  <a:pt x="494" y="1342"/>
                </a:lnTo>
                <a:lnTo>
                  <a:pt x="976" y="678"/>
                </a:lnTo>
                <a:lnTo>
                  <a:pt x="976" y="678"/>
                </a:lnTo>
                <a:lnTo>
                  <a:pt x="952" y="660"/>
                </a:lnTo>
                <a:lnTo>
                  <a:pt x="930" y="640"/>
                </a:lnTo>
                <a:lnTo>
                  <a:pt x="908" y="620"/>
                </a:lnTo>
                <a:lnTo>
                  <a:pt x="888" y="596"/>
                </a:lnTo>
                <a:lnTo>
                  <a:pt x="870" y="572"/>
                </a:lnTo>
                <a:lnTo>
                  <a:pt x="854" y="546"/>
                </a:lnTo>
                <a:lnTo>
                  <a:pt x="840" y="520"/>
                </a:lnTo>
                <a:lnTo>
                  <a:pt x="828" y="492"/>
                </a:lnTo>
                <a:lnTo>
                  <a:pt x="828" y="492"/>
                </a:lnTo>
                <a:close/>
              </a:path>
            </a:pathLst>
          </a:custGeom>
          <a:solidFill>
            <a:srgbClr val="7ED5F4"/>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54" name="Freeform 10"/>
          <p:cNvSpPr>
            <a:spLocks/>
          </p:cNvSpPr>
          <p:nvPr/>
        </p:nvSpPr>
        <p:spPr bwMode="auto">
          <a:xfrm>
            <a:off x="4910137" y="2767013"/>
            <a:ext cx="1549400" cy="2130425"/>
          </a:xfrm>
          <a:custGeom>
            <a:avLst/>
            <a:gdLst>
              <a:gd name="T0" fmla="*/ 918 w 976"/>
              <a:gd name="T1" fmla="*/ 0 h 1342"/>
              <a:gd name="T2" fmla="*/ 164 w 976"/>
              <a:gd name="T3" fmla="*/ 244 h 1342"/>
              <a:gd name="T4" fmla="*/ 164 w 976"/>
              <a:gd name="T5" fmla="*/ 244 h 1342"/>
              <a:gd name="T6" fmla="*/ 168 w 976"/>
              <a:gd name="T7" fmla="*/ 270 h 1342"/>
              <a:gd name="T8" fmla="*/ 172 w 976"/>
              <a:gd name="T9" fmla="*/ 294 h 1342"/>
              <a:gd name="T10" fmla="*/ 176 w 976"/>
              <a:gd name="T11" fmla="*/ 320 h 1342"/>
              <a:gd name="T12" fmla="*/ 176 w 976"/>
              <a:gd name="T13" fmla="*/ 346 h 1342"/>
              <a:gd name="T14" fmla="*/ 176 w 976"/>
              <a:gd name="T15" fmla="*/ 346 h 1342"/>
              <a:gd name="T16" fmla="*/ 174 w 976"/>
              <a:gd name="T17" fmla="*/ 384 h 1342"/>
              <a:gd name="T18" fmla="*/ 170 w 976"/>
              <a:gd name="T19" fmla="*/ 422 h 1342"/>
              <a:gd name="T20" fmla="*/ 160 w 976"/>
              <a:gd name="T21" fmla="*/ 456 h 1342"/>
              <a:gd name="T22" fmla="*/ 148 w 976"/>
              <a:gd name="T23" fmla="*/ 492 h 1342"/>
              <a:gd name="T24" fmla="*/ 148 w 976"/>
              <a:gd name="T25" fmla="*/ 492 h 1342"/>
              <a:gd name="T26" fmla="*/ 136 w 976"/>
              <a:gd name="T27" fmla="*/ 520 h 1342"/>
              <a:gd name="T28" fmla="*/ 122 w 976"/>
              <a:gd name="T29" fmla="*/ 546 h 1342"/>
              <a:gd name="T30" fmla="*/ 106 w 976"/>
              <a:gd name="T31" fmla="*/ 572 h 1342"/>
              <a:gd name="T32" fmla="*/ 88 w 976"/>
              <a:gd name="T33" fmla="*/ 596 h 1342"/>
              <a:gd name="T34" fmla="*/ 68 w 976"/>
              <a:gd name="T35" fmla="*/ 620 h 1342"/>
              <a:gd name="T36" fmla="*/ 48 w 976"/>
              <a:gd name="T37" fmla="*/ 640 h 1342"/>
              <a:gd name="T38" fmla="*/ 24 w 976"/>
              <a:gd name="T39" fmla="*/ 660 h 1342"/>
              <a:gd name="T40" fmla="*/ 0 w 976"/>
              <a:gd name="T41" fmla="*/ 678 h 1342"/>
              <a:gd name="T42" fmla="*/ 482 w 976"/>
              <a:gd name="T43" fmla="*/ 1342 h 1342"/>
              <a:gd name="T44" fmla="*/ 482 w 976"/>
              <a:gd name="T45" fmla="*/ 1342 h 1342"/>
              <a:gd name="T46" fmla="*/ 520 w 976"/>
              <a:gd name="T47" fmla="*/ 1312 h 1342"/>
              <a:gd name="T48" fmla="*/ 556 w 976"/>
              <a:gd name="T49" fmla="*/ 1284 h 1342"/>
              <a:gd name="T50" fmla="*/ 590 w 976"/>
              <a:gd name="T51" fmla="*/ 1252 h 1342"/>
              <a:gd name="T52" fmla="*/ 624 w 976"/>
              <a:gd name="T53" fmla="*/ 1220 h 1342"/>
              <a:gd name="T54" fmla="*/ 656 w 976"/>
              <a:gd name="T55" fmla="*/ 1186 h 1342"/>
              <a:gd name="T56" fmla="*/ 688 w 976"/>
              <a:gd name="T57" fmla="*/ 1150 h 1342"/>
              <a:gd name="T58" fmla="*/ 718 w 976"/>
              <a:gd name="T59" fmla="*/ 1114 h 1342"/>
              <a:gd name="T60" fmla="*/ 746 w 976"/>
              <a:gd name="T61" fmla="*/ 1078 h 1342"/>
              <a:gd name="T62" fmla="*/ 772 w 976"/>
              <a:gd name="T63" fmla="*/ 1038 h 1342"/>
              <a:gd name="T64" fmla="*/ 798 w 976"/>
              <a:gd name="T65" fmla="*/ 1000 h 1342"/>
              <a:gd name="T66" fmla="*/ 822 w 976"/>
              <a:gd name="T67" fmla="*/ 958 h 1342"/>
              <a:gd name="T68" fmla="*/ 844 w 976"/>
              <a:gd name="T69" fmla="*/ 916 h 1342"/>
              <a:gd name="T70" fmla="*/ 866 w 976"/>
              <a:gd name="T71" fmla="*/ 874 h 1342"/>
              <a:gd name="T72" fmla="*/ 884 w 976"/>
              <a:gd name="T73" fmla="*/ 830 h 1342"/>
              <a:gd name="T74" fmla="*/ 902 w 976"/>
              <a:gd name="T75" fmla="*/ 786 h 1342"/>
              <a:gd name="T76" fmla="*/ 918 w 976"/>
              <a:gd name="T77" fmla="*/ 742 h 1342"/>
              <a:gd name="T78" fmla="*/ 918 w 976"/>
              <a:gd name="T79" fmla="*/ 742 h 1342"/>
              <a:gd name="T80" fmla="*/ 932 w 976"/>
              <a:gd name="T81" fmla="*/ 698 h 1342"/>
              <a:gd name="T82" fmla="*/ 942 w 976"/>
              <a:gd name="T83" fmla="*/ 652 h 1342"/>
              <a:gd name="T84" fmla="*/ 952 w 976"/>
              <a:gd name="T85" fmla="*/ 606 h 1342"/>
              <a:gd name="T86" fmla="*/ 962 w 976"/>
              <a:gd name="T87" fmla="*/ 560 h 1342"/>
              <a:gd name="T88" fmla="*/ 968 w 976"/>
              <a:gd name="T89" fmla="*/ 514 h 1342"/>
              <a:gd name="T90" fmla="*/ 972 w 976"/>
              <a:gd name="T91" fmla="*/ 466 h 1342"/>
              <a:gd name="T92" fmla="*/ 976 w 976"/>
              <a:gd name="T93" fmla="*/ 418 h 1342"/>
              <a:gd name="T94" fmla="*/ 976 w 976"/>
              <a:gd name="T95" fmla="*/ 370 h 1342"/>
              <a:gd name="T96" fmla="*/ 976 w 976"/>
              <a:gd name="T97" fmla="*/ 370 h 1342"/>
              <a:gd name="T98" fmla="*/ 976 w 976"/>
              <a:gd name="T99" fmla="*/ 322 h 1342"/>
              <a:gd name="T100" fmla="*/ 972 w 976"/>
              <a:gd name="T101" fmla="*/ 274 h 1342"/>
              <a:gd name="T102" fmla="*/ 968 w 976"/>
              <a:gd name="T103" fmla="*/ 226 h 1342"/>
              <a:gd name="T104" fmla="*/ 962 w 976"/>
              <a:gd name="T105" fmla="*/ 180 h 1342"/>
              <a:gd name="T106" fmla="*/ 952 w 976"/>
              <a:gd name="T107" fmla="*/ 134 h 1342"/>
              <a:gd name="T108" fmla="*/ 942 w 976"/>
              <a:gd name="T109" fmla="*/ 88 h 1342"/>
              <a:gd name="T110" fmla="*/ 932 w 976"/>
              <a:gd name="T111" fmla="*/ 44 h 1342"/>
              <a:gd name="T112" fmla="*/ 918 w 976"/>
              <a:gd name="T113" fmla="*/ 0 h 1342"/>
              <a:gd name="T114" fmla="*/ 918 w 976"/>
              <a:gd name="T115"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6" h="1342">
                <a:moveTo>
                  <a:pt x="918" y="0"/>
                </a:moveTo>
                <a:lnTo>
                  <a:pt x="164" y="244"/>
                </a:lnTo>
                <a:lnTo>
                  <a:pt x="164" y="244"/>
                </a:lnTo>
                <a:lnTo>
                  <a:pt x="168" y="270"/>
                </a:lnTo>
                <a:lnTo>
                  <a:pt x="172" y="294"/>
                </a:lnTo>
                <a:lnTo>
                  <a:pt x="176" y="320"/>
                </a:lnTo>
                <a:lnTo>
                  <a:pt x="176" y="346"/>
                </a:lnTo>
                <a:lnTo>
                  <a:pt x="176" y="346"/>
                </a:lnTo>
                <a:lnTo>
                  <a:pt x="174" y="384"/>
                </a:lnTo>
                <a:lnTo>
                  <a:pt x="170" y="422"/>
                </a:lnTo>
                <a:lnTo>
                  <a:pt x="160" y="456"/>
                </a:lnTo>
                <a:lnTo>
                  <a:pt x="148" y="492"/>
                </a:lnTo>
                <a:lnTo>
                  <a:pt x="148" y="492"/>
                </a:lnTo>
                <a:lnTo>
                  <a:pt x="136" y="520"/>
                </a:lnTo>
                <a:lnTo>
                  <a:pt x="122" y="546"/>
                </a:lnTo>
                <a:lnTo>
                  <a:pt x="106" y="572"/>
                </a:lnTo>
                <a:lnTo>
                  <a:pt x="88" y="596"/>
                </a:lnTo>
                <a:lnTo>
                  <a:pt x="68" y="620"/>
                </a:lnTo>
                <a:lnTo>
                  <a:pt x="48" y="640"/>
                </a:lnTo>
                <a:lnTo>
                  <a:pt x="24" y="660"/>
                </a:lnTo>
                <a:lnTo>
                  <a:pt x="0" y="678"/>
                </a:lnTo>
                <a:lnTo>
                  <a:pt x="482" y="1342"/>
                </a:lnTo>
                <a:lnTo>
                  <a:pt x="482" y="1342"/>
                </a:lnTo>
                <a:lnTo>
                  <a:pt x="520" y="1312"/>
                </a:lnTo>
                <a:lnTo>
                  <a:pt x="556" y="1284"/>
                </a:lnTo>
                <a:lnTo>
                  <a:pt x="590" y="1252"/>
                </a:lnTo>
                <a:lnTo>
                  <a:pt x="624" y="1220"/>
                </a:lnTo>
                <a:lnTo>
                  <a:pt x="656" y="1186"/>
                </a:lnTo>
                <a:lnTo>
                  <a:pt x="688" y="1150"/>
                </a:lnTo>
                <a:lnTo>
                  <a:pt x="718" y="1114"/>
                </a:lnTo>
                <a:lnTo>
                  <a:pt x="746" y="1078"/>
                </a:lnTo>
                <a:lnTo>
                  <a:pt x="772" y="1038"/>
                </a:lnTo>
                <a:lnTo>
                  <a:pt x="798" y="1000"/>
                </a:lnTo>
                <a:lnTo>
                  <a:pt x="822" y="958"/>
                </a:lnTo>
                <a:lnTo>
                  <a:pt x="844" y="916"/>
                </a:lnTo>
                <a:lnTo>
                  <a:pt x="866" y="874"/>
                </a:lnTo>
                <a:lnTo>
                  <a:pt x="884" y="830"/>
                </a:lnTo>
                <a:lnTo>
                  <a:pt x="902" y="786"/>
                </a:lnTo>
                <a:lnTo>
                  <a:pt x="918" y="742"/>
                </a:lnTo>
                <a:lnTo>
                  <a:pt x="918" y="742"/>
                </a:lnTo>
                <a:lnTo>
                  <a:pt x="932" y="698"/>
                </a:lnTo>
                <a:lnTo>
                  <a:pt x="942" y="652"/>
                </a:lnTo>
                <a:lnTo>
                  <a:pt x="952" y="606"/>
                </a:lnTo>
                <a:lnTo>
                  <a:pt x="962" y="560"/>
                </a:lnTo>
                <a:lnTo>
                  <a:pt x="968" y="514"/>
                </a:lnTo>
                <a:lnTo>
                  <a:pt x="972" y="466"/>
                </a:lnTo>
                <a:lnTo>
                  <a:pt x="976" y="418"/>
                </a:lnTo>
                <a:lnTo>
                  <a:pt x="976" y="370"/>
                </a:lnTo>
                <a:lnTo>
                  <a:pt x="976" y="370"/>
                </a:lnTo>
                <a:lnTo>
                  <a:pt x="976" y="322"/>
                </a:lnTo>
                <a:lnTo>
                  <a:pt x="972" y="274"/>
                </a:lnTo>
                <a:lnTo>
                  <a:pt x="968" y="226"/>
                </a:lnTo>
                <a:lnTo>
                  <a:pt x="962" y="180"/>
                </a:lnTo>
                <a:lnTo>
                  <a:pt x="952" y="134"/>
                </a:lnTo>
                <a:lnTo>
                  <a:pt x="942" y="88"/>
                </a:lnTo>
                <a:lnTo>
                  <a:pt x="932" y="44"/>
                </a:lnTo>
                <a:lnTo>
                  <a:pt x="918" y="0"/>
                </a:lnTo>
                <a:lnTo>
                  <a:pt x="918" y="0"/>
                </a:lnTo>
                <a:close/>
              </a:path>
            </a:pathLst>
          </a:custGeom>
          <a:solidFill>
            <a:srgbClr val="FCA570"/>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55" name="Freeform 11"/>
          <p:cNvSpPr>
            <a:spLocks/>
          </p:cNvSpPr>
          <p:nvPr/>
        </p:nvSpPr>
        <p:spPr bwMode="auto">
          <a:xfrm>
            <a:off x="3433762" y="3843338"/>
            <a:ext cx="2241550" cy="1416050"/>
          </a:xfrm>
          <a:custGeom>
            <a:avLst/>
            <a:gdLst>
              <a:gd name="T0" fmla="*/ 930 w 1412"/>
              <a:gd name="T1" fmla="*/ 0 h 892"/>
              <a:gd name="T2" fmla="*/ 930 w 1412"/>
              <a:gd name="T3" fmla="*/ 0 h 892"/>
              <a:gd name="T4" fmla="*/ 906 w 1412"/>
              <a:gd name="T5" fmla="*/ 16 h 892"/>
              <a:gd name="T6" fmla="*/ 880 w 1412"/>
              <a:gd name="T7" fmla="*/ 28 h 892"/>
              <a:gd name="T8" fmla="*/ 852 w 1412"/>
              <a:gd name="T9" fmla="*/ 40 h 892"/>
              <a:gd name="T10" fmla="*/ 826 w 1412"/>
              <a:gd name="T11" fmla="*/ 50 h 892"/>
              <a:gd name="T12" fmla="*/ 796 w 1412"/>
              <a:gd name="T13" fmla="*/ 58 h 892"/>
              <a:gd name="T14" fmla="*/ 768 w 1412"/>
              <a:gd name="T15" fmla="*/ 64 h 892"/>
              <a:gd name="T16" fmla="*/ 736 w 1412"/>
              <a:gd name="T17" fmla="*/ 66 h 892"/>
              <a:gd name="T18" fmla="*/ 706 w 1412"/>
              <a:gd name="T19" fmla="*/ 68 h 892"/>
              <a:gd name="T20" fmla="*/ 706 w 1412"/>
              <a:gd name="T21" fmla="*/ 68 h 892"/>
              <a:gd name="T22" fmla="*/ 676 w 1412"/>
              <a:gd name="T23" fmla="*/ 66 h 892"/>
              <a:gd name="T24" fmla="*/ 646 w 1412"/>
              <a:gd name="T25" fmla="*/ 64 h 892"/>
              <a:gd name="T26" fmla="*/ 616 w 1412"/>
              <a:gd name="T27" fmla="*/ 58 h 892"/>
              <a:gd name="T28" fmla="*/ 588 w 1412"/>
              <a:gd name="T29" fmla="*/ 50 h 892"/>
              <a:gd name="T30" fmla="*/ 560 w 1412"/>
              <a:gd name="T31" fmla="*/ 40 h 892"/>
              <a:gd name="T32" fmla="*/ 534 w 1412"/>
              <a:gd name="T33" fmla="*/ 28 h 892"/>
              <a:gd name="T34" fmla="*/ 508 w 1412"/>
              <a:gd name="T35" fmla="*/ 16 h 892"/>
              <a:gd name="T36" fmla="*/ 482 w 1412"/>
              <a:gd name="T37" fmla="*/ 0 h 892"/>
              <a:gd name="T38" fmla="*/ 0 w 1412"/>
              <a:gd name="T39" fmla="*/ 664 h 892"/>
              <a:gd name="T40" fmla="*/ 0 w 1412"/>
              <a:gd name="T41" fmla="*/ 664 h 892"/>
              <a:gd name="T42" fmla="*/ 38 w 1412"/>
              <a:gd name="T43" fmla="*/ 690 h 892"/>
              <a:gd name="T44" fmla="*/ 78 w 1412"/>
              <a:gd name="T45" fmla="*/ 714 h 892"/>
              <a:gd name="T46" fmla="*/ 116 w 1412"/>
              <a:gd name="T47" fmla="*/ 738 h 892"/>
              <a:gd name="T48" fmla="*/ 158 w 1412"/>
              <a:gd name="T49" fmla="*/ 760 h 892"/>
              <a:gd name="T50" fmla="*/ 200 w 1412"/>
              <a:gd name="T51" fmla="*/ 780 h 892"/>
              <a:gd name="T52" fmla="*/ 242 w 1412"/>
              <a:gd name="T53" fmla="*/ 800 h 892"/>
              <a:gd name="T54" fmla="*/ 284 w 1412"/>
              <a:gd name="T55" fmla="*/ 816 h 892"/>
              <a:gd name="T56" fmla="*/ 328 w 1412"/>
              <a:gd name="T57" fmla="*/ 832 h 892"/>
              <a:gd name="T58" fmla="*/ 374 w 1412"/>
              <a:gd name="T59" fmla="*/ 846 h 892"/>
              <a:gd name="T60" fmla="*/ 420 w 1412"/>
              <a:gd name="T61" fmla="*/ 858 h 892"/>
              <a:gd name="T62" fmla="*/ 466 w 1412"/>
              <a:gd name="T63" fmla="*/ 868 h 892"/>
              <a:gd name="T64" fmla="*/ 512 w 1412"/>
              <a:gd name="T65" fmla="*/ 876 h 892"/>
              <a:gd name="T66" fmla="*/ 560 w 1412"/>
              <a:gd name="T67" fmla="*/ 884 h 892"/>
              <a:gd name="T68" fmla="*/ 608 w 1412"/>
              <a:gd name="T69" fmla="*/ 888 h 892"/>
              <a:gd name="T70" fmla="*/ 658 w 1412"/>
              <a:gd name="T71" fmla="*/ 892 h 892"/>
              <a:gd name="T72" fmla="*/ 706 w 1412"/>
              <a:gd name="T73" fmla="*/ 892 h 892"/>
              <a:gd name="T74" fmla="*/ 706 w 1412"/>
              <a:gd name="T75" fmla="*/ 892 h 892"/>
              <a:gd name="T76" fmla="*/ 756 w 1412"/>
              <a:gd name="T77" fmla="*/ 892 h 892"/>
              <a:gd name="T78" fmla="*/ 804 w 1412"/>
              <a:gd name="T79" fmla="*/ 888 h 892"/>
              <a:gd name="T80" fmla="*/ 852 w 1412"/>
              <a:gd name="T81" fmla="*/ 884 h 892"/>
              <a:gd name="T82" fmla="*/ 900 w 1412"/>
              <a:gd name="T83" fmla="*/ 876 h 892"/>
              <a:gd name="T84" fmla="*/ 946 w 1412"/>
              <a:gd name="T85" fmla="*/ 868 h 892"/>
              <a:gd name="T86" fmla="*/ 994 w 1412"/>
              <a:gd name="T87" fmla="*/ 858 h 892"/>
              <a:gd name="T88" fmla="*/ 1038 w 1412"/>
              <a:gd name="T89" fmla="*/ 846 h 892"/>
              <a:gd name="T90" fmla="*/ 1084 w 1412"/>
              <a:gd name="T91" fmla="*/ 832 h 892"/>
              <a:gd name="T92" fmla="*/ 1128 w 1412"/>
              <a:gd name="T93" fmla="*/ 816 h 892"/>
              <a:gd name="T94" fmla="*/ 1170 w 1412"/>
              <a:gd name="T95" fmla="*/ 800 h 892"/>
              <a:gd name="T96" fmla="*/ 1214 w 1412"/>
              <a:gd name="T97" fmla="*/ 780 h 892"/>
              <a:gd name="T98" fmla="*/ 1254 w 1412"/>
              <a:gd name="T99" fmla="*/ 760 h 892"/>
              <a:gd name="T100" fmla="*/ 1296 w 1412"/>
              <a:gd name="T101" fmla="*/ 738 h 892"/>
              <a:gd name="T102" fmla="*/ 1336 w 1412"/>
              <a:gd name="T103" fmla="*/ 714 h 892"/>
              <a:gd name="T104" fmla="*/ 1374 w 1412"/>
              <a:gd name="T105" fmla="*/ 690 h 892"/>
              <a:gd name="T106" fmla="*/ 1412 w 1412"/>
              <a:gd name="T107" fmla="*/ 664 h 892"/>
              <a:gd name="T108" fmla="*/ 930 w 1412"/>
              <a:gd name="T109"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2" h="892">
                <a:moveTo>
                  <a:pt x="930" y="0"/>
                </a:moveTo>
                <a:lnTo>
                  <a:pt x="930" y="0"/>
                </a:lnTo>
                <a:lnTo>
                  <a:pt x="906" y="16"/>
                </a:lnTo>
                <a:lnTo>
                  <a:pt x="880" y="28"/>
                </a:lnTo>
                <a:lnTo>
                  <a:pt x="852" y="40"/>
                </a:lnTo>
                <a:lnTo>
                  <a:pt x="826" y="50"/>
                </a:lnTo>
                <a:lnTo>
                  <a:pt x="796" y="58"/>
                </a:lnTo>
                <a:lnTo>
                  <a:pt x="768" y="64"/>
                </a:lnTo>
                <a:lnTo>
                  <a:pt x="736" y="66"/>
                </a:lnTo>
                <a:lnTo>
                  <a:pt x="706" y="68"/>
                </a:lnTo>
                <a:lnTo>
                  <a:pt x="706" y="68"/>
                </a:lnTo>
                <a:lnTo>
                  <a:pt x="676" y="66"/>
                </a:lnTo>
                <a:lnTo>
                  <a:pt x="646" y="64"/>
                </a:lnTo>
                <a:lnTo>
                  <a:pt x="616" y="58"/>
                </a:lnTo>
                <a:lnTo>
                  <a:pt x="588" y="50"/>
                </a:lnTo>
                <a:lnTo>
                  <a:pt x="560" y="40"/>
                </a:lnTo>
                <a:lnTo>
                  <a:pt x="534" y="28"/>
                </a:lnTo>
                <a:lnTo>
                  <a:pt x="508" y="16"/>
                </a:lnTo>
                <a:lnTo>
                  <a:pt x="482" y="0"/>
                </a:lnTo>
                <a:lnTo>
                  <a:pt x="0" y="664"/>
                </a:lnTo>
                <a:lnTo>
                  <a:pt x="0" y="664"/>
                </a:lnTo>
                <a:lnTo>
                  <a:pt x="38" y="690"/>
                </a:lnTo>
                <a:lnTo>
                  <a:pt x="78" y="714"/>
                </a:lnTo>
                <a:lnTo>
                  <a:pt x="116" y="738"/>
                </a:lnTo>
                <a:lnTo>
                  <a:pt x="158" y="760"/>
                </a:lnTo>
                <a:lnTo>
                  <a:pt x="200" y="780"/>
                </a:lnTo>
                <a:lnTo>
                  <a:pt x="242" y="800"/>
                </a:lnTo>
                <a:lnTo>
                  <a:pt x="284" y="816"/>
                </a:lnTo>
                <a:lnTo>
                  <a:pt x="328" y="832"/>
                </a:lnTo>
                <a:lnTo>
                  <a:pt x="374" y="846"/>
                </a:lnTo>
                <a:lnTo>
                  <a:pt x="420" y="858"/>
                </a:lnTo>
                <a:lnTo>
                  <a:pt x="466" y="868"/>
                </a:lnTo>
                <a:lnTo>
                  <a:pt x="512" y="876"/>
                </a:lnTo>
                <a:lnTo>
                  <a:pt x="560" y="884"/>
                </a:lnTo>
                <a:lnTo>
                  <a:pt x="608" y="888"/>
                </a:lnTo>
                <a:lnTo>
                  <a:pt x="658" y="892"/>
                </a:lnTo>
                <a:lnTo>
                  <a:pt x="706" y="892"/>
                </a:lnTo>
                <a:lnTo>
                  <a:pt x="706" y="892"/>
                </a:lnTo>
                <a:lnTo>
                  <a:pt x="756" y="892"/>
                </a:lnTo>
                <a:lnTo>
                  <a:pt x="804" y="888"/>
                </a:lnTo>
                <a:lnTo>
                  <a:pt x="852" y="884"/>
                </a:lnTo>
                <a:lnTo>
                  <a:pt x="900" y="876"/>
                </a:lnTo>
                <a:lnTo>
                  <a:pt x="946" y="868"/>
                </a:lnTo>
                <a:lnTo>
                  <a:pt x="994" y="858"/>
                </a:lnTo>
                <a:lnTo>
                  <a:pt x="1038" y="846"/>
                </a:lnTo>
                <a:lnTo>
                  <a:pt x="1084" y="832"/>
                </a:lnTo>
                <a:lnTo>
                  <a:pt x="1128" y="816"/>
                </a:lnTo>
                <a:lnTo>
                  <a:pt x="1170" y="800"/>
                </a:lnTo>
                <a:lnTo>
                  <a:pt x="1214" y="780"/>
                </a:lnTo>
                <a:lnTo>
                  <a:pt x="1254" y="760"/>
                </a:lnTo>
                <a:lnTo>
                  <a:pt x="1296" y="738"/>
                </a:lnTo>
                <a:lnTo>
                  <a:pt x="1336" y="714"/>
                </a:lnTo>
                <a:lnTo>
                  <a:pt x="1374" y="690"/>
                </a:lnTo>
                <a:lnTo>
                  <a:pt x="1412" y="664"/>
                </a:lnTo>
                <a:lnTo>
                  <a:pt x="930" y="0"/>
                </a:lnTo>
                <a:close/>
              </a:path>
            </a:pathLst>
          </a:custGeom>
          <a:solidFill>
            <a:srgbClr val="9AF47E"/>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56" name="Rectangle 12"/>
          <p:cNvSpPr>
            <a:spLocks noChangeArrowheads="1"/>
          </p:cNvSpPr>
          <p:nvPr/>
        </p:nvSpPr>
        <p:spPr bwMode="auto">
          <a:xfrm>
            <a:off x="4554537" y="3354388"/>
            <a:ext cx="1588" cy="1587"/>
          </a:xfrm>
          <a:prstGeom prst="rect">
            <a:avLst/>
          </a:prstGeom>
          <a:solidFill>
            <a:srgbClr val="FFFFFF"/>
          </a:solidFill>
          <a:ln w="38100">
            <a:solidFill>
              <a:srgbClr val="5F5F5F"/>
            </a:solidFill>
            <a:miter lim="800000"/>
            <a:headEnd/>
            <a:tailEnd/>
          </a:ln>
        </p:spPr>
        <p:txBody>
          <a:bodyPr/>
          <a:lstStyle/>
          <a:p>
            <a:endParaRPr lang="en-US"/>
          </a:p>
        </p:txBody>
      </p:sp>
      <p:sp>
        <p:nvSpPr>
          <p:cNvPr id="31757" name="Rectangle 13"/>
          <p:cNvSpPr>
            <a:spLocks noChangeArrowheads="1"/>
          </p:cNvSpPr>
          <p:nvPr/>
        </p:nvSpPr>
        <p:spPr bwMode="auto">
          <a:xfrm>
            <a:off x="4554537" y="3354388"/>
            <a:ext cx="1588" cy="1587"/>
          </a:xfrm>
          <a:prstGeom prst="rect">
            <a:avLst/>
          </a:prstGeom>
          <a:solidFill>
            <a:srgbClr val="FFFFFF"/>
          </a:solidFill>
          <a:ln w="38100">
            <a:solidFill>
              <a:srgbClr val="5F5F5F"/>
            </a:solidFill>
            <a:miter lim="800000"/>
            <a:headEnd/>
            <a:tailEnd/>
          </a:ln>
        </p:spPr>
        <p:txBody>
          <a:bodyPr/>
          <a:lstStyle/>
          <a:p>
            <a:endParaRPr lang="en-US"/>
          </a:p>
        </p:txBody>
      </p:sp>
      <p:sp>
        <p:nvSpPr>
          <p:cNvPr id="31758" name="Rectangle 14"/>
          <p:cNvSpPr>
            <a:spLocks noChangeArrowheads="1"/>
          </p:cNvSpPr>
          <p:nvPr/>
        </p:nvSpPr>
        <p:spPr bwMode="auto">
          <a:xfrm>
            <a:off x="4554537" y="3354388"/>
            <a:ext cx="1588" cy="1587"/>
          </a:xfrm>
          <a:prstGeom prst="rect">
            <a:avLst/>
          </a:prstGeom>
          <a:solidFill>
            <a:srgbClr val="FFFFFF"/>
          </a:solidFill>
          <a:ln w="38100">
            <a:solidFill>
              <a:srgbClr val="5F5F5F"/>
            </a:solidFill>
            <a:miter lim="800000"/>
            <a:headEnd/>
            <a:tailEnd/>
          </a:ln>
        </p:spPr>
        <p:txBody>
          <a:bodyPr/>
          <a:lstStyle/>
          <a:p>
            <a:endParaRPr lang="en-US"/>
          </a:p>
        </p:txBody>
      </p:sp>
      <p:sp>
        <p:nvSpPr>
          <p:cNvPr id="31759" name="Rectangle 15"/>
          <p:cNvSpPr>
            <a:spLocks noChangeArrowheads="1"/>
          </p:cNvSpPr>
          <p:nvPr/>
        </p:nvSpPr>
        <p:spPr bwMode="auto">
          <a:xfrm>
            <a:off x="4554537" y="3354388"/>
            <a:ext cx="1588" cy="1587"/>
          </a:xfrm>
          <a:prstGeom prst="rect">
            <a:avLst/>
          </a:prstGeom>
          <a:solidFill>
            <a:srgbClr val="FFFFFF"/>
          </a:solidFill>
          <a:ln w="38100">
            <a:solidFill>
              <a:srgbClr val="5F5F5F"/>
            </a:solidFill>
            <a:miter lim="800000"/>
            <a:headEnd/>
            <a:tailEnd/>
          </a:ln>
        </p:spPr>
        <p:txBody>
          <a:bodyPr/>
          <a:lstStyle/>
          <a:p>
            <a:endParaRPr lang="en-US"/>
          </a:p>
        </p:txBody>
      </p:sp>
      <p:sp>
        <p:nvSpPr>
          <p:cNvPr id="31760" name="Rectangle 16"/>
          <p:cNvSpPr>
            <a:spLocks noChangeArrowheads="1"/>
          </p:cNvSpPr>
          <p:nvPr/>
        </p:nvSpPr>
        <p:spPr bwMode="auto">
          <a:xfrm>
            <a:off x="4554537" y="3354388"/>
            <a:ext cx="1588" cy="1587"/>
          </a:xfrm>
          <a:prstGeom prst="rect">
            <a:avLst/>
          </a:prstGeom>
          <a:solidFill>
            <a:srgbClr val="FFFFFF"/>
          </a:solidFill>
          <a:ln w="38100">
            <a:solidFill>
              <a:srgbClr val="5F5F5F"/>
            </a:solidFill>
            <a:miter lim="800000"/>
            <a:headEnd/>
            <a:tailEnd/>
          </a:ln>
        </p:spPr>
        <p:txBody>
          <a:bodyPr/>
          <a:lstStyle/>
          <a:p>
            <a:endParaRPr lang="en-US"/>
          </a:p>
        </p:txBody>
      </p:sp>
      <p:sp>
        <p:nvSpPr>
          <p:cNvPr id="31761" name="Freeform 17"/>
          <p:cNvSpPr>
            <a:spLocks/>
          </p:cNvSpPr>
          <p:nvPr/>
        </p:nvSpPr>
        <p:spPr bwMode="auto">
          <a:xfrm>
            <a:off x="3919537" y="2681288"/>
            <a:ext cx="1270000" cy="1270000"/>
          </a:xfrm>
          <a:custGeom>
            <a:avLst/>
            <a:gdLst>
              <a:gd name="T0" fmla="*/ 800 w 800"/>
              <a:gd name="T1" fmla="*/ 400 h 800"/>
              <a:gd name="T2" fmla="*/ 792 w 800"/>
              <a:gd name="T3" fmla="*/ 480 h 800"/>
              <a:gd name="T4" fmla="*/ 768 w 800"/>
              <a:gd name="T5" fmla="*/ 556 h 800"/>
              <a:gd name="T6" fmla="*/ 732 w 800"/>
              <a:gd name="T7" fmla="*/ 624 h 800"/>
              <a:gd name="T8" fmla="*/ 684 w 800"/>
              <a:gd name="T9" fmla="*/ 682 h 800"/>
              <a:gd name="T10" fmla="*/ 624 w 800"/>
              <a:gd name="T11" fmla="*/ 732 h 800"/>
              <a:gd name="T12" fmla="*/ 556 w 800"/>
              <a:gd name="T13" fmla="*/ 768 h 800"/>
              <a:gd name="T14" fmla="*/ 480 w 800"/>
              <a:gd name="T15" fmla="*/ 792 h 800"/>
              <a:gd name="T16" fmla="*/ 400 w 800"/>
              <a:gd name="T17" fmla="*/ 800 h 800"/>
              <a:gd name="T18" fmla="*/ 360 w 800"/>
              <a:gd name="T19" fmla="*/ 798 h 800"/>
              <a:gd name="T20" fmla="*/ 282 w 800"/>
              <a:gd name="T21" fmla="*/ 782 h 800"/>
              <a:gd name="T22" fmla="*/ 210 w 800"/>
              <a:gd name="T23" fmla="*/ 752 h 800"/>
              <a:gd name="T24" fmla="*/ 146 w 800"/>
              <a:gd name="T25" fmla="*/ 708 h 800"/>
              <a:gd name="T26" fmla="*/ 92 w 800"/>
              <a:gd name="T27" fmla="*/ 654 h 800"/>
              <a:gd name="T28" fmla="*/ 48 w 800"/>
              <a:gd name="T29" fmla="*/ 590 h 800"/>
              <a:gd name="T30" fmla="*/ 18 w 800"/>
              <a:gd name="T31" fmla="*/ 520 h 800"/>
              <a:gd name="T32" fmla="*/ 2 w 800"/>
              <a:gd name="T33" fmla="*/ 440 h 800"/>
              <a:gd name="T34" fmla="*/ 0 w 800"/>
              <a:gd name="T35" fmla="*/ 400 h 800"/>
              <a:gd name="T36" fmla="*/ 8 w 800"/>
              <a:gd name="T37" fmla="*/ 320 h 800"/>
              <a:gd name="T38" fmla="*/ 32 w 800"/>
              <a:gd name="T39" fmla="*/ 244 h 800"/>
              <a:gd name="T40" fmla="*/ 68 w 800"/>
              <a:gd name="T41" fmla="*/ 176 h 800"/>
              <a:gd name="T42" fmla="*/ 118 w 800"/>
              <a:gd name="T43" fmla="*/ 118 h 800"/>
              <a:gd name="T44" fmla="*/ 176 w 800"/>
              <a:gd name="T45" fmla="*/ 68 h 800"/>
              <a:gd name="T46" fmla="*/ 244 w 800"/>
              <a:gd name="T47" fmla="*/ 32 h 800"/>
              <a:gd name="T48" fmla="*/ 320 w 800"/>
              <a:gd name="T49" fmla="*/ 8 h 800"/>
              <a:gd name="T50" fmla="*/ 400 w 800"/>
              <a:gd name="T51" fmla="*/ 0 h 800"/>
              <a:gd name="T52" fmla="*/ 442 w 800"/>
              <a:gd name="T53" fmla="*/ 2 h 800"/>
              <a:gd name="T54" fmla="*/ 520 w 800"/>
              <a:gd name="T55" fmla="*/ 18 h 800"/>
              <a:gd name="T56" fmla="*/ 590 w 800"/>
              <a:gd name="T57" fmla="*/ 48 h 800"/>
              <a:gd name="T58" fmla="*/ 654 w 800"/>
              <a:gd name="T59" fmla="*/ 92 h 800"/>
              <a:gd name="T60" fmla="*/ 708 w 800"/>
              <a:gd name="T61" fmla="*/ 146 h 800"/>
              <a:gd name="T62" fmla="*/ 752 w 800"/>
              <a:gd name="T63" fmla="*/ 210 h 800"/>
              <a:gd name="T64" fmla="*/ 782 w 800"/>
              <a:gd name="T65" fmla="*/ 282 h 800"/>
              <a:gd name="T66" fmla="*/ 798 w 800"/>
              <a:gd name="T67" fmla="*/ 360 h 800"/>
              <a:gd name="T68" fmla="*/ 800 w 800"/>
              <a:gd name="T69" fmla="*/ 4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0" h="800">
                <a:moveTo>
                  <a:pt x="800" y="400"/>
                </a:moveTo>
                <a:lnTo>
                  <a:pt x="800" y="400"/>
                </a:lnTo>
                <a:lnTo>
                  <a:pt x="798" y="440"/>
                </a:lnTo>
                <a:lnTo>
                  <a:pt x="792" y="480"/>
                </a:lnTo>
                <a:lnTo>
                  <a:pt x="782" y="520"/>
                </a:lnTo>
                <a:lnTo>
                  <a:pt x="768" y="556"/>
                </a:lnTo>
                <a:lnTo>
                  <a:pt x="752" y="590"/>
                </a:lnTo>
                <a:lnTo>
                  <a:pt x="732" y="624"/>
                </a:lnTo>
                <a:lnTo>
                  <a:pt x="708" y="654"/>
                </a:lnTo>
                <a:lnTo>
                  <a:pt x="684" y="682"/>
                </a:lnTo>
                <a:lnTo>
                  <a:pt x="654" y="708"/>
                </a:lnTo>
                <a:lnTo>
                  <a:pt x="624" y="732"/>
                </a:lnTo>
                <a:lnTo>
                  <a:pt x="590" y="752"/>
                </a:lnTo>
                <a:lnTo>
                  <a:pt x="556" y="768"/>
                </a:lnTo>
                <a:lnTo>
                  <a:pt x="520" y="782"/>
                </a:lnTo>
                <a:lnTo>
                  <a:pt x="480" y="792"/>
                </a:lnTo>
                <a:lnTo>
                  <a:pt x="442" y="798"/>
                </a:lnTo>
                <a:lnTo>
                  <a:pt x="400" y="800"/>
                </a:lnTo>
                <a:lnTo>
                  <a:pt x="400" y="800"/>
                </a:lnTo>
                <a:lnTo>
                  <a:pt x="360" y="798"/>
                </a:lnTo>
                <a:lnTo>
                  <a:pt x="320" y="792"/>
                </a:lnTo>
                <a:lnTo>
                  <a:pt x="282" y="782"/>
                </a:lnTo>
                <a:lnTo>
                  <a:pt x="244" y="768"/>
                </a:lnTo>
                <a:lnTo>
                  <a:pt x="210" y="752"/>
                </a:lnTo>
                <a:lnTo>
                  <a:pt x="176" y="732"/>
                </a:lnTo>
                <a:lnTo>
                  <a:pt x="146" y="708"/>
                </a:lnTo>
                <a:lnTo>
                  <a:pt x="118" y="682"/>
                </a:lnTo>
                <a:lnTo>
                  <a:pt x="92" y="654"/>
                </a:lnTo>
                <a:lnTo>
                  <a:pt x="68" y="624"/>
                </a:lnTo>
                <a:lnTo>
                  <a:pt x="48" y="590"/>
                </a:lnTo>
                <a:lnTo>
                  <a:pt x="32" y="556"/>
                </a:lnTo>
                <a:lnTo>
                  <a:pt x="18" y="520"/>
                </a:lnTo>
                <a:lnTo>
                  <a:pt x="8" y="480"/>
                </a:lnTo>
                <a:lnTo>
                  <a:pt x="2" y="440"/>
                </a:lnTo>
                <a:lnTo>
                  <a:pt x="0" y="400"/>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00" y="0"/>
                </a:lnTo>
                <a:lnTo>
                  <a:pt x="442" y="2"/>
                </a:lnTo>
                <a:lnTo>
                  <a:pt x="480" y="8"/>
                </a:lnTo>
                <a:lnTo>
                  <a:pt x="520" y="18"/>
                </a:lnTo>
                <a:lnTo>
                  <a:pt x="556" y="32"/>
                </a:lnTo>
                <a:lnTo>
                  <a:pt x="590" y="48"/>
                </a:lnTo>
                <a:lnTo>
                  <a:pt x="624" y="68"/>
                </a:lnTo>
                <a:lnTo>
                  <a:pt x="654" y="92"/>
                </a:lnTo>
                <a:lnTo>
                  <a:pt x="684" y="118"/>
                </a:lnTo>
                <a:lnTo>
                  <a:pt x="708" y="146"/>
                </a:lnTo>
                <a:lnTo>
                  <a:pt x="732" y="176"/>
                </a:lnTo>
                <a:lnTo>
                  <a:pt x="752" y="210"/>
                </a:lnTo>
                <a:lnTo>
                  <a:pt x="768" y="244"/>
                </a:lnTo>
                <a:lnTo>
                  <a:pt x="782" y="282"/>
                </a:lnTo>
                <a:lnTo>
                  <a:pt x="792" y="320"/>
                </a:lnTo>
                <a:lnTo>
                  <a:pt x="798" y="360"/>
                </a:lnTo>
                <a:lnTo>
                  <a:pt x="800" y="40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1762" name="Text Box 18"/>
          <p:cNvSpPr txBox="1">
            <a:spLocks noChangeArrowheads="1"/>
          </p:cNvSpPr>
          <p:nvPr/>
        </p:nvSpPr>
        <p:spPr bwMode="auto">
          <a:xfrm>
            <a:off x="3267074" y="2135188"/>
            <a:ext cx="1000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b="1" dirty="0" smtClean="0">
                <a:solidFill>
                  <a:srgbClr val="000000"/>
                </a:solidFill>
              </a:rPr>
              <a:t>Data</a:t>
            </a:r>
          </a:p>
          <a:p>
            <a:pPr algn="ctr"/>
            <a:r>
              <a:rPr lang="en-GB" b="1" dirty="0" smtClean="0">
                <a:solidFill>
                  <a:srgbClr val="000000"/>
                </a:solidFill>
              </a:rPr>
              <a:t>Entry</a:t>
            </a:r>
            <a:endParaRPr lang="en-GB" b="1" dirty="0">
              <a:solidFill>
                <a:srgbClr val="000000"/>
              </a:solidFill>
            </a:endParaRPr>
          </a:p>
        </p:txBody>
      </p:sp>
      <p:sp>
        <p:nvSpPr>
          <p:cNvPr id="31763" name="Text Box 19"/>
          <p:cNvSpPr txBox="1">
            <a:spLocks noChangeArrowheads="1"/>
          </p:cNvSpPr>
          <p:nvPr/>
        </p:nvSpPr>
        <p:spPr bwMode="auto">
          <a:xfrm>
            <a:off x="2362201" y="3313483"/>
            <a:ext cx="16160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600" b="1" dirty="0" smtClean="0">
                <a:solidFill>
                  <a:srgbClr val="000000"/>
                </a:solidFill>
              </a:rPr>
              <a:t>    Registration</a:t>
            </a:r>
          </a:p>
          <a:p>
            <a:r>
              <a:rPr lang="en-GB" sz="1600" b="1" dirty="0" smtClean="0">
                <a:solidFill>
                  <a:srgbClr val="000000"/>
                </a:solidFill>
              </a:rPr>
              <a:t>     Procedures</a:t>
            </a:r>
            <a:endParaRPr lang="en-GB" sz="1600" b="1" dirty="0">
              <a:solidFill>
                <a:srgbClr val="000000"/>
              </a:solidFill>
            </a:endParaRPr>
          </a:p>
        </p:txBody>
      </p:sp>
      <p:sp>
        <p:nvSpPr>
          <p:cNvPr id="31764" name="Text Box 20"/>
          <p:cNvSpPr txBox="1">
            <a:spLocks noChangeArrowheads="1"/>
          </p:cNvSpPr>
          <p:nvPr/>
        </p:nvSpPr>
        <p:spPr bwMode="auto">
          <a:xfrm>
            <a:off x="5128309" y="3355975"/>
            <a:ext cx="13382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b="1" dirty="0" smtClean="0">
                <a:solidFill>
                  <a:srgbClr val="000000"/>
                </a:solidFill>
              </a:rPr>
              <a:t>Cash</a:t>
            </a:r>
          </a:p>
          <a:p>
            <a:pPr algn="ctr"/>
            <a:r>
              <a:rPr lang="en-GB" b="1" dirty="0" smtClean="0">
                <a:solidFill>
                  <a:srgbClr val="000000"/>
                </a:solidFill>
              </a:rPr>
              <a:t>Handling</a:t>
            </a:r>
            <a:endParaRPr lang="en-GB" b="1" dirty="0">
              <a:solidFill>
                <a:srgbClr val="000000"/>
              </a:solidFill>
            </a:endParaRPr>
          </a:p>
        </p:txBody>
      </p:sp>
      <p:sp>
        <p:nvSpPr>
          <p:cNvPr id="31765" name="Text Box 21"/>
          <p:cNvSpPr txBox="1">
            <a:spLocks noChangeArrowheads="1"/>
          </p:cNvSpPr>
          <p:nvPr/>
        </p:nvSpPr>
        <p:spPr bwMode="auto">
          <a:xfrm>
            <a:off x="4695405" y="2034957"/>
            <a:ext cx="15311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dirty="0" smtClean="0">
                <a:solidFill>
                  <a:srgbClr val="000000"/>
                </a:solidFill>
              </a:rPr>
              <a:t>Staffing</a:t>
            </a:r>
          </a:p>
          <a:p>
            <a:r>
              <a:rPr lang="en-GB" b="1" dirty="0" smtClean="0">
                <a:solidFill>
                  <a:srgbClr val="000000"/>
                </a:solidFill>
              </a:rPr>
              <a:t>Registration</a:t>
            </a:r>
          </a:p>
        </p:txBody>
      </p:sp>
      <p:sp>
        <p:nvSpPr>
          <p:cNvPr id="31766" name="Text Box 22"/>
          <p:cNvSpPr txBox="1">
            <a:spLocks noChangeArrowheads="1"/>
          </p:cNvSpPr>
          <p:nvPr/>
        </p:nvSpPr>
        <p:spPr bwMode="auto">
          <a:xfrm>
            <a:off x="3919537" y="4470400"/>
            <a:ext cx="1269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b="1" dirty="0" smtClean="0">
                <a:solidFill>
                  <a:srgbClr val="000000"/>
                </a:solidFill>
              </a:rPr>
              <a:t>Supplies</a:t>
            </a:r>
            <a:endParaRPr lang="en-GB" b="1" dirty="0">
              <a:solidFill>
                <a:srgbClr val="000000"/>
              </a:solidFill>
            </a:endParaRPr>
          </a:p>
        </p:txBody>
      </p:sp>
      <p:sp>
        <p:nvSpPr>
          <p:cNvPr id="31767" name="Rectangle 23"/>
          <p:cNvSpPr>
            <a:spLocks noGrp="1" noChangeArrowheads="1"/>
          </p:cNvSpPr>
          <p:nvPr>
            <p:ph type="title"/>
          </p:nvPr>
        </p:nvSpPr>
        <p:spPr>
          <a:xfrm>
            <a:off x="304800" y="-76200"/>
            <a:ext cx="8534400" cy="1143000"/>
          </a:xfrm>
        </p:spPr>
        <p:txBody>
          <a:bodyPr/>
          <a:lstStyle/>
          <a:p>
            <a:pPr algn="ctr"/>
            <a:r>
              <a:rPr lang="en-US" sz="3200" b="1" dirty="0"/>
              <a:t>Maintain Information Systems</a:t>
            </a:r>
            <a:endParaRPr lang="en-GB" sz="3200" dirty="0"/>
          </a:p>
        </p:txBody>
      </p:sp>
      <p:sp>
        <p:nvSpPr>
          <p:cNvPr id="2" name="TextBox 1"/>
          <p:cNvSpPr txBox="1"/>
          <p:nvPr/>
        </p:nvSpPr>
        <p:spPr>
          <a:xfrm>
            <a:off x="3960812" y="3178811"/>
            <a:ext cx="1228725" cy="369332"/>
          </a:xfrm>
          <a:prstGeom prst="rect">
            <a:avLst/>
          </a:prstGeom>
          <a:noFill/>
        </p:spPr>
        <p:txBody>
          <a:bodyPr wrap="square" rtlCol="0">
            <a:spAutoFit/>
          </a:bodyPr>
          <a:lstStyle/>
          <a:p>
            <a:pPr algn="ctr"/>
            <a:r>
              <a:rPr lang="en-US" b="1" dirty="0" smtClean="0">
                <a:latin typeface="Arial Narrow" pitchFamily="34" charset="0"/>
              </a:rPr>
              <a:t>Participant</a:t>
            </a:r>
            <a:endParaRPr lang="en-US" b="1" dirty="0">
              <a:latin typeface="Arial Narrow" pitchFamily="34" charset="0"/>
            </a:endParaRPr>
          </a:p>
        </p:txBody>
      </p:sp>
      <p:sp>
        <p:nvSpPr>
          <p:cNvPr id="3" name="TextBox 2"/>
          <p:cNvSpPr txBox="1"/>
          <p:nvPr/>
        </p:nvSpPr>
        <p:spPr>
          <a:xfrm>
            <a:off x="152400" y="1143000"/>
            <a:ext cx="2487759" cy="646331"/>
          </a:xfrm>
          <a:prstGeom prst="rect">
            <a:avLst/>
          </a:prstGeom>
          <a:noFill/>
        </p:spPr>
        <p:txBody>
          <a:bodyPr wrap="square" rtlCol="0">
            <a:spAutoFit/>
          </a:bodyPr>
          <a:lstStyle/>
          <a:p>
            <a:pPr algn="ctr"/>
            <a:r>
              <a:rPr lang="en-US" b="1" dirty="0" smtClean="0">
                <a:latin typeface="Arial Black" pitchFamily="34" charset="0"/>
              </a:rPr>
              <a:t>Registration</a:t>
            </a:r>
          </a:p>
          <a:p>
            <a:pPr algn="ctr"/>
            <a:r>
              <a:rPr lang="en-US" b="1" dirty="0" smtClean="0">
                <a:latin typeface="Arial Black" pitchFamily="34" charset="0"/>
              </a:rPr>
              <a:t>Process</a:t>
            </a:r>
            <a:endParaRPr lang="en-US" b="1" dirty="0">
              <a:latin typeface="Arial Black" pitchFamily="34" charset="0"/>
            </a:endParaRPr>
          </a:p>
        </p:txBody>
      </p:sp>
    </p:spTree>
    <p:extLst>
      <p:ext uri="{BB962C8B-B14F-4D97-AF65-F5344CB8AC3E}">
        <p14:creationId xmlns:p14="http://schemas.microsoft.com/office/powerpoint/2010/main" val="1506283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pPr algn="ctr"/>
            <a:r>
              <a:rPr lang="en-US" sz="3200" b="1" dirty="0"/>
              <a:t>Maintain Information Systems</a:t>
            </a:r>
            <a:endParaRPr lang="en-US" sz="3200" dirty="0"/>
          </a:p>
        </p:txBody>
      </p:sp>
      <p:sp>
        <p:nvSpPr>
          <p:cNvPr id="3" name="Content Placeholder 2"/>
          <p:cNvSpPr>
            <a:spLocks noGrp="1"/>
          </p:cNvSpPr>
          <p:nvPr>
            <p:ph idx="1"/>
          </p:nvPr>
        </p:nvSpPr>
        <p:spPr>
          <a:xfrm>
            <a:off x="304800" y="838200"/>
            <a:ext cx="8382000" cy="4953000"/>
          </a:xfrm>
        </p:spPr>
        <p:txBody>
          <a:bodyPr/>
          <a:lstStyle/>
          <a:p>
            <a:pPr marL="0" indent="0" algn="ctr">
              <a:buNone/>
            </a:pPr>
            <a:r>
              <a:rPr lang="en-US" b="1" dirty="0" smtClean="0">
                <a:solidFill>
                  <a:schemeClr val="tx1"/>
                </a:solidFill>
              </a:rPr>
              <a:t>How else do we Use/Maintain </a:t>
            </a:r>
          </a:p>
          <a:p>
            <a:pPr marL="0" indent="0" algn="ctr">
              <a:buNone/>
            </a:pPr>
            <a:r>
              <a:rPr lang="en-US" b="1" dirty="0" smtClean="0">
                <a:solidFill>
                  <a:schemeClr val="tx1"/>
                </a:solidFill>
              </a:rPr>
              <a:t>Information Systems today?</a:t>
            </a:r>
          </a:p>
          <a:p>
            <a:pPr marL="0" indent="0">
              <a:buNone/>
            </a:pPr>
            <a:endParaRPr lang="en-US" sz="2400" b="1" dirty="0" smtClean="0">
              <a:solidFill>
                <a:schemeClr val="tx1"/>
              </a:solidFill>
            </a:endParaRPr>
          </a:p>
          <a:p>
            <a:pPr marL="0" indent="0">
              <a:buNone/>
            </a:pPr>
            <a:r>
              <a:rPr lang="en-US" sz="2400" b="1" dirty="0" smtClean="0">
                <a:solidFill>
                  <a:schemeClr val="tx1"/>
                </a:solidFill>
              </a:rPr>
              <a:t>Use </a:t>
            </a:r>
            <a:r>
              <a:rPr lang="en-US" sz="2400" b="1" dirty="0">
                <a:solidFill>
                  <a:schemeClr val="tx1"/>
                </a:solidFill>
              </a:rPr>
              <a:t>permits</a:t>
            </a:r>
          </a:p>
          <a:p>
            <a:pPr marL="0" indent="0">
              <a:buNone/>
            </a:pPr>
            <a:r>
              <a:rPr lang="en-US" sz="2400" b="1" dirty="0" smtClean="0">
                <a:solidFill>
                  <a:schemeClr val="tx1"/>
                </a:solidFill>
              </a:rPr>
              <a:t>Reservations</a:t>
            </a:r>
          </a:p>
          <a:p>
            <a:pPr marL="0" indent="0">
              <a:buNone/>
            </a:pPr>
            <a:r>
              <a:rPr lang="en-US" sz="2400" b="1" dirty="0" smtClean="0">
                <a:solidFill>
                  <a:schemeClr val="tx1"/>
                </a:solidFill>
              </a:rPr>
              <a:t>Tracking Maintenance</a:t>
            </a:r>
          </a:p>
          <a:p>
            <a:pPr marL="0" indent="0">
              <a:buNone/>
            </a:pPr>
            <a:r>
              <a:rPr lang="en-US" sz="2400" b="1" dirty="0" smtClean="0">
                <a:solidFill>
                  <a:schemeClr val="tx1"/>
                </a:solidFill>
              </a:rPr>
              <a:t>Memberships – Fitness – Aquatics</a:t>
            </a:r>
          </a:p>
          <a:p>
            <a:pPr marL="0" indent="0">
              <a:buNone/>
            </a:pPr>
            <a:r>
              <a:rPr lang="en-US" sz="2400" b="1" dirty="0">
                <a:solidFill>
                  <a:schemeClr val="tx1"/>
                </a:solidFill>
              </a:rPr>
              <a:t>Equipment use records </a:t>
            </a:r>
          </a:p>
          <a:p>
            <a:pPr marL="0" indent="0">
              <a:buNone/>
            </a:pPr>
            <a:r>
              <a:rPr lang="en-US" sz="2400" b="1" dirty="0" smtClean="0">
                <a:solidFill>
                  <a:schemeClr val="tx1"/>
                </a:solidFill>
              </a:rPr>
              <a:t>Others</a:t>
            </a:r>
            <a:endParaRPr lang="en-US" dirty="0">
              <a:solidFill>
                <a:schemeClr val="tx1"/>
              </a:solidFill>
            </a:endParaRPr>
          </a:p>
          <a:p>
            <a:pPr marL="0" indent="0">
              <a:buNone/>
            </a:pPr>
            <a:endParaRPr lang="en-US" dirty="0"/>
          </a:p>
        </p:txBody>
      </p:sp>
      <p:grpSp>
        <p:nvGrpSpPr>
          <p:cNvPr id="4" name="Group 71"/>
          <p:cNvGrpSpPr>
            <a:grpSpLocks/>
          </p:cNvGrpSpPr>
          <p:nvPr/>
        </p:nvGrpSpPr>
        <p:grpSpPr bwMode="auto">
          <a:xfrm>
            <a:off x="6705600" y="3621937"/>
            <a:ext cx="1496955" cy="2278165"/>
            <a:chOff x="2434" y="12"/>
            <a:chExt cx="3312" cy="4320"/>
          </a:xfrm>
        </p:grpSpPr>
        <p:sp>
          <p:nvSpPr>
            <p:cNvPr id="16" name="Freeform 23"/>
            <p:cNvSpPr>
              <a:spLocks/>
            </p:cNvSpPr>
            <p:nvPr/>
          </p:nvSpPr>
          <p:spPr bwMode="auto">
            <a:xfrm>
              <a:off x="2434" y="12"/>
              <a:ext cx="3312" cy="4320"/>
            </a:xfrm>
            <a:custGeom>
              <a:avLst/>
              <a:gdLst>
                <a:gd name="T0" fmla="*/ 3312 w 3312"/>
                <a:gd name="T1" fmla="*/ 4320 h 4320"/>
                <a:gd name="T2" fmla="*/ 0 w 3312"/>
                <a:gd name="T3" fmla="*/ 4320 h 4320"/>
                <a:gd name="T4" fmla="*/ 484 w 3312"/>
                <a:gd name="T5" fmla="*/ 0 h 4320"/>
                <a:gd name="T6" fmla="*/ 2706 w 3312"/>
                <a:gd name="T7" fmla="*/ 0 h 4320"/>
                <a:gd name="T8" fmla="*/ 3312 w 3312"/>
                <a:gd name="T9" fmla="*/ 4320 h 4320"/>
              </a:gdLst>
              <a:ahLst/>
              <a:cxnLst>
                <a:cxn ang="0">
                  <a:pos x="T0" y="T1"/>
                </a:cxn>
                <a:cxn ang="0">
                  <a:pos x="T2" y="T3"/>
                </a:cxn>
                <a:cxn ang="0">
                  <a:pos x="T4" y="T5"/>
                </a:cxn>
                <a:cxn ang="0">
                  <a:pos x="T6" y="T7"/>
                </a:cxn>
                <a:cxn ang="0">
                  <a:pos x="T8" y="T9"/>
                </a:cxn>
              </a:cxnLst>
              <a:rect l="0" t="0" r="r" b="b"/>
              <a:pathLst>
                <a:path w="3312" h="4320">
                  <a:moveTo>
                    <a:pt x="3312" y="4320"/>
                  </a:moveTo>
                  <a:lnTo>
                    <a:pt x="0" y="4320"/>
                  </a:lnTo>
                  <a:lnTo>
                    <a:pt x="484" y="0"/>
                  </a:lnTo>
                  <a:lnTo>
                    <a:pt x="2706" y="0"/>
                  </a:lnTo>
                  <a:lnTo>
                    <a:pt x="3312" y="4320"/>
                  </a:lnTo>
                  <a:close/>
                </a:path>
              </a:pathLst>
            </a:custGeom>
            <a:solidFill>
              <a:srgbClr val="33A02C"/>
            </a:solidFill>
            <a:ln w="38100">
              <a:solidFill>
                <a:srgbClr val="33A02C"/>
              </a:solidFill>
              <a:prstDash val="solid"/>
              <a:round/>
              <a:headEnd/>
              <a:tailEnd/>
            </a:ln>
          </p:spPr>
          <p:txBody>
            <a:bodyPr/>
            <a:lstStyle/>
            <a:p>
              <a:endParaRPr lang="en-US"/>
            </a:p>
          </p:txBody>
        </p:sp>
        <p:sp>
          <p:nvSpPr>
            <p:cNvPr id="17" name="Freeform 24"/>
            <p:cNvSpPr>
              <a:spLocks/>
            </p:cNvSpPr>
            <p:nvPr/>
          </p:nvSpPr>
          <p:spPr bwMode="auto">
            <a:xfrm>
              <a:off x="2664" y="156"/>
              <a:ext cx="2848" cy="4032"/>
            </a:xfrm>
            <a:custGeom>
              <a:avLst/>
              <a:gdLst>
                <a:gd name="T0" fmla="*/ 2848 w 2848"/>
                <a:gd name="T1" fmla="*/ 4032 h 4032"/>
                <a:gd name="T2" fmla="*/ 0 w 2848"/>
                <a:gd name="T3" fmla="*/ 4032 h 4032"/>
                <a:gd name="T4" fmla="*/ 386 w 2848"/>
                <a:gd name="T5" fmla="*/ 0 h 4032"/>
                <a:gd name="T6" fmla="*/ 2348 w 2848"/>
                <a:gd name="T7" fmla="*/ 0 h 4032"/>
                <a:gd name="T8" fmla="*/ 2848 w 2848"/>
                <a:gd name="T9" fmla="*/ 4032 h 4032"/>
              </a:gdLst>
              <a:ahLst/>
              <a:cxnLst>
                <a:cxn ang="0">
                  <a:pos x="T0" y="T1"/>
                </a:cxn>
                <a:cxn ang="0">
                  <a:pos x="T2" y="T3"/>
                </a:cxn>
                <a:cxn ang="0">
                  <a:pos x="T4" y="T5"/>
                </a:cxn>
                <a:cxn ang="0">
                  <a:pos x="T6" y="T7"/>
                </a:cxn>
                <a:cxn ang="0">
                  <a:pos x="T8" y="T9"/>
                </a:cxn>
              </a:cxnLst>
              <a:rect l="0" t="0" r="r" b="b"/>
              <a:pathLst>
                <a:path w="2848" h="4032">
                  <a:moveTo>
                    <a:pt x="2848" y="4032"/>
                  </a:moveTo>
                  <a:lnTo>
                    <a:pt x="0" y="4032"/>
                  </a:lnTo>
                  <a:lnTo>
                    <a:pt x="386" y="0"/>
                  </a:lnTo>
                  <a:lnTo>
                    <a:pt x="2348" y="0"/>
                  </a:lnTo>
                  <a:lnTo>
                    <a:pt x="2848" y="4032"/>
                  </a:lnTo>
                  <a:close/>
                </a:path>
              </a:pathLst>
            </a:custGeom>
            <a:noFill/>
            <a:ln w="381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Line 25"/>
            <p:cNvSpPr>
              <a:spLocks noChangeShapeType="1"/>
            </p:cNvSpPr>
            <p:nvPr/>
          </p:nvSpPr>
          <p:spPr bwMode="auto">
            <a:xfrm>
              <a:off x="2856" y="2172"/>
              <a:ext cx="2406" cy="1"/>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Freeform 26"/>
            <p:cNvSpPr>
              <a:spLocks/>
            </p:cNvSpPr>
            <p:nvPr/>
          </p:nvSpPr>
          <p:spPr bwMode="auto">
            <a:xfrm>
              <a:off x="2950" y="156"/>
              <a:ext cx="2278" cy="4032"/>
            </a:xfrm>
            <a:custGeom>
              <a:avLst/>
              <a:gdLst>
                <a:gd name="T0" fmla="*/ 2278 w 2278"/>
                <a:gd name="T1" fmla="*/ 4032 h 4032"/>
                <a:gd name="T2" fmla="*/ 0 w 2278"/>
                <a:gd name="T3" fmla="*/ 4032 h 4032"/>
                <a:gd name="T4" fmla="*/ 296 w 2278"/>
                <a:gd name="T5" fmla="*/ 0 h 4032"/>
                <a:gd name="T6" fmla="*/ 1866 w 2278"/>
                <a:gd name="T7" fmla="*/ 0 h 4032"/>
                <a:gd name="T8" fmla="*/ 2278 w 2278"/>
                <a:gd name="T9" fmla="*/ 4032 h 4032"/>
              </a:gdLst>
              <a:ahLst/>
              <a:cxnLst>
                <a:cxn ang="0">
                  <a:pos x="T0" y="T1"/>
                </a:cxn>
                <a:cxn ang="0">
                  <a:pos x="T2" y="T3"/>
                </a:cxn>
                <a:cxn ang="0">
                  <a:pos x="T4" y="T5"/>
                </a:cxn>
                <a:cxn ang="0">
                  <a:pos x="T6" y="T7"/>
                </a:cxn>
                <a:cxn ang="0">
                  <a:pos x="T8" y="T9"/>
                </a:cxn>
              </a:cxnLst>
              <a:rect l="0" t="0" r="r" b="b"/>
              <a:pathLst>
                <a:path w="2278" h="4032">
                  <a:moveTo>
                    <a:pt x="2278" y="4032"/>
                  </a:moveTo>
                  <a:lnTo>
                    <a:pt x="0" y="4032"/>
                  </a:lnTo>
                  <a:lnTo>
                    <a:pt x="296" y="0"/>
                  </a:lnTo>
                  <a:lnTo>
                    <a:pt x="1866" y="0"/>
                  </a:lnTo>
                  <a:lnTo>
                    <a:pt x="2278" y="4032"/>
                  </a:lnTo>
                  <a:close/>
                </a:path>
              </a:pathLst>
            </a:custGeom>
            <a:noFill/>
            <a:ln w="381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7"/>
            <p:cNvSpPr>
              <a:spLocks/>
            </p:cNvSpPr>
            <p:nvPr/>
          </p:nvSpPr>
          <p:spPr bwMode="auto">
            <a:xfrm>
              <a:off x="3012" y="1020"/>
              <a:ext cx="2128" cy="2304"/>
            </a:xfrm>
            <a:custGeom>
              <a:avLst/>
              <a:gdLst>
                <a:gd name="T0" fmla="*/ 2128 w 2128"/>
                <a:gd name="T1" fmla="*/ 2304 h 2304"/>
                <a:gd name="T2" fmla="*/ 0 w 2128"/>
                <a:gd name="T3" fmla="*/ 2304 h 2304"/>
                <a:gd name="T4" fmla="*/ 170 w 2128"/>
                <a:gd name="T5" fmla="*/ 0 h 2304"/>
                <a:gd name="T6" fmla="*/ 1892 w 2128"/>
                <a:gd name="T7" fmla="*/ 0 h 2304"/>
                <a:gd name="T8" fmla="*/ 2128 w 2128"/>
                <a:gd name="T9" fmla="*/ 2304 h 2304"/>
              </a:gdLst>
              <a:ahLst/>
              <a:cxnLst>
                <a:cxn ang="0">
                  <a:pos x="T0" y="T1"/>
                </a:cxn>
                <a:cxn ang="0">
                  <a:pos x="T2" y="T3"/>
                </a:cxn>
                <a:cxn ang="0">
                  <a:pos x="T4" y="T5"/>
                </a:cxn>
                <a:cxn ang="0">
                  <a:pos x="T6" y="T7"/>
                </a:cxn>
                <a:cxn ang="0">
                  <a:pos x="T8" y="T9"/>
                </a:cxn>
              </a:cxnLst>
              <a:rect l="0" t="0" r="r" b="b"/>
              <a:pathLst>
                <a:path w="2128" h="2304">
                  <a:moveTo>
                    <a:pt x="2128" y="2304"/>
                  </a:moveTo>
                  <a:lnTo>
                    <a:pt x="0" y="2304"/>
                  </a:lnTo>
                  <a:lnTo>
                    <a:pt x="170" y="0"/>
                  </a:lnTo>
                  <a:lnTo>
                    <a:pt x="1892" y="0"/>
                  </a:lnTo>
                  <a:lnTo>
                    <a:pt x="2128" y="2304"/>
                  </a:lnTo>
                  <a:close/>
                </a:path>
              </a:pathLst>
            </a:custGeom>
            <a:noFill/>
            <a:ln w="381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Line 28"/>
            <p:cNvSpPr>
              <a:spLocks noChangeShapeType="1"/>
            </p:cNvSpPr>
            <p:nvPr/>
          </p:nvSpPr>
          <p:spPr bwMode="auto">
            <a:xfrm>
              <a:off x="4044" y="1020"/>
              <a:ext cx="32" cy="2304"/>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9"/>
            <p:cNvSpPr>
              <a:spLocks noChangeShapeType="1"/>
            </p:cNvSpPr>
            <p:nvPr/>
          </p:nvSpPr>
          <p:spPr bwMode="auto">
            <a:xfrm>
              <a:off x="4030" y="156"/>
              <a:ext cx="2" cy="72"/>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0"/>
            <p:cNvSpPr>
              <a:spLocks noChangeShapeType="1"/>
            </p:cNvSpPr>
            <p:nvPr/>
          </p:nvSpPr>
          <p:spPr bwMode="auto">
            <a:xfrm flipV="1">
              <a:off x="4088" y="4116"/>
              <a:ext cx="1" cy="72"/>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31"/>
            <p:cNvSpPr>
              <a:spLocks noChangeArrowheads="1"/>
            </p:cNvSpPr>
            <p:nvPr/>
          </p:nvSpPr>
          <p:spPr bwMode="auto">
            <a:xfrm>
              <a:off x="2810" y="2028"/>
              <a:ext cx="2520" cy="72"/>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Line 32"/>
            <p:cNvSpPr>
              <a:spLocks noChangeShapeType="1"/>
            </p:cNvSpPr>
            <p:nvPr/>
          </p:nvSpPr>
          <p:spPr bwMode="auto">
            <a:xfrm>
              <a:off x="2810" y="2172"/>
              <a:ext cx="2520"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3"/>
            <p:cNvSpPr>
              <a:spLocks noChangeShapeType="1"/>
            </p:cNvSpPr>
            <p:nvPr/>
          </p:nvSpPr>
          <p:spPr bwMode="auto">
            <a:xfrm>
              <a:off x="2882"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4"/>
            <p:cNvSpPr>
              <a:spLocks noChangeShapeType="1"/>
            </p:cNvSpPr>
            <p:nvPr/>
          </p:nvSpPr>
          <p:spPr bwMode="auto">
            <a:xfrm>
              <a:off x="2954"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5"/>
            <p:cNvSpPr>
              <a:spLocks noChangeShapeType="1"/>
            </p:cNvSpPr>
            <p:nvPr/>
          </p:nvSpPr>
          <p:spPr bwMode="auto">
            <a:xfrm>
              <a:off x="3026"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36"/>
            <p:cNvSpPr>
              <a:spLocks noChangeShapeType="1"/>
            </p:cNvSpPr>
            <p:nvPr/>
          </p:nvSpPr>
          <p:spPr bwMode="auto">
            <a:xfrm>
              <a:off x="3098"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37"/>
            <p:cNvSpPr>
              <a:spLocks noChangeShapeType="1"/>
            </p:cNvSpPr>
            <p:nvPr/>
          </p:nvSpPr>
          <p:spPr bwMode="auto">
            <a:xfrm>
              <a:off x="3170"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8"/>
            <p:cNvSpPr>
              <a:spLocks noChangeShapeType="1"/>
            </p:cNvSpPr>
            <p:nvPr/>
          </p:nvSpPr>
          <p:spPr bwMode="auto">
            <a:xfrm>
              <a:off x="3242"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9"/>
            <p:cNvSpPr>
              <a:spLocks noChangeShapeType="1"/>
            </p:cNvSpPr>
            <p:nvPr/>
          </p:nvSpPr>
          <p:spPr bwMode="auto">
            <a:xfrm>
              <a:off x="3314"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0"/>
            <p:cNvSpPr>
              <a:spLocks noChangeShapeType="1"/>
            </p:cNvSpPr>
            <p:nvPr/>
          </p:nvSpPr>
          <p:spPr bwMode="auto">
            <a:xfrm>
              <a:off x="3386"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41"/>
            <p:cNvSpPr>
              <a:spLocks noChangeShapeType="1"/>
            </p:cNvSpPr>
            <p:nvPr/>
          </p:nvSpPr>
          <p:spPr bwMode="auto">
            <a:xfrm>
              <a:off x="3458"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42"/>
            <p:cNvSpPr>
              <a:spLocks noChangeShapeType="1"/>
            </p:cNvSpPr>
            <p:nvPr/>
          </p:nvSpPr>
          <p:spPr bwMode="auto">
            <a:xfrm>
              <a:off x="3530"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43"/>
            <p:cNvSpPr>
              <a:spLocks noChangeShapeType="1"/>
            </p:cNvSpPr>
            <p:nvPr/>
          </p:nvSpPr>
          <p:spPr bwMode="auto">
            <a:xfrm>
              <a:off x="3602"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44"/>
            <p:cNvSpPr>
              <a:spLocks noChangeShapeType="1"/>
            </p:cNvSpPr>
            <p:nvPr/>
          </p:nvSpPr>
          <p:spPr bwMode="auto">
            <a:xfrm>
              <a:off x="3746"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5"/>
            <p:cNvSpPr>
              <a:spLocks noChangeShapeType="1"/>
            </p:cNvSpPr>
            <p:nvPr/>
          </p:nvSpPr>
          <p:spPr bwMode="auto">
            <a:xfrm>
              <a:off x="3818"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6"/>
            <p:cNvSpPr>
              <a:spLocks noChangeShapeType="1"/>
            </p:cNvSpPr>
            <p:nvPr/>
          </p:nvSpPr>
          <p:spPr bwMode="auto">
            <a:xfrm>
              <a:off x="3890"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7"/>
            <p:cNvSpPr>
              <a:spLocks noChangeShapeType="1"/>
            </p:cNvSpPr>
            <p:nvPr/>
          </p:nvSpPr>
          <p:spPr bwMode="auto">
            <a:xfrm>
              <a:off x="3962"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48"/>
            <p:cNvSpPr>
              <a:spLocks noChangeShapeType="1"/>
            </p:cNvSpPr>
            <p:nvPr/>
          </p:nvSpPr>
          <p:spPr bwMode="auto">
            <a:xfrm>
              <a:off x="4034"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49"/>
            <p:cNvSpPr>
              <a:spLocks noChangeShapeType="1"/>
            </p:cNvSpPr>
            <p:nvPr/>
          </p:nvSpPr>
          <p:spPr bwMode="auto">
            <a:xfrm>
              <a:off x="4106"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0"/>
            <p:cNvSpPr>
              <a:spLocks noChangeShapeType="1"/>
            </p:cNvSpPr>
            <p:nvPr/>
          </p:nvSpPr>
          <p:spPr bwMode="auto">
            <a:xfrm>
              <a:off x="4178"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1"/>
            <p:cNvSpPr>
              <a:spLocks noChangeShapeType="1"/>
            </p:cNvSpPr>
            <p:nvPr/>
          </p:nvSpPr>
          <p:spPr bwMode="auto">
            <a:xfrm>
              <a:off x="4250"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52"/>
            <p:cNvSpPr>
              <a:spLocks noChangeShapeType="1"/>
            </p:cNvSpPr>
            <p:nvPr/>
          </p:nvSpPr>
          <p:spPr bwMode="auto">
            <a:xfrm>
              <a:off x="4322"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53"/>
            <p:cNvSpPr>
              <a:spLocks noChangeShapeType="1"/>
            </p:cNvSpPr>
            <p:nvPr/>
          </p:nvSpPr>
          <p:spPr bwMode="auto">
            <a:xfrm>
              <a:off x="4394"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54"/>
            <p:cNvSpPr>
              <a:spLocks noChangeShapeType="1"/>
            </p:cNvSpPr>
            <p:nvPr/>
          </p:nvSpPr>
          <p:spPr bwMode="auto">
            <a:xfrm>
              <a:off x="4466"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55"/>
            <p:cNvSpPr>
              <a:spLocks noChangeShapeType="1"/>
            </p:cNvSpPr>
            <p:nvPr/>
          </p:nvSpPr>
          <p:spPr bwMode="auto">
            <a:xfrm>
              <a:off x="4538"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56"/>
            <p:cNvSpPr>
              <a:spLocks noChangeShapeType="1"/>
            </p:cNvSpPr>
            <p:nvPr/>
          </p:nvSpPr>
          <p:spPr bwMode="auto">
            <a:xfrm>
              <a:off x="4610"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57"/>
            <p:cNvSpPr>
              <a:spLocks noChangeShapeType="1"/>
            </p:cNvSpPr>
            <p:nvPr/>
          </p:nvSpPr>
          <p:spPr bwMode="auto">
            <a:xfrm>
              <a:off x="4682"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58"/>
            <p:cNvSpPr>
              <a:spLocks noChangeShapeType="1"/>
            </p:cNvSpPr>
            <p:nvPr/>
          </p:nvSpPr>
          <p:spPr bwMode="auto">
            <a:xfrm>
              <a:off x="4754"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59"/>
            <p:cNvSpPr>
              <a:spLocks noChangeShapeType="1"/>
            </p:cNvSpPr>
            <p:nvPr/>
          </p:nvSpPr>
          <p:spPr bwMode="auto">
            <a:xfrm>
              <a:off x="4826"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60"/>
            <p:cNvSpPr>
              <a:spLocks noChangeShapeType="1"/>
            </p:cNvSpPr>
            <p:nvPr/>
          </p:nvSpPr>
          <p:spPr bwMode="auto">
            <a:xfrm>
              <a:off x="4898"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61"/>
            <p:cNvSpPr>
              <a:spLocks noChangeShapeType="1"/>
            </p:cNvSpPr>
            <p:nvPr/>
          </p:nvSpPr>
          <p:spPr bwMode="auto">
            <a:xfrm>
              <a:off x="4970"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62"/>
            <p:cNvSpPr>
              <a:spLocks noChangeShapeType="1"/>
            </p:cNvSpPr>
            <p:nvPr/>
          </p:nvSpPr>
          <p:spPr bwMode="auto">
            <a:xfrm>
              <a:off x="5042"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63"/>
            <p:cNvSpPr>
              <a:spLocks noChangeShapeType="1"/>
            </p:cNvSpPr>
            <p:nvPr/>
          </p:nvSpPr>
          <p:spPr bwMode="auto">
            <a:xfrm>
              <a:off x="5114"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64"/>
            <p:cNvSpPr>
              <a:spLocks noChangeShapeType="1"/>
            </p:cNvSpPr>
            <p:nvPr/>
          </p:nvSpPr>
          <p:spPr bwMode="auto">
            <a:xfrm>
              <a:off x="3674"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Rectangle 65"/>
            <p:cNvSpPr>
              <a:spLocks noChangeArrowheads="1"/>
            </p:cNvSpPr>
            <p:nvPr/>
          </p:nvSpPr>
          <p:spPr bwMode="auto">
            <a:xfrm>
              <a:off x="2810" y="1884"/>
              <a:ext cx="2520" cy="72"/>
            </a:xfrm>
            <a:prstGeom prst="rect">
              <a:avLst/>
            </a:prstGeom>
            <a:solidFill>
              <a:srgbClr val="FFFFFF"/>
            </a:solidFill>
            <a:ln w="12700">
              <a:solidFill>
                <a:srgbClr val="FFFFFF"/>
              </a:solidFill>
              <a:miter lim="800000"/>
              <a:headEnd/>
              <a:tailEnd/>
            </a:ln>
          </p:spPr>
          <p:txBody>
            <a:bodyPr/>
            <a:lstStyle/>
            <a:p>
              <a:endParaRPr lang="en-US"/>
            </a:p>
          </p:txBody>
        </p:sp>
        <p:sp>
          <p:nvSpPr>
            <p:cNvPr id="59" name="Rectangle 66"/>
            <p:cNvSpPr>
              <a:spLocks noChangeArrowheads="1"/>
            </p:cNvSpPr>
            <p:nvPr/>
          </p:nvSpPr>
          <p:spPr bwMode="auto">
            <a:xfrm>
              <a:off x="5330" y="1884"/>
              <a:ext cx="36" cy="288"/>
            </a:xfrm>
            <a:prstGeom prst="rect">
              <a:avLst/>
            </a:prstGeom>
            <a:solidFill>
              <a:srgbClr val="FFFFFF"/>
            </a:solidFill>
            <a:ln w="12700">
              <a:solidFill>
                <a:srgbClr val="FFFFFF"/>
              </a:solidFill>
              <a:miter lim="800000"/>
              <a:headEnd/>
              <a:tailEnd/>
            </a:ln>
          </p:spPr>
          <p:txBody>
            <a:bodyPr/>
            <a:lstStyle/>
            <a:p>
              <a:endParaRPr lang="en-US"/>
            </a:p>
          </p:txBody>
        </p:sp>
        <p:sp>
          <p:nvSpPr>
            <p:cNvPr id="60" name="Rectangle 67"/>
            <p:cNvSpPr>
              <a:spLocks noChangeArrowheads="1"/>
            </p:cNvSpPr>
            <p:nvPr/>
          </p:nvSpPr>
          <p:spPr bwMode="auto">
            <a:xfrm>
              <a:off x="2774" y="1884"/>
              <a:ext cx="36" cy="288"/>
            </a:xfrm>
            <a:prstGeom prst="rect">
              <a:avLst/>
            </a:prstGeom>
            <a:solidFill>
              <a:srgbClr val="FFFFFF"/>
            </a:solidFill>
            <a:ln w="12700">
              <a:solidFill>
                <a:srgbClr val="FFFFFF"/>
              </a:solidFill>
              <a:miter lim="800000"/>
              <a:headEnd/>
              <a:tailEnd/>
            </a:ln>
          </p:spPr>
          <p:txBody>
            <a:bodyPr/>
            <a:lstStyle/>
            <a:p>
              <a:endParaRPr lang="en-US"/>
            </a:p>
          </p:txBody>
        </p:sp>
        <p:sp>
          <p:nvSpPr>
            <p:cNvPr id="61" name="Line 68"/>
            <p:cNvSpPr>
              <a:spLocks noChangeShapeType="1"/>
            </p:cNvSpPr>
            <p:nvPr/>
          </p:nvSpPr>
          <p:spPr bwMode="auto">
            <a:xfrm>
              <a:off x="5186" y="1948"/>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69"/>
            <p:cNvSpPr>
              <a:spLocks noChangeShapeType="1"/>
            </p:cNvSpPr>
            <p:nvPr/>
          </p:nvSpPr>
          <p:spPr bwMode="auto">
            <a:xfrm>
              <a:off x="2810" y="1948"/>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70"/>
            <p:cNvSpPr>
              <a:spLocks noChangeShapeType="1"/>
            </p:cNvSpPr>
            <p:nvPr/>
          </p:nvSpPr>
          <p:spPr bwMode="auto">
            <a:xfrm>
              <a:off x="5258" y="1956"/>
              <a:ext cx="1" cy="21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9220" name="Picture 4" descr="http://t3.gstatic.com/images?q=tbn:ANd9GcQhhr3YO2KCA-Q-HxIJDI59FfjyKtq3-9GlMcZrXQIWSyDAD6KMRastjHA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603390"/>
            <a:ext cx="1959609" cy="133024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t0.gstatic.com/images?q=tbn:ANd9GcTDnVfnFW1Far093G8qlArXlKeMv3Tywcc-cOSaz_cKhHtSlL659DQ6LJ2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9080" y="2057400"/>
            <a:ext cx="2155191" cy="131625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t2.gstatic.com/images?q=tbn:ANd9GcS4AihNWFIVJeTrKlScEfQj_gIYI7BcgUpK7PAOUnvo3m9_g8dPcaX27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0" y="1981200"/>
            <a:ext cx="1754644" cy="175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76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Grp="1" noChangeArrowheads="1"/>
          </p:cNvSpPr>
          <p:nvPr>
            <p:ph type="title"/>
          </p:nvPr>
        </p:nvSpPr>
        <p:spPr>
          <a:xfrm>
            <a:off x="609600" y="228600"/>
            <a:ext cx="8229600" cy="563562"/>
          </a:xfrm>
        </p:spPr>
        <p:txBody>
          <a:bodyPr>
            <a:noAutofit/>
          </a:bodyPr>
          <a:lstStyle/>
          <a:p>
            <a:pPr algn="ctr"/>
            <a:r>
              <a:rPr lang="en-US" sz="3200" b="1" dirty="0"/>
              <a:t>Conduct Inventories</a:t>
            </a:r>
            <a:endParaRPr lang="en-GB" sz="3200" dirty="0"/>
          </a:p>
        </p:txBody>
      </p:sp>
      <p:grpSp>
        <p:nvGrpSpPr>
          <p:cNvPr id="2" name="Group 1"/>
          <p:cNvGrpSpPr/>
          <p:nvPr/>
        </p:nvGrpSpPr>
        <p:grpSpPr>
          <a:xfrm>
            <a:off x="1578605" y="916195"/>
            <a:ext cx="5584195" cy="4927600"/>
            <a:chOff x="1578605" y="1295400"/>
            <a:chExt cx="5584195" cy="4927600"/>
          </a:xfrm>
        </p:grpSpPr>
        <p:sp>
          <p:nvSpPr>
            <p:cNvPr id="50179" name="Freeform 3"/>
            <p:cNvSpPr>
              <a:spLocks/>
            </p:cNvSpPr>
            <p:nvPr/>
          </p:nvSpPr>
          <p:spPr bwMode="auto">
            <a:xfrm>
              <a:off x="4520689" y="1295400"/>
              <a:ext cx="2642111" cy="2944241"/>
            </a:xfrm>
            <a:custGeom>
              <a:avLst/>
              <a:gdLst>
                <a:gd name="T0" fmla="*/ 1600 w 1600"/>
                <a:gd name="T1" fmla="*/ 1600 h 1912"/>
                <a:gd name="T2" fmla="*/ 1592 w 1600"/>
                <a:gd name="T3" fmla="*/ 1436 h 1912"/>
                <a:gd name="T4" fmla="*/ 1568 w 1600"/>
                <a:gd name="T5" fmla="*/ 1278 h 1912"/>
                <a:gd name="T6" fmla="*/ 1528 w 1600"/>
                <a:gd name="T7" fmla="*/ 1124 h 1912"/>
                <a:gd name="T8" fmla="*/ 1474 w 1600"/>
                <a:gd name="T9" fmla="*/ 978 h 1912"/>
                <a:gd name="T10" fmla="*/ 1408 w 1600"/>
                <a:gd name="T11" fmla="*/ 838 h 1912"/>
                <a:gd name="T12" fmla="*/ 1328 w 1600"/>
                <a:gd name="T13" fmla="*/ 706 h 1912"/>
                <a:gd name="T14" fmla="*/ 1236 w 1600"/>
                <a:gd name="T15" fmla="*/ 582 h 1912"/>
                <a:gd name="T16" fmla="*/ 1132 w 1600"/>
                <a:gd name="T17" fmla="*/ 470 h 1912"/>
                <a:gd name="T18" fmla="*/ 1020 w 1600"/>
                <a:gd name="T19" fmla="*/ 366 h 1912"/>
                <a:gd name="T20" fmla="*/ 896 w 1600"/>
                <a:gd name="T21" fmla="*/ 274 h 1912"/>
                <a:gd name="T22" fmla="*/ 764 w 1600"/>
                <a:gd name="T23" fmla="*/ 194 h 1912"/>
                <a:gd name="T24" fmla="*/ 624 w 1600"/>
                <a:gd name="T25" fmla="*/ 126 h 1912"/>
                <a:gd name="T26" fmla="*/ 478 w 1600"/>
                <a:gd name="T27" fmla="*/ 72 h 1912"/>
                <a:gd name="T28" fmla="*/ 324 w 1600"/>
                <a:gd name="T29" fmla="*/ 32 h 1912"/>
                <a:gd name="T30" fmla="*/ 166 w 1600"/>
                <a:gd name="T31" fmla="*/ 8 h 1912"/>
                <a:gd name="T32" fmla="*/ 2 w 1600"/>
                <a:gd name="T33" fmla="*/ 0 h 1912"/>
                <a:gd name="T34" fmla="*/ 312 w 1600"/>
                <a:gd name="T35" fmla="*/ 318 h 1912"/>
                <a:gd name="T36" fmla="*/ 2 w 1600"/>
                <a:gd name="T37" fmla="*/ 636 h 1912"/>
                <a:gd name="T38" fmla="*/ 0 w 1600"/>
                <a:gd name="T39" fmla="*/ 640 h 1912"/>
                <a:gd name="T40" fmla="*/ 98 w 1600"/>
                <a:gd name="T41" fmla="*/ 644 h 1912"/>
                <a:gd name="T42" fmla="*/ 194 w 1600"/>
                <a:gd name="T43" fmla="*/ 660 h 1912"/>
                <a:gd name="T44" fmla="*/ 286 w 1600"/>
                <a:gd name="T45" fmla="*/ 684 h 1912"/>
                <a:gd name="T46" fmla="*/ 374 w 1600"/>
                <a:gd name="T47" fmla="*/ 716 h 1912"/>
                <a:gd name="T48" fmla="*/ 458 w 1600"/>
                <a:gd name="T49" fmla="*/ 756 h 1912"/>
                <a:gd name="T50" fmla="*/ 536 w 1600"/>
                <a:gd name="T51" fmla="*/ 804 h 1912"/>
                <a:gd name="T52" fmla="*/ 610 w 1600"/>
                <a:gd name="T53" fmla="*/ 860 h 1912"/>
                <a:gd name="T54" fmla="*/ 678 w 1600"/>
                <a:gd name="T55" fmla="*/ 920 h 1912"/>
                <a:gd name="T56" fmla="*/ 740 w 1600"/>
                <a:gd name="T57" fmla="*/ 990 h 1912"/>
                <a:gd name="T58" fmla="*/ 796 w 1600"/>
                <a:gd name="T59" fmla="*/ 1064 h 1912"/>
                <a:gd name="T60" fmla="*/ 844 w 1600"/>
                <a:gd name="T61" fmla="*/ 1142 h 1912"/>
                <a:gd name="T62" fmla="*/ 884 w 1600"/>
                <a:gd name="T63" fmla="*/ 1226 h 1912"/>
                <a:gd name="T64" fmla="*/ 916 w 1600"/>
                <a:gd name="T65" fmla="*/ 1314 h 1912"/>
                <a:gd name="T66" fmla="*/ 940 w 1600"/>
                <a:gd name="T67" fmla="*/ 1406 h 1912"/>
                <a:gd name="T68" fmla="*/ 956 w 1600"/>
                <a:gd name="T69" fmla="*/ 1502 h 1912"/>
                <a:gd name="T70" fmla="*/ 960 w 1600"/>
                <a:gd name="T71" fmla="*/ 1600 h 1912"/>
                <a:gd name="T72" fmla="*/ 1120 w 1600"/>
                <a:gd name="T73" fmla="*/ 1756 h 1912"/>
                <a:gd name="T74" fmla="*/ 1438 w 1600"/>
                <a:gd name="T75" fmla="*/ 1756 h 1912"/>
                <a:gd name="T76" fmla="*/ 1600 w 1600"/>
                <a:gd name="T77" fmla="*/ 1600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0" h="1912">
                  <a:moveTo>
                    <a:pt x="1600" y="1600"/>
                  </a:moveTo>
                  <a:lnTo>
                    <a:pt x="1600" y="1600"/>
                  </a:lnTo>
                  <a:lnTo>
                    <a:pt x="1598" y="1518"/>
                  </a:lnTo>
                  <a:lnTo>
                    <a:pt x="1592" y="1436"/>
                  </a:lnTo>
                  <a:lnTo>
                    <a:pt x="1582" y="1356"/>
                  </a:lnTo>
                  <a:lnTo>
                    <a:pt x="1568" y="1278"/>
                  </a:lnTo>
                  <a:lnTo>
                    <a:pt x="1550" y="1200"/>
                  </a:lnTo>
                  <a:lnTo>
                    <a:pt x="1528" y="1124"/>
                  </a:lnTo>
                  <a:lnTo>
                    <a:pt x="1504" y="1050"/>
                  </a:lnTo>
                  <a:lnTo>
                    <a:pt x="1474" y="978"/>
                  </a:lnTo>
                  <a:lnTo>
                    <a:pt x="1442" y="906"/>
                  </a:lnTo>
                  <a:lnTo>
                    <a:pt x="1408" y="838"/>
                  </a:lnTo>
                  <a:lnTo>
                    <a:pt x="1368" y="770"/>
                  </a:lnTo>
                  <a:lnTo>
                    <a:pt x="1328" y="706"/>
                  </a:lnTo>
                  <a:lnTo>
                    <a:pt x="1282" y="644"/>
                  </a:lnTo>
                  <a:lnTo>
                    <a:pt x="1236" y="582"/>
                  </a:lnTo>
                  <a:lnTo>
                    <a:pt x="1186" y="524"/>
                  </a:lnTo>
                  <a:lnTo>
                    <a:pt x="1132" y="470"/>
                  </a:lnTo>
                  <a:lnTo>
                    <a:pt x="1078" y="416"/>
                  </a:lnTo>
                  <a:lnTo>
                    <a:pt x="1020" y="366"/>
                  </a:lnTo>
                  <a:lnTo>
                    <a:pt x="958" y="318"/>
                  </a:lnTo>
                  <a:lnTo>
                    <a:pt x="896" y="274"/>
                  </a:lnTo>
                  <a:lnTo>
                    <a:pt x="832" y="232"/>
                  </a:lnTo>
                  <a:lnTo>
                    <a:pt x="764" y="194"/>
                  </a:lnTo>
                  <a:lnTo>
                    <a:pt x="696" y="158"/>
                  </a:lnTo>
                  <a:lnTo>
                    <a:pt x="624" y="126"/>
                  </a:lnTo>
                  <a:lnTo>
                    <a:pt x="552" y="98"/>
                  </a:lnTo>
                  <a:lnTo>
                    <a:pt x="478" y="72"/>
                  </a:lnTo>
                  <a:lnTo>
                    <a:pt x="402" y="50"/>
                  </a:lnTo>
                  <a:lnTo>
                    <a:pt x="324" y="32"/>
                  </a:lnTo>
                  <a:lnTo>
                    <a:pt x="246" y="18"/>
                  </a:lnTo>
                  <a:lnTo>
                    <a:pt x="166" y="8"/>
                  </a:lnTo>
                  <a:lnTo>
                    <a:pt x="86" y="2"/>
                  </a:lnTo>
                  <a:lnTo>
                    <a:pt x="2" y="0"/>
                  </a:lnTo>
                  <a:lnTo>
                    <a:pt x="158" y="158"/>
                  </a:lnTo>
                  <a:lnTo>
                    <a:pt x="312" y="318"/>
                  </a:lnTo>
                  <a:lnTo>
                    <a:pt x="158" y="476"/>
                  </a:lnTo>
                  <a:lnTo>
                    <a:pt x="2" y="636"/>
                  </a:lnTo>
                  <a:lnTo>
                    <a:pt x="0" y="640"/>
                  </a:lnTo>
                  <a:lnTo>
                    <a:pt x="0" y="640"/>
                  </a:lnTo>
                  <a:lnTo>
                    <a:pt x="50" y="642"/>
                  </a:lnTo>
                  <a:lnTo>
                    <a:pt x="98" y="644"/>
                  </a:lnTo>
                  <a:lnTo>
                    <a:pt x="146" y="652"/>
                  </a:lnTo>
                  <a:lnTo>
                    <a:pt x="194" y="660"/>
                  </a:lnTo>
                  <a:lnTo>
                    <a:pt x="240" y="670"/>
                  </a:lnTo>
                  <a:lnTo>
                    <a:pt x="286" y="684"/>
                  </a:lnTo>
                  <a:lnTo>
                    <a:pt x="330" y="698"/>
                  </a:lnTo>
                  <a:lnTo>
                    <a:pt x="374" y="716"/>
                  </a:lnTo>
                  <a:lnTo>
                    <a:pt x="416" y="734"/>
                  </a:lnTo>
                  <a:lnTo>
                    <a:pt x="458" y="756"/>
                  </a:lnTo>
                  <a:lnTo>
                    <a:pt x="498" y="778"/>
                  </a:lnTo>
                  <a:lnTo>
                    <a:pt x="536" y="804"/>
                  </a:lnTo>
                  <a:lnTo>
                    <a:pt x="574" y="830"/>
                  </a:lnTo>
                  <a:lnTo>
                    <a:pt x="610" y="860"/>
                  </a:lnTo>
                  <a:lnTo>
                    <a:pt x="646" y="890"/>
                  </a:lnTo>
                  <a:lnTo>
                    <a:pt x="678" y="920"/>
                  </a:lnTo>
                  <a:lnTo>
                    <a:pt x="710" y="954"/>
                  </a:lnTo>
                  <a:lnTo>
                    <a:pt x="740" y="990"/>
                  </a:lnTo>
                  <a:lnTo>
                    <a:pt x="770" y="1026"/>
                  </a:lnTo>
                  <a:lnTo>
                    <a:pt x="796" y="1064"/>
                  </a:lnTo>
                  <a:lnTo>
                    <a:pt x="822" y="1102"/>
                  </a:lnTo>
                  <a:lnTo>
                    <a:pt x="844" y="1142"/>
                  </a:lnTo>
                  <a:lnTo>
                    <a:pt x="866" y="1184"/>
                  </a:lnTo>
                  <a:lnTo>
                    <a:pt x="884" y="1226"/>
                  </a:lnTo>
                  <a:lnTo>
                    <a:pt x="902" y="1270"/>
                  </a:lnTo>
                  <a:lnTo>
                    <a:pt x="916" y="1314"/>
                  </a:lnTo>
                  <a:lnTo>
                    <a:pt x="930" y="1360"/>
                  </a:lnTo>
                  <a:lnTo>
                    <a:pt x="940" y="1406"/>
                  </a:lnTo>
                  <a:lnTo>
                    <a:pt x="948" y="1454"/>
                  </a:lnTo>
                  <a:lnTo>
                    <a:pt x="956" y="1502"/>
                  </a:lnTo>
                  <a:lnTo>
                    <a:pt x="958" y="1550"/>
                  </a:lnTo>
                  <a:lnTo>
                    <a:pt x="960" y="1600"/>
                  </a:lnTo>
                  <a:lnTo>
                    <a:pt x="962" y="1602"/>
                  </a:lnTo>
                  <a:lnTo>
                    <a:pt x="1120" y="1756"/>
                  </a:lnTo>
                  <a:lnTo>
                    <a:pt x="1280" y="1912"/>
                  </a:lnTo>
                  <a:lnTo>
                    <a:pt x="1438" y="1756"/>
                  </a:lnTo>
                  <a:lnTo>
                    <a:pt x="1598" y="1602"/>
                  </a:lnTo>
                  <a:lnTo>
                    <a:pt x="1600" y="1600"/>
                  </a:lnTo>
                  <a:close/>
                </a:path>
              </a:pathLst>
            </a:custGeom>
            <a:solidFill>
              <a:schemeClr val="bg2"/>
            </a:solidFill>
            <a:ln w="38100" cmpd="sng">
              <a:solidFill>
                <a:schemeClr val="tx1"/>
              </a:solidFill>
              <a:prstDash val="solid"/>
              <a:round/>
              <a:headEnd/>
              <a:tailEnd/>
            </a:ln>
          </p:spPr>
          <p:txBody>
            <a:bodyPr/>
            <a:lstStyle/>
            <a:p>
              <a:endParaRPr lang="en-US"/>
            </a:p>
          </p:txBody>
        </p:sp>
        <p:sp>
          <p:nvSpPr>
            <p:cNvPr id="50180" name="Freeform 4"/>
            <p:cNvSpPr>
              <a:spLocks/>
            </p:cNvSpPr>
            <p:nvPr/>
          </p:nvSpPr>
          <p:spPr bwMode="auto">
            <a:xfrm>
              <a:off x="1905000" y="1295400"/>
              <a:ext cx="3157322" cy="2463800"/>
            </a:xfrm>
            <a:custGeom>
              <a:avLst/>
              <a:gdLst>
                <a:gd name="T0" fmla="*/ 1600 w 1912"/>
                <a:gd name="T1" fmla="*/ 0 h 1600"/>
                <a:gd name="T2" fmla="*/ 1436 w 1912"/>
                <a:gd name="T3" fmla="*/ 8 h 1600"/>
                <a:gd name="T4" fmla="*/ 1278 w 1912"/>
                <a:gd name="T5" fmla="*/ 32 h 1600"/>
                <a:gd name="T6" fmla="*/ 1124 w 1912"/>
                <a:gd name="T7" fmla="*/ 72 h 1600"/>
                <a:gd name="T8" fmla="*/ 978 w 1912"/>
                <a:gd name="T9" fmla="*/ 126 h 1600"/>
                <a:gd name="T10" fmla="*/ 838 w 1912"/>
                <a:gd name="T11" fmla="*/ 192 h 1600"/>
                <a:gd name="T12" fmla="*/ 706 w 1912"/>
                <a:gd name="T13" fmla="*/ 272 h 1600"/>
                <a:gd name="T14" fmla="*/ 582 w 1912"/>
                <a:gd name="T15" fmla="*/ 364 h 1600"/>
                <a:gd name="T16" fmla="*/ 470 w 1912"/>
                <a:gd name="T17" fmla="*/ 468 h 1600"/>
                <a:gd name="T18" fmla="*/ 366 w 1912"/>
                <a:gd name="T19" fmla="*/ 580 h 1600"/>
                <a:gd name="T20" fmla="*/ 274 w 1912"/>
                <a:gd name="T21" fmla="*/ 704 h 1600"/>
                <a:gd name="T22" fmla="*/ 194 w 1912"/>
                <a:gd name="T23" fmla="*/ 836 h 1600"/>
                <a:gd name="T24" fmla="*/ 126 w 1912"/>
                <a:gd name="T25" fmla="*/ 976 h 1600"/>
                <a:gd name="T26" fmla="*/ 72 w 1912"/>
                <a:gd name="T27" fmla="*/ 1122 h 1600"/>
                <a:gd name="T28" fmla="*/ 32 w 1912"/>
                <a:gd name="T29" fmla="*/ 1276 h 1600"/>
                <a:gd name="T30" fmla="*/ 8 w 1912"/>
                <a:gd name="T31" fmla="*/ 1434 h 1600"/>
                <a:gd name="T32" fmla="*/ 0 w 1912"/>
                <a:gd name="T33" fmla="*/ 1598 h 1600"/>
                <a:gd name="T34" fmla="*/ 318 w 1912"/>
                <a:gd name="T35" fmla="*/ 1288 h 1600"/>
                <a:gd name="T36" fmla="*/ 636 w 1912"/>
                <a:gd name="T37" fmla="*/ 1598 h 1600"/>
                <a:gd name="T38" fmla="*/ 640 w 1912"/>
                <a:gd name="T39" fmla="*/ 1600 h 1600"/>
                <a:gd name="T40" fmla="*/ 644 w 1912"/>
                <a:gd name="T41" fmla="*/ 1502 h 1600"/>
                <a:gd name="T42" fmla="*/ 660 w 1912"/>
                <a:gd name="T43" fmla="*/ 1406 h 1600"/>
                <a:gd name="T44" fmla="*/ 684 w 1912"/>
                <a:gd name="T45" fmla="*/ 1314 h 1600"/>
                <a:gd name="T46" fmla="*/ 716 w 1912"/>
                <a:gd name="T47" fmla="*/ 1226 h 1600"/>
                <a:gd name="T48" fmla="*/ 756 w 1912"/>
                <a:gd name="T49" fmla="*/ 1142 h 1600"/>
                <a:gd name="T50" fmla="*/ 804 w 1912"/>
                <a:gd name="T51" fmla="*/ 1064 h 1600"/>
                <a:gd name="T52" fmla="*/ 860 w 1912"/>
                <a:gd name="T53" fmla="*/ 990 h 1600"/>
                <a:gd name="T54" fmla="*/ 920 w 1912"/>
                <a:gd name="T55" fmla="*/ 922 h 1600"/>
                <a:gd name="T56" fmla="*/ 990 w 1912"/>
                <a:gd name="T57" fmla="*/ 860 h 1600"/>
                <a:gd name="T58" fmla="*/ 1064 w 1912"/>
                <a:gd name="T59" fmla="*/ 804 h 1600"/>
                <a:gd name="T60" fmla="*/ 1142 w 1912"/>
                <a:gd name="T61" fmla="*/ 756 h 1600"/>
                <a:gd name="T62" fmla="*/ 1226 w 1912"/>
                <a:gd name="T63" fmla="*/ 716 h 1600"/>
                <a:gd name="T64" fmla="*/ 1314 w 1912"/>
                <a:gd name="T65" fmla="*/ 684 h 1600"/>
                <a:gd name="T66" fmla="*/ 1406 w 1912"/>
                <a:gd name="T67" fmla="*/ 660 h 1600"/>
                <a:gd name="T68" fmla="*/ 1502 w 1912"/>
                <a:gd name="T69" fmla="*/ 644 h 1600"/>
                <a:gd name="T70" fmla="*/ 1600 w 1912"/>
                <a:gd name="T71" fmla="*/ 640 h 1600"/>
                <a:gd name="T72" fmla="*/ 1756 w 1912"/>
                <a:gd name="T73" fmla="*/ 480 h 1600"/>
                <a:gd name="T74" fmla="*/ 1756 w 1912"/>
                <a:gd name="T75" fmla="*/ 162 h 1600"/>
                <a:gd name="T76" fmla="*/ 1600 w 1912"/>
                <a:gd name="T77"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2" h="1600">
                  <a:moveTo>
                    <a:pt x="1600" y="0"/>
                  </a:moveTo>
                  <a:lnTo>
                    <a:pt x="1600" y="0"/>
                  </a:lnTo>
                  <a:lnTo>
                    <a:pt x="1518" y="2"/>
                  </a:lnTo>
                  <a:lnTo>
                    <a:pt x="1436" y="8"/>
                  </a:lnTo>
                  <a:lnTo>
                    <a:pt x="1356" y="18"/>
                  </a:lnTo>
                  <a:lnTo>
                    <a:pt x="1278" y="32"/>
                  </a:lnTo>
                  <a:lnTo>
                    <a:pt x="1200" y="50"/>
                  </a:lnTo>
                  <a:lnTo>
                    <a:pt x="1124" y="72"/>
                  </a:lnTo>
                  <a:lnTo>
                    <a:pt x="1050" y="96"/>
                  </a:lnTo>
                  <a:lnTo>
                    <a:pt x="978" y="126"/>
                  </a:lnTo>
                  <a:lnTo>
                    <a:pt x="906" y="158"/>
                  </a:lnTo>
                  <a:lnTo>
                    <a:pt x="838" y="192"/>
                  </a:lnTo>
                  <a:lnTo>
                    <a:pt x="770" y="232"/>
                  </a:lnTo>
                  <a:lnTo>
                    <a:pt x="706" y="272"/>
                  </a:lnTo>
                  <a:lnTo>
                    <a:pt x="644" y="318"/>
                  </a:lnTo>
                  <a:lnTo>
                    <a:pt x="582" y="364"/>
                  </a:lnTo>
                  <a:lnTo>
                    <a:pt x="524" y="414"/>
                  </a:lnTo>
                  <a:lnTo>
                    <a:pt x="470" y="468"/>
                  </a:lnTo>
                  <a:lnTo>
                    <a:pt x="416" y="522"/>
                  </a:lnTo>
                  <a:lnTo>
                    <a:pt x="366" y="580"/>
                  </a:lnTo>
                  <a:lnTo>
                    <a:pt x="318" y="642"/>
                  </a:lnTo>
                  <a:lnTo>
                    <a:pt x="274" y="704"/>
                  </a:lnTo>
                  <a:lnTo>
                    <a:pt x="232" y="768"/>
                  </a:lnTo>
                  <a:lnTo>
                    <a:pt x="194" y="836"/>
                  </a:lnTo>
                  <a:lnTo>
                    <a:pt x="158" y="904"/>
                  </a:lnTo>
                  <a:lnTo>
                    <a:pt x="126" y="976"/>
                  </a:lnTo>
                  <a:lnTo>
                    <a:pt x="98" y="1048"/>
                  </a:lnTo>
                  <a:lnTo>
                    <a:pt x="72" y="1122"/>
                  </a:lnTo>
                  <a:lnTo>
                    <a:pt x="50" y="1198"/>
                  </a:lnTo>
                  <a:lnTo>
                    <a:pt x="32" y="1276"/>
                  </a:lnTo>
                  <a:lnTo>
                    <a:pt x="18" y="1354"/>
                  </a:lnTo>
                  <a:lnTo>
                    <a:pt x="8" y="1434"/>
                  </a:lnTo>
                  <a:lnTo>
                    <a:pt x="2" y="1514"/>
                  </a:lnTo>
                  <a:lnTo>
                    <a:pt x="0" y="1598"/>
                  </a:lnTo>
                  <a:lnTo>
                    <a:pt x="158" y="1442"/>
                  </a:lnTo>
                  <a:lnTo>
                    <a:pt x="318" y="1288"/>
                  </a:lnTo>
                  <a:lnTo>
                    <a:pt x="476" y="1442"/>
                  </a:lnTo>
                  <a:lnTo>
                    <a:pt x="636" y="1598"/>
                  </a:lnTo>
                  <a:lnTo>
                    <a:pt x="640" y="1600"/>
                  </a:lnTo>
                  <a:lnTo>
                    <a:pt x="640" y="1600"/>
                  </a:lnTo>
                  <a:lnTo>
                    <a:pt x="642" y="1550"/>
                  </a:lnTo>
                  <a:lnTo>
                    <a:pt x="644" y="1502"/>
                  </a:lnTo>
                  <a:lnTo>
                    <a:pt x="652" y="1454"/>
                  </a:lnTo>
                  <a:lnTo>
                    <a:pt x="660" y="1406"/>
                  </a:lnTo>
                  <a:lnTo>
                    <a:pt x="670" y="1360"/>
                  </a:lnTo>
                  <a:lnTo>
                    <a:pt x="684" y="1314"/>
                  </a:lnTo>
                  <a:lnTo>
                    <a:pt x="698" y="1270"/>
                  </a:lnTo>
                  <a:lnTo>
                    <a:pt x="716" y="1226"/>
                  </a:lnTo>
                  <a:lnTo>
                    <a:pt x="734" y="1184"/>
                  </a:lnTo>
                  <a:lnTo>
                    <a:pt x="756" y="1142"/>
                  </a:lnTo>
                  <a:lnTo>
                    <a:pt x="778" y="1102"/>
                  </a:lnTo>
                  <a:lnTo>
                    <a:pt x="804" y="1064"/>
                  </a:lnTo>
                  <a:lnTo>
                    <a:pt x="830" y="1026"/>
                  </a:lnTo>
                  <a:lnTo>
                    <a:pt x="860" y="990"/>
                  </a:lnTo>
                  <a:lnTo>
                    <a:pt x="890" y="954"/>
                  </a:lnTo>
                  <a:lnTo>
                    <a:pt x="920" y="922"/>
                  </a:lnTo>
                  <a:lnTo>
                    <a:pt x="954" y="890"/>
                  </a:lnTo>
                  <a:lnTo>
                    <a:pt x="990" y="860"/>
                  </a:lnTo>
                  <a:lnTo>
                    <a:pt x="1026" y="830"/>
                  </a:lnTo>
                  <a:lnTo>
                    <a:pt x="1064" y="804"/>
                  </a:lnTo>
                  <a:lnTo>
                    <a:pt x="1102" y="778"/>
                  </a:lnTo>
                  <a:lnTo>
                    <a:pt x="1142" y="756"/>
                  </a:lnTo>
                  <a:lnTo>
                    <a:pt x="1184" y="734"/>
                  </a:lnTo>
                  <a:lnTo>
                    <a:pt x="1226" y="716"/>
                  </a:lnTo>
                  <a:lnTo>
                    <a:pt x="1270" y="698"/>
                  </a:lnTo>
                  <a:lnTo>
                    <a:pt x="1314" y="684"/>
                  </a:lnTo>
                  <a:lnTo>
                    <a:pt x="1360" y="670"/>
                  </a:lnTo>
                  <a:lnTo>
                    <a:pt x="1406" y="660"/>
                  </a:lnTo>
                  <a:lnTo>
                    <a:pt x="1454" y="652"/>
                  </a:lnTo>
                  <a:lnTo>
                    <a:pt x="1502" y="644"/>
                  </a:lnTo>
                  <a:lnTo>
                    <a:pt x="1550" y="642"/>
                  </a:lnTo>
                  <a:lnTo>
                    <a:pt x="1600" y="640"/>
                  </a:lnTo>
                  <a:lnTo>
                    <a:pt x="1602" y="638"/>
                  </a:lnTo>
                  <a:lnTo>
                    <a:pt x="1756" y="480"/>
                  </a:lnTo>
                  <a:lnTo>
                    <a:pt x="1912" y="320"/>
                  </a:lnTo>
                  <a:lnTo>
                    <a:pt x="1756" y="162"/>
                  </a:lnTo>
                  <a:lnTo>
                    <a:pt x="1602" y="2"/>
                  </a:lnTo>
                  <a:lnTo>
                    <a:pt x="1600" y="0"/>
                  </a:lnTo>
                  <a:close/>
                </a:path>
              </a:pathLst>
            </a:custGeom>
            <a:solidFill>
              <a:schemeClr val="hlink"/>
            </a:solidFill>
            <a:ln w="38100" cmpd="sng">
              <a:solidFill>
                <a:schemeClr val="tx1"/>
              </a:solidFill>
              <a:prstDash val="solid"/>
              <a:round/>
              <a:headEnd/>
              <a:tailEnd/>
            </a:ln>
          </p:spPr>
          <p:txBody>
            <a:bodyPr/>
            <a:lstStyle/>
            <a:p>
              <a:endParaRPr lang="en-US"/>
            </a:p>
          </p:txBody>
        </p:sp>
        <p:sp>
          <p:nvSpPr>
            <p:cNvPr id="50181" name="Freeform 5"/>
            <p:cNvSpPr>
              <a:spLocks/>
            </p:cNvSpPr>
            <p:nvPr/>
          </p:nvSpPr>
          <p:spPr bwMode="auto">
            <a:xfrm>
              <a:off x="4005478" y="3759200"/>
              <a:ext cx="3157322" cy="2463800"/>
            </a:xfrm>
            <a:custGeom>
              <a:avLst/>
              <a:gdLst>
                <a:gd name="T0" fmla="*/ 312 w 1912"/>
                <a:gd name="T1" fmla="*/ 1600 h 1600"/>
                <a:gd name="T2" fmla="*/ 476 w 1912"/>
                <a:gd name="T3" fmla="*/ 1592 h 1600"/>
                <a:gd name="T4" fmla="*/ 634 w 1912"/>
                <a:gd name="T5" fmla="*/ 1566 h 1600"/>
                <a:gd name="T6" fmla="*/ 788 w 1912"/>
                <a:gd name="T7" fmla="*/ 1528 h 1600"/>
                <a:gd name="T8" fmla="*/ 934 w 1912"/>
                <a:gd name="T9" fmla="*/ 1474 h 1600"/>
                <a:gd name="T10" fmla="*/ 1074 w 1912"/>
                <a:gd name="T11" fmla="*/ 1406 h 1600"/>
                <a:gd name="T12" fmla="*/ 1206 w 1912"/>
                <a:gd name="T13" fmla="*/ 1326 h 1600"/>
                <a:gd name="T14" fmla="*/ 1330 w 1912"/>
                <a:gd name="T15" fmla="*/ 1234 h 1600"/>
                <a:gd name="T16" fmla="*/ 1442 w 1912"/>
                <a:gd name="T17" fmla="*/ 1132 h 1600"/>
                <a:gd name="T18" fmla="*/ 1546 w 1912"/>
                <a:gd name="T19" fmla="*/ 1018 h 1600"/>
                <a:gd name="T20" fmla="*/ 1638 w 1912"/>
                <a:gd name="T21" fmla="*/ 896 h 1600"/>
                <a:gd name="T22" fmla="*/ 1718 w 1912"/>
                <a:gd name="T23" fmla="*/ 764 h 1600"/>
                <a:gd name="T24" fmla="*/ 1786 w 1912"/>
                <a:gd name="T25" fmla="*/ 624 h 1600"/>
                <a:gd name="T26" fmla="*/ 1840 w 1912"/>
                <a:gd name="T27" fmla="*/ 478 h 1600"/>
                <a:gd name="T28" fmla="*/ 1880 w 1912"/>
                <a:gd name="T29" fmla="*/ 324 h 1600"/>
                <a:gd name="T30" fmla="*/ 1904 w 1912"/>
                <a:gd name="T31" fmla="*/ 166 h 1600"/>
                <a:gd name="T32" fmla="*/ 1912 w 1912"/>
                <a:gd name="T33" fmla="*/ 2 h 1600"/>
                <a:gd name="T34" fmla="*/ 1594 w 1912"/>
                <a:gd name="T35" fmla="*/ 312 h 1600"/>
                <a:gd name="T36" fmla="*/ 1276 w 1912"/>
                <a:gd name="T37" fmla="*/ 2 h 1600"/>
                <a:gd name="T38" fmla="*/ 1272 w 1912"/>
                <a:gd name="T39" fmla="*/ 0 h 1600"/>
                <a:gd name="T40" fmla="*/ 1268 w 1912"/>
                <a:gd name="T41" fmla="*/ 98 h 1600"/>
                <a:gd name="T42" fmla="*/ 1252 w 1912"/>
                <a:gd name="T43" fmla="*/ 192 h 1600"/>
                <a:gd name="T44" fmla="*/ 1228 w 1912"/>
                <a:gd name="T45" fmla="*/ 284 h 1600"/>
                <a:gd name="T46" fmla="*/ 1196 w 1912"/>
                <a:gd name="T47" fmla="*/ 374 h 1600"/>
                <a:gd name="T48" fmla="*/ 1156 w 1912"/>
                <a:gd name="T49" fmla="*/ 458 h 1600"/>
                <a:gd name="T50" fmla="*/ 1108 w 1912"/>
                <a:gd name="T51" fmla="*/ 536 h 1600"/>
                <a:gd name="T52" fmla="*/ 1052 w 1912"/>
                <a:gd name="T53" fmla="*/ 610 h 1600"/>
                <a:gd name="T54" fmla="*/ 992 w 1912"/>
                <a:gd name="T55" fmla="*/ 678 h 1600"/>
                <a:gd name="T56" fmla="*/ 922 w 1912"/>
                <a:gd name="T57" fmla="*/ 740 h 1600"/>
                <a:gd name="T58" fmla="*/ 848 w 1912"/>
                <a:gd name="T59" fmla="*/ 796 h 1600"/>
                <a:gd name="T60" fmla="*/ 770 w 1912"/>
                <a:gd name="T61" fmla="*/ 844 h 1600"/>
                <a:gd name="T62" fmla="*/ 686 w 1912"/>
                <a:gd name="T63" fmla="*/ 884 h 1600"/>
                <a:gd name="T64" fmla="*/ 598 w 1912"/>
                <a:gd name="T65" fmla="*/ 916 h 1600"/>
                <a:gd name="T66" fmla="*/ 506 w 1912"/>
                <a:gd name="T67" fmla="*/ 940 h 1600"/>
                <a:gd name="T68" fmla="*/ 410 w 1912"/>
                <a:gd name="T69" fmla="*/ 954 h 1600"/>
                <a:gd name="T70" fmla="*/ 312 w 1912"/>
                <a:gd name="T71" fmla="*/ 960 h 1600"/>
                <a:gd name="T72" fmla="*/ 156 w 1912"/>
                <a:gd name="T73" fmla="*/ 1120 h 1600"/>
                <a:gd name="T74" fmla="*/ 156 w 1912"/>
                <a:gd name="T75" fmla="*/ 1438 h 1600"/>
                <a:gd name="T76" fmla="*/ 312 w 1912"/>
                <a:gd name="T77" fmla="*/ 160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2" h="1600">
                  <a:moveTo>
                    <a:pt x="312" y="1600"/>
                  </a:moveTo>
                  <a:lnTo>
                    <a:pt x="312" y="1600"/>
                  </a:lnTo>
                  <a:lnTo>
                    <a:pt x="394" y="1598"/>
                  </a:lnTo>
                  <a:lnTo>
                    <a:pt x="476" y="1592"/>
                  </a:lnTo>
                  <a:lnTo>
                    <a:pt x="556" y="1580"/>
                  </a:lnTo>
                  <a:lnTo>
                    <a:pt x="634" y="1566"/>
                  </a:lnTo>
                  <a:lnTo>
                    <a:pt x="712" y="1550"/>
                  </a:lnTo>
                  <a:lnTo>
                    <a:pt x="788" y="1528"/>
                  </a:lnTo>
                  <a:lnTo>
                    <a:pt x="862" y="1502"/>
                  </a:lnTo>
                  <a:lnTo>
                    <a:pt x="934" y="1474"/>
                  </a:lnTo>
                  <a:lnTo>
                    <a:pt x="1006" y="1442"/>
                  </a:lnTo>
                  <a:lnTo>
                    <a:pt x="1074" y="1406"/>
                  </a:lnTo>
                  <a:lnTo>
                    <a:pt x="1142" y="1368"/>
                  </a:lnTo>
                  <a:lnTo>
                    <a:pt x="1206" y="1326"/>
                  </a:lnTo>
                  <a:lnTo>
                    <a:pt x="1268" y="1282"/>
                  </a:lnTo>
                  <a:lnTo>
                    <a:pt x="1330" y="1234"/>
                  </a:lnTo>
                  <a:lnTo>
                    <a:pt x="1388" y="1184"/>
                  </a:lnTo>
                  <a:lnTo>
                    <a:pt x="1442" y="1132"/>
                  </a:lnTo>
                  <a:lnTo>
                    <a:pt x="1496" y="1076"/>
                  </a:lnTo>
                  <a:lnTo>
                    <a:pt x="1546" y="1018"/>
                  </a:lnTo>
                  <a:lnTo>
                    <a:pt x="1594" y="958"/>
                  </a:lnTo>
                  <a:lnTo>
                    <a:pt x="1638" y="896"/>
                  </a:lnTo>
                  <a:lnTo>
                    <a:pt x="1680" y="830"/>
                  </a:lnTo>
                  <a:lnTo>
                    <a:pt x="1718" y="764"/>
                  </a:lnTo>
                  <a:lnTo>
                    <a:pt x="1754" y="694"/>
                  </a:lnTo>
                  <a:lnTo>
                    <a:pt x="1786" y="624"/>
                  </a:lnTo>
                  <a:lnTo>
                    <a:pt x="1814" y="552"/>
                  </a:lnTo>
                  <a:lnTo>
                    <a:pt x="1840" y="478"/>
                  </a:lnTo>
                  <a:lnTo>
                    <a:pt x="1862" y="402"/>
                  </a:lnTo>
                  <a:lnTo>
                    <a:pt x="1880" y="324"/>
                  </a:lnTo>
                  <a:lnTo>
                    <a:pt x="1894" y="246"/>
                  </a:lnTo>
                  <a:lnTo>
                    <a:pt x="1904" y="166"/>
                  </a:lnTo>
                  <a:lnTo>
                    <a:pt x="1910" y="84"/>
                  </a:lnTo>
                  <a:lnTo>
                    <a:pt x="1912" y="2"/>
                  </a:lnTo>
                  <a:lnTo>
                    <a:pt x="1754" y="158"/>
                  </a:lnTo>
                  <a:lnTo>
                    <a:pt x="1594" y="312"/>
                  </a:lnTo>
                  <a:lnTo>
                    <a:pt x="1436" y="158"/>
                  </a:lnTo>
                  <a:lnTo>
                    <a:pt x="1276" y="2"/>
                  </a:lnTo>
                  <a:lnTo>
                    <a:pt x="1272" y="0"/>
                  </a:lnTo>
                  <a:lnTo>
                    <a:pt x="1272" y="0"/>
                  </a:lnTo>
                  <a:lnTo>
                    <a:pt x="1270" y="48"/>
                  </a:lnTo>
                  <a:lnTo>
                    <a:pt x="1268" y="98"/>
                  </a:lnTo>
                  <a:lnTo>
                    <a:pt x="1260" y="146"/>
                  </a:lnTo>
                  <a:lnTo>
                    <a:pt x="1252" y="192"/>
                  </a:lnTo>
                  <a:lnTo>
                    <a:pt x="1242" y="240"/>
                  </a:lnTo>
                  <a:lnTo>
                    <a:pt x="1228" y="284"/>
                  </a:lnTo>
                  <a:lnTo>
                    <a:pt x="1214" y="330"/>
                  </a:lnTo>
                  <a:lnTo>
                    <a:pt x="1196" y="374"/>
                  </a:lnTo>
                  <a:lnTo>
                    <a:pt x="1178" y="416"/>
                  </a:lnTo>
                  <a:lnTo>
                    <a:pt x="1156" y="458"/>
                  </a:lnTo>
                  <a:lnTo>
                    <a:pt x="1134" y="498"/>
                  </a:lnTo>
                  <a:lnTo>
                    <a:pt x="1108" y="536"/>
                  </a:lnTo>
                  <a:lnTo>
                    <a:pt x="1082" y="574"/>
                  </a:lnTo>
                  <a:lnTo>
                    <a:pt x="1052" y="610"/>
                  </a:lnTo>
                  <a:lnTo>
                    <a:pt x="1022" y="644"/>
                  </a:lnTo>
                  <a:lnTo>
                    <a:pt x="992" y="678"/>
                  </a:lnTo>
                  <a:lnTo>
                    <a:pt x="958" y="710"/>
                  </a:lnTo>
                  <a:lnTo>
                    <a:pt x="922" y="740"/>
                  </a:lnTo>
                  <a:lnTo>
                    <a:pt x="886" y="768"/>
                  </a:lnTo>
                  <a:lnTo>
                    <a:pt x="848" y="796"/>
                  </a:lnTo>
                  <a:lnTo>
                    <a:pt x="810" y="820"/>
                  </a:lnTo>
                  <a:lnTo>
                    <a:pt x="770" y="844"/>
                  </a:lnTo>
                  <a:lnTo>
                    <a:pt x="728" y="864"/>
                  </a:lnTo>
                  <a:lnTo>
                    <a:pt x="686" y="884"/>
                  </a:lnTo>
                  <a:lnTo>
                    <a:pt x="642" y="902"/>
                  </a:lnTo>
                  <a:lnTo>
                    <a:pt x="598" y="916"/>
                  </a:lnTo>
                  <a:lnTo>
                    <a:pt x="552" y="930"/>
                  </a:lnTo>
                  <a:lnTo>
                    <a:pt x="506" y="940"/>
                  </a:lnTo>
                  <a:lnTo>
                    <a:pt x="458" y="948"/>
                  </a:lnTo>
                  <a:lnTo>
                    <a:pt x="410" y="954"/>
                  </a:lnTo>
                  <a:lnTo>
                    <a:pt x="362" y="958"/>
                  </a:lnTo>
                  <a:lnTo>
                    <a:pt x="312" y="960"/>
                  </a:lnTo>
                  <a:lnTo>
                    <a:pt x="310" y="962"/>
                  </a:lnTo>
                  <a:lnTo>
                    <a:pt x="156" y="1120"/>
                  </a:lnTo>
                  <a:lnTo>
                    <a:pt x="0" y="1280"/>
                  </a:lnTo>
                  <a:lnTo>
                    <a:pt x="156" y="1438"/>
                  </a:lnTo>
                  <a:lnTo>
                    <a:pt x="310" y="1596"/>
                  </a:lnTo>
                  <a:lnTo>
                    <a:pt x="312" y="1600"/>
                  </a:lnTo>
                  <a:close/>
                </a:path>
              </a:pathLst>
            </a:custGeom>
            <a:solidFill>
              <a:srgbClr val="8EB4DA"/>
            </a:solidFill>
            <a:ln w="38100" cmpd="sng">
              <a:solidFill>
                <a:schemeClr val="tx1"/>
              </a:solidFill>
              <a:prstDash val="solid"/>
              <a:round/>
              <a:headEnd/>
              <a:tailEnd/>
            </a:ln>
          </p:spPr>
          <p:txBody>
            <a:bodyPr/>
            <a:lstStyle/>
            <a:p>
              <a:endParaRPr lang="en-US"/>
            </a:p>
          </p:txBody>
        </p:sp>
        <p:sp>
          <p:nvSpPr>
            <p:cNvPr id="50182" name="Freeform 6"/>
            <p:cNvSpPr>
              <a:spLocks/>
            </p:cNvSpPr>
            <p:nvPr/>
          </p:nvSpPr>
          <p:spPr bwMode="auto">
            <a:xfrm>
              <a:off x="1905000" y="3278759"/>
              <a:ext cx="2642111" cy="2944241"/>
            </a:xfrm>
            <a:custGeom>
              <a:avLst/>
              <a:gdLst>
                <a:gd name="T0" fmla="*/ 0 w 1600"/>
                <a:gd name="T1" fmla="*/ 312 h 1912"/>
                <a:gd name="T2" fmla="*/ 8 w 1600"/>
                <a:gd name="T3" fmla="*/ 474 h 1912"/>
                <a:gd name="T4" fmla="*/ 32 w 1600"/>
                <a:gd name="T5" fmla="*/ 634 h 1912"/>
                <a:gd name="T6" fmla="*/ 72 w 1600"/>
                <a:gd name="T7" fmla="*/ 786 h 1912"/>
                <a:gd name="T8" fmla="*/ 126 w 1600"/>
                <a:gd name="T9" fmla="*/ 934 h 1912"/>
                <a:gd name="T10" fmla="*/ 192 w 1600"/>
                <a:gd name="T11" fmla="*/ 1074 h 1912"/>
                <a:gd name="T12" fmla="*/ 272 w 1600"/>
                <a:gd name="T13" fmla="*/ 1206 h 1912"/>
                <a:gd name="T14" fmla="*/ 364 w 1600"/>
                <a:gd name="T15" fmla="*/ 1328 h 1912"/>
                <a:gd name="T16" fmla="*/ 468 w 1600"/>
                <a:gd name="T17" fmla="*/ 1442 h 1912"/>
                <a:gd name="T18" fmla="*/ 580 w 1600"/>
                <a:gd name="T19" fmla="*/ 1546 h 1912"/>
                <a:gd name="T20" fmla="*/ 704 w 1600"/>
                <a:gd name="T21" fmla="*/ 1638 h 1912"/>
                <a:gd name="T22" fmla="*/ 836 w 1600"/>
                <a:gd name="T23" fmla="*/ 1718 h 1912"/>
                <a:gd name="T24" fmla="*/ 976 w 1600"/>
                <a:gd name="T25" fmla="*/ 1784 h 1912"/>
                <a:gd name="T26" fmla="*/ 1122 w 1600"/>
                <a:gd name="T27" fmla="*/ 1838 h 1912"/>
                <a:gd name="T28" fmla="*/ 1276 w 1600"/>
                <a:gd name="T29" fmla="*/ 1878 h 1912"/>
                <a:gd name="T30" fmla="*/ 1434 w 1600"/>
                <a:gd name="T31" fmla="*/ 1902 h 1912"/>
                <a:gd name="T32" fmla="*/ 1598 w 1600"/>
                <a:gd name="T33" fmla="*/ 1912 h 1912"/>
                <a:gd name="T34" fmla="*/ 1288 w 1600"/>
                <a:gd name="T35" fmla="*/ 1594 h 1912"/>
                <a:gd name="T36" fmla="*/ 1598 w 1600"/>
                <a:gd name="T37" fmla="*/ 1276 h 1912"/>
                <a:gd name="T38" fmla="*/ 1600 w 1600"/>
                <a:gd name="T39" fmla="*/ 1272 h 1912"/>
                <a:gd name="T40" fmla="*/ 1502 w 1600"/>
                <a:gd name="T41" fmla="*/ 1266 h 1912"/>
                <a:gd name="T42" fmla="*/ 1406 w 1600"/>
                <a:gd name="T43" fmla="*/ 1252 h 1912"/>
                <a:gd name="T44" fmla="*/ 1314 w 1600"/>
                <a:gd name="T45" fmla="*/ 1228 h 1912"/>
                <a:gd name="T46" fmla="*/ 1226 w 1600"/>
                <a:gd name="T47" fmla="*/ 1196 h 1912"/>
                <a:gd name="T48" fmla="*/ 1142 w 1600"/>
                <a:gd name="T49" fmla="*/ 1156 h 1912"/>
                <a:gd name="T50" fmla="*/ 1064 w 1600"/>
                <a:gd name="T51" fmla="*/ 1108 h 1912"/>
                <a:gd name="T52" fmla="*/ 990 w 1600"/>
                <a:gd name="T53" fmla="*/ 1052 h 1912"/>
                <a:gd name="T54" fmla="*/ 922 w 1600"/>
                <a:gd name="T55" fmla="*/ 990 h 1912"/>
                <a:gd name="T56" fmla="*/ 860 w 1600"/>
                <a:gd name="T57" fmla="*/ 922 h 1912"/>
                <a:gd name="T58" fmla="*/ 804 w 1600"/>
                <a:gd name="T59" fmla="*/ 848 h 1912"/>
                <a:gd name="T60" fmla="*/ 756 w 1600"/>
                <a:gd name="T61" fmla="*/ 770 h 1912"/>
                <a:gd name="T62" fmla="*/ 716 w 1600"/>
                <a:gd name="T63" fmla="*/ 686 h 1912"/>
                <a:gd name="T64" fmla="*/ 684 w 1600"/>
                <a:gd name="T65" fmla="*/ 598 h 1912"/>
                <a:gd name="T66" fmla="*/ 660 w 1600"/>
                <a:gd name="T67" fmla="*/ 504 h 1912"/>
                <a:gd name="T68" fmla="*/ 644 w 1600"/>
                <a:gd name="T69" fmla="*/ 410 h 1912"/>
                <a:gd name="T70" fmla="*/ 640 w 1600"/>
                <a:gd name="T71" fmla="*/ 312 h 1912"/>
                <a:gd name="T72" fmla="*/ 480 w 1600"/>
                <a:gd name="T73" fmla="*/ 154 h 1912"/>
                <a:gd name="T74" fmla="*/ 162 w 1600"/>
                <a:gd name="T75" fmla="*/ 154 h 1912"/>
                <a:gd name="T76" fmla="*/ 0 w 1600"/>
                <a:gd name="T77" fmla="*/ 312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0" h="1912">
                  <a:moveTo>
                    <a:pt x="0" y="312"/>
                  </a:moveTo>
                  <a:lnTo>
                    <a:pt x="0" y="312"/>
                  </a:lnTo>
                  <a:lnTo>
                    <a:pt x="2" y="394"/>
                  </a:lnTo>
                  <a:lnTo>
                    <a:pt x="8" y="474"/>
                  </a:lnTo>
                  <a:lnTo>
                    <a:pt x="18" y="554"/>
                  </a:lnTo>
                  <a:lnTo>
                    <a:pt x="32" y="634"/>
                  </a:lnTo>
                  <a:lnTo>
                    <a:pt x="50" y="712"/>
                  </a:lnTo>
                  <a:lnTo>
                    <a:pt x="72" y="786"/>
                  </a:lnTo>
                  <a:lnTo>
                    <a:pt x="96" y="862"/>
                  </a:lnTo>
                  <a:lnTo>
                    <a:pt x="126" y="934"/>
                  </a:lnTo>
                  <a:lnTo>
                    <a:pt x="158" y="1004"/>
                  </a:lnTo>
                  <a:lnTo>
                    <a:pt x="192" y="1074"/>
                  </a:lnTo>
                  <a:lnTo>
                    <a:pt x="232" y="1140"/>
                  </a:lnTo>
                  <a:lnTo>
                    <a:pt x="272" y="1206"/>
                  </a:lnTo>
                  <a:lnTo>
                    <a:pt x="318" y="1268"/>
                  </a:lnTo>
                  <a:lnTo>
                    <a:pt x="364" y="1328"/>
                  </a:lnTo>
                  <a:lnTo>
                    <a:pt x="414" y="1386"/>
                  </a:lnTo>
                  <a:lnTo>
                    <a:pt x="468" y="1442"/>
                  </a:lnTo>
                  <a:lnTo>
                    <a:pt x="522" y="1496"/>
                  </a:lnTo>
                  <a:lnTo>
                    <a:pt x="580" y="1546"/>
                  </a:lnTo>
                  <a:lnTo>
                    <a:pt x="642" y="1592"/>
                  </a:lnTo>
                  <a:lnTo>
                    <a:pt x="704" y="1638"/>
                  </a:lnTo>
                  <a:lnTo>
                    <a:pt x="768" y="1678"/>
                  </a:lnTo>
                  <a:lnTo>
                    <a:pt x="836" y="1718"/>
                  </a:lnTo>
                  <a:lnTo>
                    <a:pt x="904" y="1752"/>
                  </a:lnTo>
                  <a:lnTo>
                    <a:pt x="976" y="1784"/>
                  </a:lnTo>
                  <a:lnTo>
                    <a:pt x="1048" y="1814"/>
                  </a:lnTo>
                  <a:lnTo>
                    <a:pt x="1122" y="1838"/>
                  </a:lnTo>
                  <a:lnTo>
                    <a:pt x="1198" y="1860"/>
                  </a:lnTo>
                  <a:lnTo>
                    <a:pt x="1276" y="1878"/>
                  </a:lnTo>
                  <a:lnTo>
                    <a:pt x="1354" y="1892"/>
                  </a:lnTo>
                  <a:lnTo>
                    <a:pt x="1434" y="1902"/>
                  </a:lnTo>
                  <a:lnTo>
                    <a:pt x="1514" y="1910"/>
                  </a:lnTo>
                  <a:lnTo>
                    <a:pt x="1598" y="1912"/>
                  </a:lnTo>
                  <a:lnTo>
                    <a:pt x="1442" y="1752"/>
                  </a:lnTo>
                  <a:lnTo>
                    <a:pt x="1288" y="1594"/>
                  </a:lnTo>
                  <a:lnTo>
                    <a:pt x="1442" y="1434"/>
                  </a:lnTo>
                  <a:lnTo>
                    <a:pt x="1598" y="1276"/>
                  </a:lnTo>
                  <a:lnTo>
                    <a:pt x="1600" y="1272"/>
                  </a:lnTo>
                  <a:lnTo>
                    <a:pt x="1600" y="1272"/>
                  </a:lnTo>
                  <a:lnTo>
                    <a:pt x="1550" y="1270"/>
                  </a:lnTo>
                  <a:lnTo>
                    <a:pt x="1502" y="1266"/>
                  </a:lnTo>
                  <a:lnTo>
                    <a:pt x="1454" y="1260"/>
                  </a:lnTo>
                  <a:lnTo>
                    <a:pt x="1406" y="1252"/>
                  </a:lnTo>
                  <a:lnTo>
                    <a:pt x="1360" y="1242"/>
                  </a:lnTo>
                  <a:lnTo>
                    <a:pt x="1314" y="1228"/>
                  </a:lnTo>
                  <a:lnTo>
                    <a:pt x="1270" y="1214"/>
                  </a:lnTo>
                  <a:lnTo>
                    <a:pt x="1226" y="1196"/>
                  </a:lnTo>
                  <a:lnTo>
                    <a:pt x="1184" y="1176"/>
                  </a:lnTo>
                  <a:lnTo>
                    <a:pt x="1142" y="1156"/>
                  </a:lnTo>
                  <a:lnTo>
                    <a:pt x="1102" y="1132"/>
                  </a:lnTo>
                  <a:lnTo>
                    <a:pt x="1064" y="1108"/>
                  </a:lnTo>
                  <a:lnTo>
                    <a:pt x="1026" y="1080"/>
                  </a:lnTo>
                  <a:lnTo>
                    <a:pt x="990" y="1052"/>
                  </a:lnTo>
                  <a:lnTo>
                    <a:pt x="954" y="1022"/>
                  </a:lnTo>
                  <a:lnTo>
                    <a:pt x="922" y="990"/>
                  </a:lnTo>
                  <a:lnTo>
                    <a:pt x="890" y="958"/>
                  </a:lnTo>
                  <a:lnTo>
                    <a:pt x="860" y="922"/>
                  </a:lnTo>
                  <a:lnTo>
                    <a:pt x="830" y="886"/>
                  </a:lnTo>
                  <a:lnTo>
                    <a:pt x="804" y="848"/>
                  </a:lnTo>
                  <a:lnTo>
                    <a:pt x="778" y="810"/>
                  </a:lnTo>
                  <a:lnTo>
                    <a:pt x="756" y="770"/>
                  </a:lnTo>
                  <a:lnTo>
                    <a:pt x="734" y="728"/>
                  </a:lnTo>
                  <a:lnTo>
                    <a:pt x="716" y="686"/>
                  </a:lnTo>
                  <a:lnTo>
                    <a:pt x="698" y="642"/>
                  </a:lnTo>
                  <a:lnTo>
                    <a:pt x="684" y="598"/>
                  </a:lnTo>
                  <a:lnTo>
                    <a:pt x="670" y="552"/>
                  </a:lnTo>
                  <a:lnTo>
                    <a:pt x="660" y="504"/>
                  </a:lnTo>
                  <a:lnTo>
                    <a:pt x="652" y="458"/>
                  </a:lnTo>
                  <a:lnTo>
                    <a:pt x="644" y="410"/>
                  </a:lnTo>
                  <a:lnTo>
                    <a:pt x="642" y="360"/>
                  </a:lnTo>
                  <a:lnTo>
                    <a:pt x="640" y="312"/>
                  </a:lnTo>
                  <a:lnTo>
                    <a:pt x="638" y="310"/>
                  </a:lnTo>
                  <a:lnTo>
                    <a:pt x="480" y="154"/>
                  </a:lnTo>
                  <a:lnTo>
                    <a:pt x="320" y="0"/>
                  </a:lnTo>
                  <a:lnTo>
                    <a:pt x="162" y="154"/>
                  </a:lnTo>
                  <a:lnTo>
                    <a:pt x="2" y="310"/>
                  </a:lnTo>
                  <a:lnTo>
                    <a:pt x="0" y="312"/>
                  </a:lnTo>
                  <a:close/>
                </a:path>
              </a:pathLst>
            </a:custGeom>
            <a:solidFill>
              <a:srgbClr val="C0D5EA"/>
            </a:solidFill>
            <a:ln w="38100" cmpd="sng">
              <a:solidFill>
                <a:schemeClr val="tx1"/>
              </a:solidFill>
              <a:prstDash val="solid"/>
              <a:round/>
              <a:headEnd/>
              <a:tailEnd/>
            </a:ln>
          </p:spPr>
          <p:txBody>
            <a:bodyPr/>
            <a:lstStyle/>
            <a:p>
              <a:endParaRPr lang="en-US"/>
            </a:p>
          </p:txBody>
        </p:sp>
        <p:sp>
          <p:nvSpPr>
            <p:cNvPr id="9" name="TextBox 8"/>
            <p:cNvSpPr txBox="1"/>
            <p:nvPr/>
          </p:nvSpPr>
          <p:spPr>
            <a:xfrm rot="19402098">
              <a:off x="2247271" y="1892083"/>
              <a:ext cx="1848113" cy="830997"/>
            </a:xfrm>
            <a:prstGeom prst="rect">
              <a:avLst/>
            </a:prstGeom>
            <a:noFill/>
          </p:spPr>
          <p:txBody>
            <a:bodyPr wrap="square" rtlCol="0">
              <a:spAutoFit/>
            </a:bodyPr>
            <a:lstStyle/>
            <a:p>
              <a:pPr algn="ctr"/>
              <a:r>
                <a:rPr lang="en-US" sz="2400" b="1" dirty="0" smtClean="0">
                  <a:solidFill>
                    <a:schemeClr val="bg1"/>
                  </a:solidFill>
                  <a:latin typeface="Arial Black" pitchFamily="34" charset="0"/>
                </a:rPr>
                <a:t>REAL ESTATE</a:t>
              </a:r>
              <a:endParaRPr lang="en-US" sz="2400" b="1" dirty="0">
                <a:solidFill>
                  <a:schemeClr val="bg1"/>
                </a:solidFill>
                <a:latin typeface="Arial Black" pitchFamily="34" charset="0"/>
              </a:endParaRPr>
            </a:p>
          </p:txBody>
        </p:sp>
        <p:sp>
          <p:nvSpPr>
            <p:cNvPr id="10" name="TextBox 9"/>
            <p:cNvSpPr txBox="1"/>
            <p:nvPr/>
          </p:nvSpPr>
          <p:spPr>
            <a:xfrm rot="2667461">
              <a:off x="5050999" y="2089173"/>
              <a:ext cx="1947486" cy="830997"/>
            </a:xfrm>
            <a:prstGeom prst="rect">
              <a:avLst/>
            </a:prstGeom>
            <a:noFill/>
          </p:spPr>
          <p:txBody>
            <a:bodyPr wrap="square" rtlCol="0">
              <a:spAutoFit/>
            </a:bodyPr>
            <a:lstStyle/>
            <a:p>
              <a:pPr algn="ctr"/>
              <a:r>
                <a:rPr lang="en-US" sz="2400" b="1" dirty="0" smtClean="0">
                  <a:solidFill>
                    <a:srgbClr val="0000FF"/>
                  </a:solidFill>
                  <a:latin typeface="Arial Black" pitchFamily="34" charset="0"/>
                </a:rPr>
                <a:t>CAPITAL</a:t>
              </a:r>
            </a:p>
            <a:p>
              <a:pPr algn="ctr"/>
              <a:r>
                <a:rPr lang="en-US" sz="2400" b="1" dirty="0" smtClean="0">
                  <a:solidFill>
                    <a:srgbClr val="0000FF"/>
                  </a:solidFill>
                  <a:latin typeface="Arial Black" pitchFamily="34" charset="0"/>
                </a:rPr>
                <a:t>ITEMS</a:t>
              </a:r>
              <a:endParaRPr lang="en-US" sz="2400" b="1" dirty="0">
                <a:solidFill>
                  <a:srgbClr val="0000FF"/>
                </a:solidFill>
                <a:latin typeface="Arial Black" pitchFamily="34" charset="0"/>
              </a:endParaRPr>
            </a:p>
          </p:txBody>
        </p:sp>
        <p:sp>
          <p:nvSpPr>
            <p:cNvPr id="11" name="TextBox 10"/>
            <p:cNvSpPr txBox="1"/>
            <p:nvPr/>
          </p:nvSpPr>
          <p:spPr>
            <a:xfrm rot="19630828">
              <a:off x="4624459" y="4870062"/>
              <a:ext cx="2251339" cy="830997"/>
            </a:xfrm>
            <a:prstGeom prst="rect">
              <a:avLst/>
            </a:prstGeom>
            <a:noFill/>
          </p:spPr>
          <p:txBody>
            <a:bodyPr wrap="square" rtlCol="0">
              <a:spAutoFit/>
            </a:bodyPr>
            <a:lstStyle/>
            <a:p>
              <a:pPr algn="ctr"/>
              <a:r>
                <a:rPr lang="en-US" sz="2400" b="1" dirty="0" smtClean="0">
                  <a:solidFill>
                    <a:srgbClr val="0000FF"/>
                  </a:solidFill>
                  <a:latin typeface="Arial Black" pitchFamily="34" charset="0"/>
                </a:rPr>
                <a:t>SPECIAL</a:t>
              </a:r>
            </a:p>
            <a:p>
              <a:pPr algn="ctr"/>
              <a:r>
                <a:rPr lang="en-US" sz="2400" b="1" dirty="0" smtClean="0">
                  <a:solidFill>
                    <a:srgbClr val="0000FF"/>
                  </a:solidFill>
                  <a:latin typeface="Arial Black" pitchFamily="34" charset="0"/>
                </a:rPr>
                <a:t>ASSETS</a:t>
              </a:r>
              <a:endParaRPr lang="en-US" sz="2400" b="1" dirty="0">
                <a:solidFill>
                  <a:srgbClr val="0000FF"/>
                </a:solidFill>
                <a:latin typeface="Arial Black" pitchFamily="34" charset="0"/>
              </a:endParaRPr>
            </a:p>
          </p:txBody>
        </p:sp>
        <p:sp>
          <p:nvSpPr>
            <p:cNvPr id="12" name="TextBox 11"/>
            <p:cNvSpPr txBox="1"/>
            <p:nvPr/>
          </p:nvSpPr>
          <p:spPr>
            <a:xfrm rot="2667461">
              <a:off x="1578605" y="4721890"/>
              <a:ext cx="2831441" cy="461665"/>
            </a:xfrm>
            <a:prstGeom prst="rect">
              <a:avLst/>
            </a:prstGeom>
            <a:noFill/>
          </p:spPr>
          <p:txBody>
            <a:bodyPr wrap="square" rtlCol="0">
              <a:spAutoFit/>
            </a:bodyPr>
            <a:lstStyle/>
            <a:p>
              <a:pPr algn="ctr"/>
              <a:r>
                <a:rPr lang="en-US" sz="2400" b="1" dirty="0" smtClean="0">
                  <a:solidFill>
                    <a:srgbClr val="0000FF"/>
                  </a:solidFill>
                  <a:latin typeface="Arial Black" pitchFamily="34" charset="0"/>
                </a:rPr>
                <a:t>COMMODITIES</a:t>
              </a:r>
              <a:endParaRPr lang="en-US" sz="2400" b="1" dirty="0">
                <a:solidFill>
                  <a:srgbClr val="0000FF"/>
                </a:solidFill>
                <a:latin typeface="Arial Black" pitchFamily="34" charset="0"/>
              </a:endParaRPr>
            </a:p>
          </p:txBody>
        </p:sp>
      </p:grpSp>
    </p:spTree>
    <p:extLst>
      <p:ext uri="{BB962C8B-B14F-4D97-AF65-F5344CB8AC3E}">
        <p14:creationId xmlns:p14="http://schemas.microsoft.com/office/powerpoint/2010/main" val="2214013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62000"/>
          </a:xfrm>
        </p:spPr>
        <p:txBody>
          <a:bodyPr/>
          <a:lstStyle/>
          <a:p>
            <a:pPr algn="ctr"/>
            <a:r>
              <a:rPr lang="en-US" sz="3200" b="1" dirty="0" smtClean="0"/>
              <a:t>Monitoring Contractors/Concessionaires</a:t>
            </a:r>
            <a:r>
              <a:rPr lang="en-US" sz="2400" b="1" dirty="0" smtClean="0"/>
              <a:t/>
            </a:r>
            <a:br>
              <a:rPr lang="en-US" sz="2400" b="1" dirty="0" smtClean="0"/>
            </a:br>
            <a:endParaRPr lang="en-US" sz="2400" b="1" dirty="0"/>
          </a:p>
        </p:txBody>
      </p:sp>
      <p:sp>
        <p:nvSpPr>
          <p:cNvPr id="3" name="Content Placeholder 2"/>
          <p:cNvSpPr>
            <a:spLocks noGrp="1"/>
          </p:cNvSpPr>
          <p:nvPr>
            <p:ph idx="1"/>
          </p:nvPr>
        </p:nvSpPr>
        <p:spPr>
          <a:xfrm>
            <a:off x="228600" y="914400"/>
            <a:ext cx="8686800" cy="4953000"/>
          </a:xfrm>
        </p:spPr>
        <p:txBody>
          <a:bodyPr/>
          <a:lstStyle/>
          <a:p>
            <a:pPr marL="0" indent="0">
              <a:buNone/>
            </a:pPr>
            <a:r>
              <a:rPr lang="en-US" sz="2400" b="1" dirty="0" smtClean="0">
                <a:solidFill>
                  <a:schemeClr val="tx1"/>
                </a:solidFill>
                <a:latin typeface="Arial Black" pitchFamily="34" charset="0"/>
              </a:rPr>
              <a:t>RFP</a:t>
            </a:r>
            <a:r>
              <a:rPr lang="en-US" sz="1800" b="1" dirty="0" smtClean="0">
                <a:solidFill>
                  <a:schemeClr val="tx1"/>
                </a:solidFill>
              </a:rPr>
              <a:t> – framework for work/service to be done or provided</a:t>
            </a:r>
          </a:p>
          <a:p>
            <a:pPr marL="0" indent="0">
              <a:buNone/>
            </a:pPr>
            <a:r>
              <a:rPr lang="en-US" sz="2400" b="1" dirty="0" smtClean="0">
                <a:solidFill>
                  <a:schemeClr val="tx1"/>
                </a:solidFill>
                <a:latin typeface="Arial Black" pitchFamily="34" charset="0"/>
              </a:rPr>
              <a:t>WRITTEN POLICY</a:t>
            </a:r>
            <a:r>
              <a:rPr lang="en-US" dirty="0" smtClean="0">
                <a:solidFill>
                  <a:schemeClr val="tx1"/>
                </a:solidFill>
              </a:rPr>
              <a:t>- </a:t>
            </a:r>
            <a:r>
              <a:rPr lang="en-US" sz="1800" b="1" dirty="0" smtClean="0">
                <a:solidFill>
                  <a:schemeClr val="tx1"/>
                </a:solidFill>
              </a:rPr>
              <a:t>with parameters of hiring (reasons). </a:t>
            </a:r>
          </a:p>
          <a:p>
            <a:pPr marL="0" lvl="0" indent="0">
              <a:buNone/>
            </a:pPr>
            <a:r>
              <a:rPr lang="en-US" sz="2400" b="1" dirty="0" smtClean="0">
                <a:solidFill>
                  <a:srgbClr val="000000"/>
                </a:solidFill>
                <a:latin typeface="Arial Black" pitchFamily="34" charset="0"/>
              </a:rPr>
              <a:t>SERVICE</a:t>
            </a:r>
            <a:r>
              <a:rPr lang="en-US" sz="1800" b="1" dirty="0" smtClean="0">
                <a:solidFill>
                  <a:srgbClr val="000000"/>
                </a:solidFill>
              </a:rPr>
              <a:t> </a:t>
            </a:r>
            <a:r>
              <a:rPr lang="en-US" sz="1800" b="1" dirty="0">
                <a:solidFill>
                  <a:srgbClr val="000000"/>
                </a:solidFill>
              </a:rPr>
              <a:t>- written contractual agreements - defining the service to be provided, the expectations, length of service, financial arrangements, agency oversight and performance standards.</a:t>
            </a:r>
          </a:p>
          <a:p>
            <a:pPr marL="0" indent="0">
              <a:buNone/>
            </a:pPr>
            <a:endParaRPr lang="en-US" sz="900" b="1" dirty="0" smtClean="0"/>
          </a:p>
          <a:p>
            <a:pPr marL="0" indent="0" algn="ctr">
              <a:buNone/>
            </a:pPr>
            <a:r>
              <a:rPr lang="en-US" b="1" dirty="0" smtClean="0">
                <a:solidFill>
                  <a:schemeClr val="tx1"/>
                </a:solidFill>
                <a:latin typeface="Arial Black" pitchFamily="34" charset="0"/>
              </a:rPr>
              <a:t>MONITORING</a:t>
            </a:r>
          </a:p>
          <a:p>
            <a:pPr marL="0" indent="0" algn="ctr">
              <a:buNone/>
            </a:pPr>
            <a:r>
              <a:rPr lang="en-US" sz="2200" dirty="0" smtClean="0">
                <a:solidFill>
                  <a:schemeClr val="tx1"/>
                </a:solidFill>
                <a:latin typeface="Arial Black" pitchFamily="34" charset="0"/>
              </a:rPr>
              <a:t>Concessionaires – Contractors – Contract Instructors</a:t>
            </a:r>
          </a:p>
          <a:p>
            <a:pPr marL="0" indent="0" algn="ctr">
              <a:buNone/>
            </a:pPr>
            <a:endParaRPr lang="en-US" sz="1100" b="1" dirty="0" smtClean="0">
              <a:solidFill>
                <a:schemeClr val="tx1"/>
              </a:solidFill>
            </a:endParaRPr>
          </a:p>
          <a:p>
            <a:r>
              <a:rPr lang="en-US" sz="1800" b="1" dirty="0" smtClean="0">
                <a:solidFill>
                  <a:schemeClr val="tx1"/>
                </a:solidFill>
              </a:rPr>
              <a:t>Monthly Reporting – Revenue/Expense Reports- Issues-Attendance</a:t>
            </a:r>
          </a:p>
          <a:p>
            <a:r>
              <a:rPr lang="en-US" sz="1800" b="1" dirty="0" smtClean="0">
                <a:solidFill>
                  <a:schemeClr val="tx1"/>
                </a:solidFill>
              </a:rPr>
              <a:t>Inspections – Announced and Unannounced – Secret Shoppers</a:t>
            </a:r>
          </a:p>
          <a:p>
            <a:r>
              <a:rPr lang="en-US" sz="1800" b="1" dirty="0" smtClean="0">
                <a:solidFill>
                  <a:schemeClr val="tx1"/>
                </a:solidFill>
              </a:rPr>
              <a:t>Complaints – Review all</a:t>
            </a:r>
          </a:p>
          <a:p>
            <a:r>
              <a:rPr lang="en-US" sz="1800" b="1" dirty="0" smtClean="0">
                <a:solidFill>
                  <a:schemeClr val="tx1"/>
                </a:solidFill>
              </a:rPr>
              <a:t>End-user Satisfaction - Surveys</a:t>
            </a:r>
          </a:p>
          <a:p>
            <a:pPr marL="0" indent="0">
              <a:buNone/>
            </a:pPr>
            <a:endParaRPr lang="en-US" dirty="0"/>
          </a:p>
          <a:p>
            <a:endParaRPr lang="en-US" dirty="0" smtClean="0"/>
          </a:p>
        </p:txBody>
      </p:sp>
      <p:pic>
        <p:nvPicPr>
          <p:cNvPr id="10242" name="Picture 2" descr="http://t1.gstatic.com/images?q=tbn:ANd9GcRVoCu6sieyZQGrapPf6bxu_Z5jjXh71IULFUveaU1Ljoq1kNF3_BbX1e4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5027838"/>
            <a:ext cx="2771775" cy="171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88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lgn="ctr"/>
            <a:r>
              <a:rPr lang="en-US" sz="3000" b="1" dirty="0" smtClean="0"/>
              <a:t>SITE PLANS/MAPS</a:t>
            </a:r>
          </a:p>
        </p:txBody>
      </p:sp>
      <p:sp>
        <p:nvSpPr>
          <p:cNvPr id="4" name="Rectangle 3"/>
          <p:cNvSpPr txBox="1">
            <a:spLocks noChangeArrowheads="1"/>
          </p:cNvSpPr>
          <p:nvPr/>
        </p:nvSpPr>
        <p:spPr bwMode="auto">
          <a:xfrm>
            <a:off x="381000" y="914400"/>
            <a:ext cx="8305800" cy="5172075"/>
          </a:xfrm>
          <a:prstGeom prst="rect">
            <a:avLst/>
          </a:prstGeom>
          <a:noFill/>
          <a:ln w="9525">
            <a:noFill/>
            <a:miter lim="800000"/>
            <a:headEnd/>
            <a:tailEnd/>
          </a:ln>
        </p:spPr>
        <p:txBody>
          <a:bodyPr/>
          <a:lstStyle/>
          <a:p>
            <a:pPr marL="342900" indent="-342900" fontAlgn="base">
              <a:spcBef>
                <a:spcPct val="20000"/>
              </a:spcBef>
              <a:spcAft>
                <a:spcPct val="0"/>
              </a:spcAft>
              <a:defRPr/>
            </a:pPr>
            <a:r>
              <a:rPr lang="en-US" sz="2800" b="1" kern="0" dirty="0" smtClean="0">
                <a:latin typeface="Arial Black" pitchFamily="34" charset="0"/>
                <a:cs typeface="Calibri" pitchFamily="34" charset="0"/>
              </a:rPr>
              <a:t>Site Plan - </a:t>
            </a:r>
            <a:r>
              <a:rPr lang="en-US" dirty="0" smtClean="0">
                <a:latin typeface="Arial Black" pitchFamily="34" charset="0"/>
              </a:rPr>
              <a:t>A </a:t>
            </a:r>
            <a:r>
              <a:rPr lang="en-US" dirty="0">
                <a:latin typeface="Arial Black" pitchFamily="34" charset="0"/>
              </a:rPr>
              <a:t>site plan is a top view, bird’s eye view of a property that is drawn to scale. A site plan can show</a:t>
            </a:r>
            <a:r>
              <a:rPr lang="en-US" dirty="0" smtClean="0">
                <a:latin typeface="Arial Black" pitchFamily="34" charset="0"/>
              </a:rPr>
              <a:t>:</a:t>
            </a:r>
          </a:p>
          <a:p>
            <a:pPr marL="342900" indent="-342900" fontAlgn="base">
              <a:spcBef>
                <a:spcPct val="20000"/>
              </a:spcBef>
              <a:spcAft>
                <a:spcPct val="0"/>
              </a:spcAft>
              <a:defRPr/>
            </a:pPr>
            <a:endParaRPr lang="en-US" sz="1100" dirty="0"/>
          </a:p>
          <a:p>
            <a:pPr>
              <a:buFont typeface="Arial"/>
              <a:buChar char="•"/>
            </a:pPr>
            <a:r>
              <a:rPr lang="en-US" dirty="0"/>
              <a:t>Property lines </a:t>
            </a:r>
          </a:p>
          <a:p>
            <a:pPr>
              <a:buFont typeface="Arial"/>
              <a:buChar char="•"/>
            </a:pPr>
            <a:r>
              <a:rPr lang="en-US" dirty="0"/>
              <a:t>Outline of existing and proposed buildings and structures </a:t>
            </a:r>
          </a:p>
          <a:p>
            <a:pPr>
              <a:buFont typeface="Arial"/>
              <a:buChar char="•"/>
            </a:pPr>
            <a:r>
              <a:rPr lang="en-US" dirty="0"/>
              <a:t>Distance between buildings </a:t>
            </a:r>
          </a:p>
          <a:p>
            <a:pPr>
              <a:buFont typeface="Arial"/>
              <a:buChar char="•"/>
            </a:pPr>
            <a:r>
              <a:rPr lang="en-US" dirty="0"/>
              <a:t>Distance between buildings and property lines (setbacks) </a:t>
            </a:r>
          </a:p>
          <a:p>
            <a:pPr>
              <a:buFont typeface="Arial"/>
              <a:buChar char="•"/>
            </a:pPr>
            <a:r>
              <a:rPr lang="en-US" dirty="0"/>
              <a:t>Parking lots, indicating parking spaces </a:t>
            </a:r>
          </a:p>
          <a:p>
            <a:pPr>
              <a:buFont typeface="Arial"/>
              <a:buChar char="•"/>
            </a:pPr>
            <a:r>
              <a:rPr lang="en-US" dirty="0" smtClean="0"/>
              <a:t>Driveways/trails</a:t>
            </a:r>
          </a:p>
          <a:p>
            <a:pPr>
              <a:buFont typeface="Arial"/>
              <a:buChar char="•"/>
            </a:pPr>
            <a:r>
              <a:rPr lang="en-US" dirty="0" smtClean="0"/>
              <a:t>Utilities/Easements</a:t>
            </a:r>
            <a:endParaRPr lang="en-US" dirty="0"/>
          </a:p>
          <a:p>
            <a:pPr>
              <a:buFont typeface="Arial"/>
              <a:buChar char="•"/>
            </a:pPr>
            <a:r>
              <a:rPr lang="en-US" dirty="0"/>
              <a:t>Surrounding streets </a:t>
            </a:r>
          </a:p>
          <a:p>
            <a:pPr>
              <a:buFont typeface="Arial"/>
              <a:buChar char="•"/>
            </a:pPr>
            <a:r>
              <a:rPr lang="en-US" dirty="0" smtClean="0"/>
              <a:t>Landscaped/Natural Areas – existing/proposed</a:t>
            </a:r>
            <a:endParaRPr lang="en-US" dirty="0"/>
          </a:p>
          <a:p>
            <a:pPr>
              <a:buFont typeface="Arial"/>
              <a:buChar char="•"/>
            </a:pPr>
            <a:r>
              <a:rPr lang="en-US" dirty="0" smtClean="0"/>
              <a:t>Ground </a:t>
            </a:r>
            <a:r>
              <a:rPr lang="en-US" dirty="0"/>
              <a:t>sign location </a:t>
            </a:r>
            <a:endParaRPr lang="en-US" dirty="0" smtClean="0"/>
          </a:p>
          <a:p>
            <a:pPr>
              <a:buFont typeface="Arial"/>
              <a:buChar char="•"/>
            </a:pPr>
            <a:r>
              <a:rPr lang="en-US" dirty="0" smtClean="0"/>
              <a:t>Ground Elevations</a:t>
            </a:r>
            <a:endParaRPr lang="en-US" dirty="0"/>
          </a:p>
          <a:p>
            <a:pPr marL="342900" indent="-342900" fontAlgn="base">
              <a:spcBef>
                <a:spcPct val="20000"/>
              </a:spcBef>
              <a:spcAft>
                <a:spcPct val="0"/>
              </a:spcAft>
              <a:defRPr/>
            </a:pPr>
            <a:endParaRPr lang="en-US" sz="2400" kern="0" dirty="0" smtClean="0">
              <a:solidFill>
                <a:srgbClr val="0000CC"/>
              </a:solidFill>
              <a:latin typeface="Calibri" pitchFamily="34" charset="0"/>
              <a:cs typeface="Calibri" pitchFamily="34" charset="0"/>
            </a:endParaRPr>
          </a:p>
          <a:p>
            <a:pPr marL="342900" indent="-342900" fontAlgn="base">
              <a:spcBef>
                <a:spcPct val="20000"/>
              </a:spcBef>
              <a:spcAft>
                <a:spcPct val="0"/>
              </a:spcAft>
              <a:defRPr/>
            </a:pPr>
            <a:endParaRPr lang="en-US" sz="2400" kern="0" dirty="0">
              <a:solidFill>
                <a:srgbClr val="0000CC"/>
              </a:solidFill>
              <a:latin typeface="Calibri" pitchFamily="34" charset="0"/>
              <a:cs typeface="Calibri" pitchFamily="34" charset="0"/>
            </a:endParaRPr>
          </a:p>
        </p:txBody>
      </p:sp>
      <p:pic>
        <p:nvPicPr>
          <p:cNvPr id="13314" name="Picture 2" descr="http://www.google.com/images?q=tbn:ANd9GcQdteW5hXvcNIvG-NVXfPUr4pI0woJX-EvMS3jT-2aj4TnPeTqW2Bpszu_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4015" y="3124200"/>
            <a:ext cx="3086097"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SITE PLANS/MAPS</a:t>
            </a:r>
            <a:endParaRPr lang="en-US" sz="3200" dirty="0"/>
          </a:p>
        </p:txBody>
      </p:sp>
      <p:sp>
        <p:nvSpPr>
          <p:cNvPr id="3" name="Content Placeholder 2"/>
          <p:cNvSpPr>
            <a:spLocks noGrp="1"/>
          </p:cNvSpPr>
          <p:nvPr>
            <p:ph idx="1"/>
          </p:nvPr>
        </p:nvSpPr>
        <p:spPr>
          <a:xfrm>
            <a:off x="228600" y="838200"/>
            <a:ext cx="8610600" cy="5029200"/>
          </a:xfrm>
        </p:spPr>
        <p:txBody>
          <a:bodyPr/>
          <a:lstStyle/>
          <a:p>
            <a:pPr marL="0" indent="0" algn="ctr">
              <a:buNone/>
            </a:pPr>
            <a:r>
              <a:rPr lang="en-US" dirty="0" smtClean="0">
                <a:solidFill>
                  <a:schemeClr val="tx1"/>
                </a:solidFill>
                <a:latin typeface="Arial Black" pitchFamily="34" charset="0"/>
              </a:rPr>
              <a:t>Reading/Reviewing Site Plans – Maps</a:t>
            </a:r>
          </a:p>
          <a:p>
            <a:pPr marL="0" indent="0">
              <a:buNone/>
            </a:pPr>
            <a:endParaRPr lang="en-US" sz="2400" dirty="0">
              <a:solidFill>
                <a:schemeClr val="tx1"/>
              </a:solidFill>
              <a:latin typeface="Arial Black" pitchFamily="34" charset="0"/>
            </a:endParaRPr>
          </a:p>
          <a:p>
            <a:pPr marL="457200" indent="-457200">
              <a:buFont typeface="+mj-lt"/>
              <a:buAutoNum type="arabicPeriod"/>
            </a:pPr>
            <a:r>
              <a:rPr lang="en-US" sz="2400" dirty="0" smtClean="0">
                <a:solidFill>
                  <a:schemeClr val="tx1"/>
                </a:solidFill>
                <a:latin typeface="Arial Black" pitchFamily="34" charset="0"/>
              </a:rPr>
              <a:t>Legitimacy – </a:t>
            </a:r>
            <a:r>
              <a:rPr lang="en-US" sz="1800" dirty="0" smtClean="0">
                <a:solidFill>
                  <a:schemeClr val="tx1"/>
                </a:solidFill>
              </a:rPr>
              <a:t>does plan meet all requirements set forth by the agency?</a:t>
            </a:r>
          </a:p>
          <a:p>
            <a:pPr marL="0" indent="0">
              <a:buNone/>
            </a:pPr>
            <a:endParaRPr lang="en-US" sz="1800" b="1" dirty="0" smtClean="0">
              <a:solidFill>
                <a:schemeClr val="tx1"/>
              </a:solidFill>
              <a:latin typeface="Arial Black" pitchFamily="34" charset="0"/>
            </a:endParaRPr>
          </a:p>
          <a:p>
            <a:pPr marL="457200" indent="-457200">
              <a:buAutoNum type="arabicPeriod" startAt="2"/>
            </a:pPr>
            <a:r>
              <a:rPr lang="en-US" sz="2400" dirty="0" smtClean="0">
                <a:solidFill>
                  <a:schemeClr val="tx1"/>
                </a:solidFill>
                <a:latin typeface="Arial Black" pitchFamily="34" charset="0"/>
              </a:rPr>
              <a:t>Compliance – </a:t>
            </a:r>
            <a:r>
              <a:rPr lang="en-US" sz="1800" dirty="0" smtClean="0">
                <a:solidFill>
                  <a:schemeClr val="tx1"/>
                </a:solidFill>
              </a:rPr>
              <a:t>is the drawing accurate and consistent with    </a:t>
            </a:r>
          </a:p>
          <a:p>
            <a:pPr marL="0" indent="0">
              <a:buNone/>
            </a:pPr>
            <a:r>
              <a:rPr lang="en-US" sz="1800" dirty="0" smtClean="0">
                <a:solidFill>
                  <a:schemeClr val="tx1"/>
                </a:solidFill>
              </a:rPr>
              <a:t>      any local zoning or code requirements?</a:t>
            </a:r>
          </a:p>
          <a:p>
            <a:pPr marL="0" indent="0">
              <a:buNone/>
            </a:pPr>
            <a:endParaRPr lang="en-US" sz="1800" dirty="0" smtClean="0">
              <a:solidFill>
                <a:schemeClr val="tx1"/>
              </a:solidFill>
              <a:latin typeface="Arial Black" pitchFamily="34" charset="0"/>
            </a:endParaRPr>
          </a:p>
          <a:p>
            <a:pPr marL="0" indent="0">
              <a:buNone/>
            </a:pPr>
            <a:r>
              <a:rPr lang="en-US" sz="2400" dirty="0" smtClean="0">
                <a:solidFill>
                  <a:schemeClr val="tx1"/>
                </a:solidFill>
                <a:latin typeface="Arial Black" pitchFamily="34" charset="0"/>
              </a:rPr>
              <a:t>3. Consistency – </a:t>
            </a:r>
            <a:r>
              <a:rPr lang="en-US" sz="1800" dirty="0" smtClean="0">
                <a:solidFill>
                  <a:schemeClr val="tx1"/>
                </a:solidFill>
              </a:rPr>
              <a:t>is the site plan consistent with the agency’s  </a:t>
            </a:r>
          </a:p>
          <a:p>
            <a:pPr marL="0" indent="0">
              <a:buNone/>
            </a:pPr>
            <a:r>
              <a:rPr lang="en-US" sz="1800" dirty="0">
                <a:solidFill>
                  <a:schemeClr val="tx1"/>
                </a:solidFill>
              </a:rPr>
              <a:t> </a:t>
            </a:r>
            <a:r>
              <a:rPr lang="en-US" sz="1800" dirty="0" smtClean="0">
                <a:solidFill>
                  <a:schemeClr val="tx1"/>
                </a:solidFill>
              </a:rPr>
              <a:t>     master plan?</a:t>
            </a:r>
          </a:p>
          <a:p>
            <a:pPr marL="0" indent="0">
              <a:buNone/>
            </a:pPr>
            <a:endParaRPr lang="en-US" sz="1800" dirty="0">
              <a:solidFill>
                <a:schemeClr val="tx1"/>
              </a:solidFill>
            </a:endParaRPr>
          </a:p>
          <a:p>
            <a:pPr marL="0" indent="0">
              <a:buNone/>
            </a:pPr>
            <a:r>
              <a:rPr lang="en-US" sz="1800" dirty="0" smtClean="0">
                <a:solidFill>
                  <a:schemeClr val="tx1"/>
                </a:solidFill>
              </a:rPr>
              <a:t>4. </a:t>
            </a:r>
            <a:r>
              <a:rPr lang="en-US" sz="2400" dirty="0" smtClean="0">
                <a:solidFill>
                  <a:schemeClr val="tx1"/>
                </a:solidFill>
                <a:latin typeface="Arial Black" pitchFamily="34" charset="0"/>
              </a:rPr>
              <a:t>Maps/Map Overlays </a:t>
            </a:r>
            <a:r>
              <a:rPr lang="en-US" sz="1800" dirty="0" smtClean="0">
                <a:solidFill>
                  <a:schemeClr val="tx1"/>
                </a:solidFill>
              </a:rPr>
              <a:t> </a:t>
            </a:r>
          </a:p>
          <a:p>
            <a:pPr marL="0" indent="0">
              <a:buNone/>
            </a:pPr>
            <a:endParaRPr lang="en-US" sz="2400" dirty="0">
              <a:solidFill>
                <a:schemeClr val="tx1"/>
              </a:solidFill>
              <a:latin typeface="Arial Black" pitchFamily="34" charset="0"/>
            </a:endParaRPr>
          </a:p>
        </p:txBody>
      </p:sp>
      <p:pic>
        <p:nvPicPr>
          <p:cNvPr id="14338" name="Picture 2" descr="http://t0.gstatic.com/images?q=tbn:ANd9GcQbmR1luCHbEY80_vhaiIqTvbhMkb4VBQRlLgd0yJkg3KXyOg8IS5CpC7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124325"/>
            <a:ext cx="1594708" cy="245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31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143000"/>
            <a:ext cx="6633940" cy="478484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32"/>
            <a:ext cx="9144000" cy="6881132"/>
          </a:xfrm>
          <a:prstGeom prst="rect">
            <a:avLst/>
          </a:prstGeom>
        </p:spPr>
      </p:pic>
    </p:spTree>
    <p:extLst>
      <p:ext uri="{BB962C8B-B14F-4D97-AF65-F5344CB8AC3E}">
        <p14:creationId xmlns:p14="http://schemas.microsoft.com/office/powerpoint/2010/main" val="3471034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75" y="0"/>
            <a:ext cx="9144000" cy="6858000"/>
          </a:xfrm>
        </p:spPr>
      </p:pic>
    </p:spTree>
    <p:extLst>
      <p:ext uri="{BB962C8B-B14F-4D97-AF65-F5344CB8AC3E}">
        <p14:creationId xmlns:p14="http://schemas.microsoft.com/office/powerpoint/2010/main" val="216667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0"/>
            <a:ext cx="8229600" cy="3657600"/>
          </a:xfrm>
        </p:spPr>
        <p:txBody>
          <a:bodyPr/>
          <a:lstStyle/>
          <a:p>
            <a:pPr algn="ctr">
              <a:buNone/>
            </a:pPr>
            <a:r>
              <a:rPr lang="en-US" sz="5500" b="1" dirty="0" smtClean="0">
                <a:solidFill>
                  <a:schemeClr val="tx1"/>
                </a:solidFill>
                <a:latin typeface="Georgia" pitchFamily="18" charset="0"/>
              </a:rPr>
              <a:t>PARK AND RECREATION PROFESSIONAL CERTIFICATIONS</a:t>
            </a:r>
          </a:p>
          <a:p>
            <a:pPr algn="ctr">
              <a:buNone/>
            </a:pPr>
            <a:endParaRPr lang="en-US" sz="2000" b="1" dirty="0" smtClean="0">
              <a:solidFill>
                <a:schemeClr val="tx1"/>
              </a:solidFill>
              <a:latin typeface="Georgia" pitchFamily="18" charset="0"/>
            </a:endParaRPr>
          </a:p>
        </p:txBody>
      </p:sp>
      <p:pic>
        <p:nvPicPr>
          <p:cNvPr id="6" name="Picture 7"/>
          <p:cNvPicPr>
            <a:picLocks noChangeAspect="1" noChangeArrowheads="1"/>
          </p:cNvPicPr>
          <p:nvPr/>
        </p:nvPicPr>
        <p:blipFill>
          <a:blip r:embed="rId2" cstate="print"/>
          <a:srcRect/>
          <a:stretch>
            <a:fillRect/>
          </a:stretch>
        </p:blipFill>
        <p:spPr bwMode="auto">
          <a:xfrm>
            <a:off x="533400" y="9144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pPr algn="ctr"/>
            <a:r>
              <a:rPr lang="en-US" sz="3200" b="1" dirty="0" smtClean="0"/>
              <a:t>Conduct Needs Assessments</a:t>
            </a:r>
            <a:endParaRPr lang="en-US" sz="3200" b="1" dirty="0"/>
          </a:p>
        </p:txBody>
      </p:sp>
      <p:sp>
        <p:nvSpPr>
          <p:cNvPr id="3" name="Content Placeholder 2"/>
          <p:cNvSpPr>
            <a:spLocks noGrp="1"/>
          </p:cNvSpPr>
          <p:nvPr>
            <p:ph idx="1"/>
          </p:nvPr>
        </p:nvSpPr>
        <p:spPr>
          <a:xfrm>
            <a:off x="304800" y="914400"/>
            <a:ext cx="8534400" cy="4724400"/>
          </a:xfrm>
        </p:spPr>
        <p:txBody>
          <a:bodyPr/>
          <a:lstStyle/>
          <a:p>
            <a:pPr marL="0" indent="0" algn="ctr">
              <a:buNone/>
            </a:pPr>
            <a:r>
              <a:rPr lang="en-US" b="1" dirty="0" smtClean="0">
                <a:solidFill>
                  <a:schemeClr val="tx1"/>
                </a:solidFill>
              </a:rPr>
              <a:t>What is a needs assessment?</a:t>
            </a:r>
          </a:p>
          <a:p>
            <a:pPr marL="457200" lvl="1" indent="0">
              <a:buNone/>
            </a:pPr>
            <a:r>
              <a:rPr lang="en-US" dirty="0" smtClean="0"/>
              <a:t>  </a:t>
            </a:r>
            <a:r>
              <a:rPr lang="en-US" dirty="0" smtClean="0">
                <a:solidFill>
                  <a:schemeClr val="tx1"/>
                </a:solidFill>
                <a:latin typeface="Arial Black" pitchFamily="34" charset="0"/>
              </a:rPr>
              <a:t>Survey:  </a:t>
            </a:r>
            <a:r>
              <a:rPr lang="en-US" sz="2000" dirty="0" smtClean="0">
                <a:solidFill>
                  <a:schemeClr val="tx1"/>
                </a:solidFill>
              </a:rPr>
              <a:t>provides accurate feedback on community attitudes, opinions, and perceptions of the park and recreation agency’s resources.</a:t>
            </a:r>
          </a:p>
          <a:p>
            <a:pPr marL="457200" lvl="1" indent="0">
              <a:buNone/>
            </a:pPr>
            <a:endParaRPr lang="en-US" sz="2000" dirty="0" smtClean="0">
              <a:solidFill>
                <a:schemeClr val="tx1"/>
              </a:solidFill>
            </a:endParaRPr>
          </a:p>
          <a:p>
            <a:pPr lvl="2"/>
            <a:r>
              <a:rPr lang="en-US" b="1" dirty="0" smtClean="0">
                <a:solidFill>
                  <a:schemeClr val="tx1"/>
                </a:solidFill>
              </a:rPr>
              <a:t>Programming</a:t>
            </a:r>
          </a:p>
          <a:p>
            <a:pPr lvl="2"/>
            <a:r>
              <a:rPr lang="en-US" b="1" dirty="0" smtClean="0">
                <a:solidFill>
                  <a:schemeClr val="tx1"/>
                </a:solidFill>
              </a:rPr>
              <a:t>Facilities  </a:t>
            </a:r>
          </a:p>
          <a:p>
            <a:pPr lvl="2"/>
            <a:r>
              <a:rPr lang="en-US" b="1" dirty="0" smtClean="0">
                <a:solidFill>
                  <a:schemeClr val="tx1"/>
                </a:solidFill>
              </a:rPr>
              <a:t>Park Areas</a:t>
            </a:r>
          </a:p>
          <a:p>
            <a:pPr lvl="2"/>
            <a:r>
              <a:rPr lang="en-US" b="1" dirty="0" smtClean="0">
                <a:solidFill>
                  <a:schemeClr val="tx1"/>
                </a:solidFill>
              </a:rPr>
              <a:t>Products</a:t>
            </a:r>
          </a:p>
          <a:p>
            <a:pPr lvl="2"/>
            <a:r>
              <a:rPr lang="en-US" b="1" dirty="0" smtClean="0">
                <a:solidFill>
                  <a:schemeClr val="tx1"/>
                </a:solidFill>
              </a:rPr>
              <a:t>Services</a:t>
            </a:r>
          </a:p>
          <a:p>
            <a:pPr marL="914400" lvl="2" indent="0">
              <a:buNone/>
            </a:pPr>
            <a:endParaRPr lang="en-US" b="1" dirty="0" smtClean="0">
              <a:solidFill>
                <a:schemeClr val="tx1"/>
              </a:solidFill>
            </a:endParaRPr>
          </a:p>
        </p:txBody>
      </p:sp>
      <p:pic>
        <p:nvPicPr>
          <p:cNvPr id="15362" name="Picture 2" descr="http://t2.gstatic.com/images?q=tbn:ANd9GcQw35QwAPj4TuwV4Nu3Ufc-xMvKmO-6USnuQDCIDvwIhADGmWFe1n5KkNI">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757" y="2590800"/>
            <a:ext cx="2110468" cy="328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73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dadomatic.com/wp-content/uploads/2009/06/kids-safety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000" y="2209800"/>
            <a:ext cx="406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76200"/>
            <a:ext cx="8534400" cy="1143000"/>
          </a:xfrm>
        </p:spPr>
        <p:txBody>
          <a:bodyPr/>
          <a:lstStyle/>
          <a:p>
            <a:pPr algn="ctr"/>
            <a:r>
              <a:rPr lang="en-US" sz="3200" b="1" dirty="0" smtClean="0"/>
              <a:t>Direct Supervision</a:t>
            </a:r>
            <a:endParaRPr lang="en-US" sz="3200" b="1" dirty="0"/>
          </a:p>
        </p:txBody>
      </p:sp>
      <p:sp>
        <p:nvSpPr>
          <p:cNvPr id="3" name="Content Placeholder 2"/>
          <p:cNvSpPr>
            <a:spLocks noGrp="1"/>
          </p:cNvSpPr>
          <p:nvPr>
            <p:ph idx="1"/>
          </p:nvPr>
        </p:nvSpPr>
        <p:spPr>
          <a:xfrm>
            <a:off x="228600" y="838200"/>
            <a:ext cx="8686800" cy="5105400"/>
          </a:xfrm>
        </p:spPr>
        <p:txBody>
          <a:bodyPr/>
          <a:lstStyle/>
          <a:p>
            <a:pPr marL="0" indent="0" algn="ctr">
              <a:buNone/>
            </a:pPr>
            <a:r>
              <a:rPr lang="en-US" sz="2800" dirty="0">
                <a:solidFill>
                  <a:schemeClr val="tx1"/>
                </a:solidFill>
                <a:latin typeface="Arial Black" pitchFamily="34" charset="0"/>
              </a:rPr>
              <a:t>S</a:t>
            </a:r>
            <a:r>
              <a:rPr lang="en-US" sz="2800" dirty="0" smtClean="0">
                <a:solidFill>
                  <a:schemeClr val="tx1"/>
                </a:solidFill>
                <a:latin typeface="Arial Black" pitchFamily="34" charset="0"/>
              </a:rPr>
              <a:t>upervision </a:t>
            </a:r>
            <a:r>
              <a:rPr lang="en-US" sz="2800" dirty="0">
                <a:solidFill>
                  <a:schemeClr val="tx1"/>
                </a:solidFill>
                <a:latin typeface="Arial Black" pitchFamily="34" charset="0"/>
              </a:rPr>
              <a:t>of </a:t>
            </a:r>
            <a:r>
              <a:rPr lang="en-US" sz="2800" dirty="0" smtClean="0">
                <a:solidFill>
                  <a:schemeClr val="tx1"/>
                </a:solidFill>
                <a:latin typeface="Arial Black" pitchFamily="34" charset="0"/>
              </a:rPr>
              <a:t>Specific Facilities </a:t>
            </a:r>
            <a:r>
              <a:rPr lang="en-US" sz="2800" dirty="0">
                <a:solidFill>
                  <a:schemeClr val="tx1"/>
                </a:solidFill>
                <a:latin typeface="Arial Black" pitchFamily="34" charset="0"/>
              </a:rPr>
              <a:t>and </a:t>
            </a:r>
            <a:r>
              <a:rPr lang="en-US" sz="2800" dirty="0" smtClean="0">
                <a:solidFill>
                  <a:schemeClr val="tx1"/>
                </a:solidFill>
                <a:latin typeface="Arial Black" pitchFamily="34" charset="0"/>
              </a:rPr>
              <a:t>Areas</a:t>
            </a:r>
          </a:p>
          <a:p>
            <a:pPr marL="0" indent="0" algn="ctr">
              <a:buNone/>
            </a:pPr>
            <a:r>
              <a:rPr lang="en-US" sz="2800" dirty="0" smtClean="0">
                <a:solidFill>
                  <a:schemeClr val="tx1"/>
                </a:solidFill>
                <a:latin typeface="Arial Black" pitchFamily="34" charset="0"/>
              </a:rPr>
              <a:t>*Know your policies and procedures*</a:t>
            </a:r>
          </a:p>
          <a:p>
            <a:pPr marL="0" indent="0" algn="ctr">
              <a:buNone/>
            </a:pPr>
            <a:endParaRPr lang="en-US" sz="2800" dirty="0">
              <a:solidFill>
                <a:schemeClr val="tx1"/>
              </a:solidFill>
              <a:latin typeface="Arial Black" pitchFamily="34" charset="0"/>
            </a:endParaRPr>
          </a:p>
          <a:p>
            <a:r>
              <a:rPr lang="en-US" sz="2800" dirty="0" smtClean="0">
                <a:solidFill>
                  <a:schemeClr val="tx1"/>
                </a:solidFill>
                <a:latin typeface="Arial Black" pitchFamily="34" charset="0"/>
              </a:rPr>
              <a:t>Opening procedures</a:t>
            </a:r>
          </a:p>
          <a:p>
            <a:r>
              <a:rPr lang="en-US" sz="2800" dirty="0" smtClean="0">
                <a:solidFill>
                  <a:schemeClr val="tx1"/>
                </a:solidFill>
                <a:latin typeface="Arial Black" pitchFamily="34" charset="0"/>
              </a:rPr>
              <a:t>Routine</a:t>
            </a:r>
          </a:p>
          <a:p>
            <a:r>
              <a:rPr lang="en-US" sz="2800" dirty="0" smtClean="0">
                <a:solidFill>
                  <a:schemeClr val="tx1"/>
                </a:solidFill>
                <a:latin typeface="Arial Black" pitchFamily="34" charset="0"/>
              </a:rPr>
              <a:t>Closing Procedures</a:t>
            </a:r>
          </a:p>
          <a:p>
            <a:r>
              <a:rPr lang="en-US" sz="2800" dirty="0" smtClean="0">
                <a:solidFill>
                  <a:schemeClr val="tx1"/>
                </a:solidFill>
                <a:latin typeface="Arial Black" pitchFamily="34" charset="0"/>
              </a:rPr>
              <a:t>Inspections</a:t>
            </a:r>
          </a:p>
          <a:p>
            <a:r>
              <a:rPr lang="en-US" sz="2800" dirty="0" smtClean="0">
                <a:solidFill>
                  <a:schemeClr val="tx1"/>
                </a:solidFill>
                <a:latin typeface="Arial Black" pitchFamily="34" charset="0"/>
              </a:rPr>
              <a:t>Monitoring of Activities</a:t>
            </a:r>
          </a:p>
          <a:p>
            <a:r>
              <a:rPr lang="en-US" sz="2800" dirty="0" smtClean="0">
                <a:solidFill>
                  <a:schemeClr val="tx1"/>
                </a:solidFill>
                <a:latin typeface="Arial Black" pitchFamily="34" charset="0"/>
              </a:rPr>
              <a:t>Staffing</a:t>
            </a:r>
            <a:endParaRPr lang="en-US" dirty="0"/>
          </a:p>
        </p:txBody>
      </p:sp>
    </p:spTree>
    <p:extLst>
      <p:ext uri="{BB962C8B-B14F-4D97-AF65-F5344CB8AC3E}">
        <p14:creationId xmlns:p14="http://schemas.microsoft.com/office/powerpoint/2010/main" val="191940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Policies and Procedures - Implementation</a:t>
            </a:r>
            <a:endParaRPr lang="en-US" sz="3000" dirty="0"/>
          </a:p>
        </p:txBody>
      </p:sp>
      <p:sp>
        <p:nvSpPr>
          <p:cNvPr id="3" name="Content Placeholder 2"/>
          <p:cNvSpPr>
            <a:spLocks noGrp="1"/>
          </p:cNvSpPr>
          <p:nvPr>
            <p:ph idx="1"/>
          </p:nvPr>
        </p:nvSpPr>
        <p:spPr>
          <a:xfrm>
            <a:off x="304800" y="990600"/>
            <a:ext cx="8458200" cy="3962400"/>
          </a:xfrm>
        </p:spPr>
        <p:txBody>
          <a:bodyPr/>
          <a:lstStyle/>
          <a:p>
            <a:pPr>
              <a:buNone/>
            </a:pPr>
            <a:r>
              <a:rPr lang="en-US" dirty="0" smtClean="0"/>
              <a:t>Why implement policies and procedures?</a:t>
            </a:r>
          </a:p>
          <a:p>
            <a:pPr>
              <a:buNone/>
            </a:pPr>
            <a:endParaRPr lang="en-US" sz="1500" dirty="0" smtClean="0"/>
          </a:p>
          <a:p>
            <a:r>
              <a:rPr lang="en-US" dirty="0" smtClean="0"/>
              <a:t>Provide fair and consistent treatment</a:t>
            </a:r>
          </a:p>
          <a:p>
            <a:r>
              <a:rPr lang="en-US" dirty="0" smtClean="0"/>
              <a:t>Maintain compliance with County, State and Federal laws or guidelines</a:t>
            </a:r>
          </a:p>
          <a:p>
            <a:r>
              <a:rPr lang="en-US" dirty="0" smtClean="0"/>
              <a:t>Protection of employee, participants and agency</a:t>
            </a:r>
          </a:p>
          <a:p>
            <a:r>
              <a:rPr lang="en-US" dirty="0" smtClean="0"/>
              <a:t>Reduction of confusion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2800" b="1" dirty="0" smtClean="0"/>
              <a:t>Implementing Policies and Procedures</a:t>
            </a:r>
            <a:r>
              <a:rPr lang="en-US" sz="2800" dirty="0" smtClean="0"/>
              <a:t/>
            </a:r>
            <a:br>
              <a:rPr lang="en-US" sz="2800" dirty="0" smtClean="0"/>
            </a:br>
            <a:endParaRPr lang="en-US" sz="2800" dirty="0" smtClean="0"/>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368300" y="-5699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p:txBody>
          <a:bodyPr/>
          <a:lstStyle/>
          <a:p>
            <a:r>
              <a:rPr lang="en-US" dirty="0" smtClean="0"/>
              <a:t>Daily</a:t>
            </a:r>
          </a:p>
          <a:p>
            <a:pPr lvl="1"/>
            <a:r>
              <a:rPr lang="en-US" dirty="0" smtClean="0"/>
              <a:t>Opening:</a:t>
            </a:r>
          </a:p>
          <a:p>
            <a:pPr lvl="2"/>
            <a:r>
              <a:rPr lang="en-US" dirty="0" smtClean="0"/>
              <a:t>Review of safety of facilities</a:t>
            </a:r>
          </a:p>
          <a:p>
            <a:pPr lvl="3"/>
            <a:r>
              <a:rPr lang="en-US" dirty="0" smtClean="0"/>
              <a:t>Temp, lighting, etc…	</a:t>
            </a:r>
          </a:p>
          <a:p>
            <a:pPr lvl="3"/>
            <a:r>
              <a:rPr lang="en-US" dirty="0" smtClean="0"/>
              <a:t>Note irregularities (broken items, vandalism, a theft etc..)</a:t>
            </a:r>
          </a:p>
          <a:p>
            <a:pPr lvl="2"/>
            <a:r>
              <a:rPr lang="en-US" dirty="0" smtClean="0"/>
              <a:t>Facility Room prep for daily events</a:t>
            </a:r>
          </a:p>
          <a:p>
            <a:pPr lvl="3"/>
            <a:r>
              <a:rPr lang="en-US" dirty="0" smtClean="0"/>
              <a:t>Karate vs. Senior Fitness</a:t>
            </a:r>
          </a:p>
          <a:p>
            <a:pPr lvl="3">
              <a:buNone/>
            </a:pPr>
            <a:endParaRPr lang="en-US" dirty="0" smtClean="0"/>
          </a:p>
          <a:p>
            <a:pPr lvl="1">
              <a:buNone/>
            </a:pPr>
            <a:endParaRPr lang="en-US" dirty="0" smtClean="0"/>
          </a:p>
        </p:txBody>
      </p:sp>
      <p:pic>
        <p:nvPicPr>
          <p:cNvPr id="8" name="Picture 2" descr="C:\Program Files\Microsoft Office\MEDIA\OFFICE12\Bullets\BD21301_.gif"/>
          <p:cNvPicPr>
            <a:picLocks noChangeAspect="1" noChangeArrowheads="1"/>
          </p:cNvPicPr>
          <p:nvPr/>
        </p:nvPicPr>
        <p:blipFill>
          <a:blip r:embed="rId3" cstate="print"/>
          <a:srcRect/>
          <a:stretch>
            <a:fillRect/>
          </a:stretch>
        </p:blipFill>
        <p:spPr bwMode="auto">
          <a:xfrm>
            <a:off x="2971800" y="2133600"/>
            <a:ext cx="519113" cy="519113"/>
          </a:xfrm>
          <a:prstGeom prst="rect">
            <a:avLst/>
          </a:prstGeom>
          <a:noFill/>
        </p:spPr>
      </p:pic>
      <p:pic>
        <p:nvPicPr>
          <p:cNvPr id="11" name="Picture 2" descr="C:\Program Files\Microsoft Office\MEDIA\OFFICE12\Bullets\BD21301_.gif"/>
          <p:cNvPicPr>
            <a:picLocks noChangeAspect="1" noChangeArrowheads="1"/>
          </p:cNvPicPr>
          <p:nvPr/>
        </p:nvPicPr>
        <p:blipFill>
          <a:blip r:embed="rId3" cstate="print"/>
          <a:srcRect/>
          <a:stretch>
            <a:fillRect/>
          </a:stretch>
        </p:blipFill>
        <p:spPr bwMode="auto">
          <a:xfrm>
            <a:off x="5486400" y="2590800"/>
            <a:ext cx="519113" cy="519113"/>
          </a:xfrm>
          <a:prstGeom prst="rect">
            <a:avLst/>
          </a:prstGeom>
          <a:noFill/>
        </p:spPr>
      </p:pic>
      <p:pic>
        <p:nvPicPr>
          <p:cNvPr id="12" name="Picture 2" descr="C:\Program Files\Microsoft Office\MEDIA\OFFICE12\Bullets\BD21301_.gif"/>
          <p:cNvPicPr>
            <a:picLocks noChangeAspect="1" noChangeArrowheads="1"/>
          </p:cNvPicPr>
          <p:nvPr/>
        </p:nvPicPr>
        <p:blipFill>
          <a:blip r:embed="rId3" cstate="print"/>
          <a:srcRect/>
          <a:stretch>
            <a:fillRect/>
          </a:stretch>
        </p:blipFill>
        <p:spPr bwMode="auto">
          <a:xfrm>
            <a:off x="6477000" y="3886200"/>
            <a:ext cx="519113" cy="519113"/>
          </a:xfrm>
          <a:prstGeom prst="rect">
            <a:avLst/>
          </a:prstGeom>
          <a:noFill/>
        </p:spPr>
      </p:pic>
    </p:spTree>
    <p:extLst>
      <p:ext uri="{BB962C8B-B14F-4D97-AF65-F5344CB8AC3E}">
        <p14:creationId xmlns:p14="http://schemas.microsoft.com/office/powerpoint/2010/main" val="9126403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2800" b="1" dirty="0" smtClean="0"/>
              <a:t>Implementing Policies and Procedures</a:t>
            </a:r>
            <a:r>
              <a:rPr lang="en-US" sz="2800" dirty="0" smtClean="0"/>
              <a:t/>
            </a:r>
            <a:br>
              <a:rPr lang="en-US" sz="2800" dirty="0" smtClean="0"/>
            </a:br>
            <a:endParaRPr lang="en-US" sz="2800" dirty="0" smtClean="0"/>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368300" y="-5699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a:xfrm>
            <a:off x="457200" y="1143000"/>
            <a:ext cx="8229600" cy="4495800"/>
          </a:xfrm>
        </p:spPr>
        <p:txBody>
          <a:bodyPr/>
          <a:lstStyle/>
          <a:p>
            <a:r>
              <a:rPr lang="en-US" dirty="0" smtClean="0"/>
              <a:t>Opening Checklist (Example)</a:t>
            </a:r>
          </a:p>
          <a:p>
            <a:pPr lvl="1">
              <a:buFont typeface="Wingdings" pitchFamily="2" charset="2"/>
              <a:buChar char="q"/>
            </a:pPr>
            <a:r>
              <a:rPr lang="en-US" dirty="0" smtClean="0"/>
              <a:t> Examine each are for evidence of break ins or unauthorized entry and respond accordingly.</a:t>
            </a:r>
          </a:p>
          <a:p>
            <a:pPr lvl="1">
              <a:buFont typeface="Wingdings" pitchFamily="2" charset="2"/>
              <a:buChar char="q"/>
            </a:pPr>
            <a:r>
              <a:rPr lang="en-US" dirty="0" smtClean="0"/>
              <a:t>Unlock areas needed for operations</a:t>
            </a:r>
          </a:p>
          <a:p>
            <a:pPr lvl="1">
              <a:buFont typeface="Wingdings" pitchFamily="2" charset="2"/>
              <a:buChar char="q"/>
            </a:pPr>
            <a:r>
              <a:rPr lang="en-US" dirty="0" smtClean="0"/>
              <a:t>Inspect for obvious general hazards (If found correct and repair)</a:t>
            </a:r>
          </a:p>
          <a:p>
            <a:pPr lvl="1">
              <a:buFont typeface="Wingdings" pitchFamily="2" charset="2"/>
              <a:buChar char="q"/>
            </a:pPr>
            <a:r>
              <a:rPr lang="en-US" dirty="0" smtClean="0"/>
              <a:t>Inspect rooms for cleanliness</a:t>
            </a:r>
          </a:p>
          <a:p>
            <a:pPr lvl="2">
              <a:buNone/>
            </a:pPr>
            <a:r>
              <a:rPr lang="en-US" dirty="0" smtClean="0"/>
              <a:t>		</a:t>
            </a:r>
          </a:p>
          <a:p>
            <a:pPr lvl="1">
              <a:buNone/>
            </a:pPr>
            <a:endParaRPr lang="en-US" dirty="0" smtClean="0"/>
          </a:p>
        </p:txBody>
      </p:sp>
    </p:spTree>
    <p:extLst>
      <p:ext uri="{BB962C8B-B14F-4D97-AF65-F5344CB8AC3E}">
        <p14:creationId xmlns:p14="http://schemas.microsoft.com/office/powerpoint/2010/main" val="912640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2800" b="1" dirty="0" smtClean="0"/>
              <a:t>Implementing Policies and Procedures</a:t>
            </a:r>
            <a:r>
              <a:rPr lang="en-US" sz="2800" dirty="0" smtClean="0"/>
              <a:t/>
            </a:r>
            <a:br>
              <a:rPr lang="en-US" sz="2800" dirty="0" smtClean="0"/>
            </a:br>
            <a:endParaRPr lang="en-US" sz="2800" dirty="0" smtClean="0"/>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368300" y="-5699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a:xfrm>
            <a:off x="457200" y="1143000"/>
            <a:ext cx="8229600" cy="4495800"/>
          </a:xfrm>
        </p:spPr>
        <p:txBody>
          <a:bodyPr/>
          <a:lstStyle/>
          <a:p>
            <a:r>
              <a:rPr lang="en-US" dirty="0" smtClean="0"/>
              <a:t>Closing Checklist (Example)</a:t>
            </a:r>
          </a:p>
          <a:p>
            <a:pPr lvl="1">
              <a:buFont typeface="Wingdings" pitchFamily="2" charset="2"/>
              <a:buChar char="q"/>
            </a:pPr>
            <a:r>
              <a:rPr lang="en-US" dirty="0" smtClean="0"/>
              <a:t> Systematically inspect and close down and secure premises.</a:t>
            </a:r>
          </a:p>
          <a:p>
            <a:pPr lvl="2">
              <a:buFont typeface="Wingdings" pitchFamily="2" charset="2"/>
              <a:buChar char="q"/>
            </a:pPr>
            <a:r>
              <a:rPr lang="en-US" dirty="0" smtClean="0"/>
              <a:t>Begin with interior rooms</a:t>
            </a:r>
          </a:p>
          <a:p>
            <a:pPr lvl="2">
              <a:buFont typeface="Wingdings" pitchFamily="2" charset="2"/>
              <a:buChar char="q"/>
            </a:pPr>
            <a:r>
              <a:rPr lang="en-US" dirty="0" smtClean="0"/>
              <a:t>Ensure all participants have left the facility</a:t>
            </a:r>
          </a:p>
          <a:p>
            <a:pPr lvl="1">
              <a:buFont typeface="Wingdings" pitchFamily="2" charset="2"/>
              <a:buChar char="q"/>
            </a:pPr>
            <a:r>
              <a:rPr lang="en-US" dirty="0" smtClean="0"/>
              <a:t>Turn off unnecessary light</a:t>
            </a:r>
          </a:p>
          <a:p>
            <a:pPr lvl="1">
              <a:buFont typeface="Wingdings" pitchFamily="2" charset="2"/>
              <a:buChar char="q"/>
            </a:pPr>
            <a:r>
              <a:rPr lang="en-US" dirty="0" smtClean="0"/>
              <a:t>Flush all toilets that are soiled</a:t>
            </a:r>
          </a:p>
          <a:p>
            <a:pPr lvl="1">
              <a:buFont typeface="Wingdings" pitchFamily="2" charset="2"/>
              <a:buChar char="q"/>
            </a:pPr>
            <a:r>
              <a:rPr lang="en-US" dirty="0" smtClean="0"/>
              <a:t>Complete work orders for maintenance of items broken during the day</a:t>
            </a:r>
          </a:p>
          <a:p>
            <a:pPr lvl="1">
              <a:buFont typeface="Wingdings" pitchFamily="2" charset="2"/>
              <a:buChar char="q"/>
            </a:pPr>
            <a:r>
              <a:rPr lang="en-US" dirty="0" smtClean="0"/>
              <a:t>Set Alarms</a:t>
            </a:r>
          </a:p>
          <a:p>
            <a:pPr lvl="2">
              <a:buNone/>
            </a:pPr>
            <a:endParaRPr lang="en-US" dirty="0" smtClean="0"/>
          </a:p>
          <a:p>
            <a:pPr lvl="2">
              <a:buNone/>
            </a:pPr>
            <a:r>
              <a:rPr lang="en-US" dirty="0" smtClean="0"/>
              <a:t>		</a:t>
            </a:r>
          </a:p>
          <a:p>
            <a:pPr lvl="1">
              <a:buNone/>
            </a:pPr>
            <a:endParaRPr lang="en-US" dirty="0" smtClean="0"/>
          </a:p>
        </p:txBody>
      </p:sp>
    </p:spTree>
    <p:extLst>
      <p:ext uri="{BB962C8B-B14F-4D97-AF65-F5344CB8AC3E}">
        <p14:creationId xmlns:p14="http://schemas.microsoft.com/office/powerpoint/2010/main" val="912640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2800" b="1" dirty="0" smtClean="0"/>
              <a:t>Implementing Policies and Procedures</a:t>
            </a:r>
            <a:r>
              <a:rPr lang="en-US" sz="2800" dirty="0" smtClean="0"/>
              <a:t/>
            </a:r>
            <a:br>
              <a:rPr lang="en-US" sz="2800" dirty="0" smtClean="0"/>
            </a:br>
            <a:endParaRPr lang="en-US" sz="2800" dirty="0" smtClean="0"/>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368300" y="-5699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p:txBody>
          <a:bodyPr/>
          <a:lstStyle/>
          <a:p>
            <a:r>
              <a:rPr lang="en-US" dirty="0" smtClean="0"/>
              <a:t>Seasonal </a:t>
            </a:r>
          </a:p>
          <a:p>
            <a:pPr lvl="1"/>
            <a:r>
              <a:rPr lang="en-US" dirty="0" smtClean="0"/>
              <a:t>Opening of Pools </a:t>
            </a:r>
          </a:p>
          <a:p>
            <a:pPr lvl="2"/>
            <a:r>
              <a:rPr lang="en-US" dirty="0" smtClean="0"/>
              <a:t>loading of materials</a:t>
            </a:r>
          </a:p>
          <a:p>
            <a:pPr lvl="2"/>
            <a:r>
              <a:rPr lang="en-US" dirty="0" smtClean="0"/>
              <a:t>repairs from winter damage</a:t>
            </a:r>
          </a:p>
          <a:p>
            <a:pPr lvl="1"/>
            <a:r>
              <a:rPr lang="en-US" dirty="0" smtClean="0"/>
              <a:t>Closing of Pools </a:t>
            </a:r>
          </a:p>
          <a:p>
            <a:pPr lvl="2"/>
            <a:r>
              <a:rPr lang="en-US" dirty="0" smtClean="0"/>
              <a:t>security of supplies, what is kept on site what is stored.</a:t>
            </a:r>
          </a:p>
          <a:p>
            <a:pPr lvl="2"/>
            <a:r>
              <a:rPr lang="en-US" dirty="0" smtClean="0"/>
              <a:t>Locking up facilities for a season	</a:t>
            </a:r>
          </a:p>
          <a:p>
            <a:pPr lvl="1">
              <a:buNone/>
            </a:pPr>
            <a:endParaRPr lang="en-US" dirty="0" smtClean="0"/>
          </a:p>
        </p:txBody>
      </p:sp>
      <p:pic>
        <p:nvPicPr>
          <p:cNvPr id="2051" name="Picture 3"/>
          <p:cNvPicPr>
            <a:picLocks noChangeAspect="1" noChangeArrowheads="1"/>
          </p:cNvPicPr>
          <p:nvPr/>
        </p:nvPicPr>
        <p:blipFill>
          <a:blip r:embed="rId3" cstate="print"/>
          <a:srcRect/>
          <a:stretch>
            <a:fillRect/>
          </a:stretch>
        </p:blipFill>
        <p:spPr bwMode="auto">
          <a:xfrm>
            <a:off x="5334000" y="1066800"/>
            <a:ext cx="3562526" cy="2176463"/>
          </a:xfrm>
          <a:prstGeom prst="rect">
            <a:avLst/>
          </a:prstGeom>
          <a:noFill/>
          <a:ln w="9525">
            <a:noFill/>
            <a:miter lim="800000"/>
            <a:headEnd/>
            <a:tailEnd/>
          </a:ln>
          <a:effectLst/>
        </p:spPr>
      </p:pic>
    </p:spTree>
    <p:extLst>
      <p:ext uri="{BB962C8B-B14F-4D97-AF65-F5344CB8AC3E}">
        <p14:creationId xmlns:p14="http://schemas.microsoft.com/office/powerpoint/2010/main" val="9126403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2800" b="1" dirty="0" smtClean="0"/>
              <a:t>Provide Input for Standard Operating Procedures</a:t>
            </a:r>
            <a:r>
              <a:rPr lang="en-US" sz="2800" dirty="0" smtClean="0"/>
              <a:t/>
            </a:r>
            <a:br>
              <a:rPr lang="en-US" sz="2800" dirty="0" smtClean="0"/>
            </a:br>
            <a:endParaRPr lang="en-US" sz="2800" dirty="0" smtClean="0"/>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a:xfrm>
            <a:off x="457200" y="1066800"/>
            <a:ext cx="8229600" cy="4572000"/>
          </a:xfrm>
        </p:spPr>
        <p:txBody>
          <a:bodyPr/>
          <a:lstStyle/>
          <a:p>
            <a:pPr>
              <a:buNone/>
            </a:pPr>
            <a:r>
              <a:rPr lang="en-US" dirty="0" smtClean="0"/>
              <a:t>Each facility should have a basic checklist of standard procedures</a:t>
            </a:r>
          </a:p>
          <a:p>
            <a:r>
              <a:rPr lang="en-US" dirty="0" smtClean="0"/>
              <a:t>Checking facility washrooms, and activity rooms and high use areas for cleanliness.</a:t>
            </a:r>
          </a:p>
          <a:p>
            <a:r>
              <a:rPr lang="en-US" dirty="0" smtClean="0"/>
              <a:t>Visual Inspections for:	</a:t>
            </a:r>
          </a:p>
          <a:p>
            <a:pPr lvl="1"/>
            <a:r>
              <a:rPr lang="en-US" dirty="0" smtClean="0"/>
              <a:t>Proper use of equipment and supplies</a:t>
            </a:r>
          </a:p>
          <a:p>
            <a:pPr lvl="1"/>
            <a:r>
              <a:rPr lang="en-US" dirty="0" smtClean="0"/>
              <a:t>Patron behavior and supervision	</a:t>
            </a:r>
          </a:p>
          <a:p>
            <a:pPr lvl="1"/>
            <a:r>
              <a:rPr lang="en-US" dirty="0" smtClean="0"/>
              <a:t>Look for any hazards</a:t>
            </a:r>
          </a:p>
          <a:p>
            <a:pPr lvl="1">
              <a:buNone/>
            </a:pPr>
            <a:endParaRPr lang="en-US" dirty="0" smtClean="0"/>
          </a:p>
        </p:txBody>
      </p:sp>
    </p:spTree>
    <p:extLst>
      <p:ext uri="{BB962C8B-B14F-4D97-AF65-F5344CB8AC3E}">
        <p14:creationId xmlns:p14="http://schemas.microsoft.com/office/powerpoint/2010/main" val="912640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2800" b="1" dirty="0" smtClean="0"/>
              <a:t>Implementing Risk Management</a:t>
            </a:r>
            <a:r>
              <a:rPr lang="en-US" sz="2800" dirty="0" smtClean="0"/>
              <a:t/>
            </a:r>
            <a:br>
              <a:rPr lang="en-US" sz="2800" dirty="0" smtClean="0"/>
            </a:br>
            <a:endParaRPr lang="en-US" sz="2800" dirty="0" smtClean="0"/>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368300" y="-5699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a:xfrm>
            <a:off x="457200" y="990600"/>
            <a:ext cx="8229600" cy="4648200"/>
          </a:xfrm>
        </p:spPr>
        <p:txBody>
          <a:bodyPr/>
          <a:lstStyle/>
          <a:p>
            <a:pPr lvl="1">
              <a:buNone/>
            </a:pPr>
            <a:r>
              <a:rPr lang="en-US" dirty="0" smtClean="0"/>
              <a:t>Security Procedures</a:t>
            </a:r>
          </a:p>
          <a:p>
            <a:pPr lvl="1">
              <a:buNone/>
            </a:pPr>
            <a:r>
              <a:rPr lang="en-US" dirty="0" smtClean="0"/>
              <a:t>Ensuring Proper Lighting</a:t>
            </a:r>
          </a:p>
          <a:p>
            <a:pPr lvl="2"/>
            <a:r>
              <a:rPr lang="en-US" dirty="0" smtClean="0"/>
              <a:t>Deterrent to theft and vandalism</a:t>
            </a:r>
          </a:p>
          <a:p>
            <a:pPr lvl="2"/>
            <a:r>
              <a:rPr lang="en-US" dirty="0" smtClean="0"/>
              <a:t>Sense of security </a:t>
            </a:r>
          </a:p>
          <a:p>
            <a:pPr lvl="1">
              <a:buNone/>
            </a:pPr>
            <a:r>
              <a:rPr lang="en-US" dirty="0" smtClean="0"/>
              <a:t>Securing Entrances</a:t>
            </a:r>
          </a:p>
          <a:p>
            <a:pPr lvl="1">
              <a:buNone/>
            </a:pPr>
            <a:r>
              <a:rPr lang="en-US" dirty="0" smtClean="0"/>
              <a:t>Having people on duty and around to address concerns</a:t>
            </a:r>
          </a:p>
          <a:p>
            <a:pPr lvl="2"/>
            <a:r>
              <a:rPr lang="en-US" dirty="0" smtClean="0"/>
              <a:t>A patrol around a park</a:t>
            </a:r>
          </a:p>
          <a:p>
            <a:pPr lvl="2"/>
            <a:r>
              <a:rPr lang="en-US" dirty="0" smtClean="0"/>
              <a:t>A front desk attendant</a:t>
            </a:r>
          </a:p>
          <a:p>
            <a:pPr lvl="1">
              <a:buNone/>
            </a:pPr>
            <a:endParaRPr lang="en-US" dirty="0" smtClean="0"/>
          </a:p>
        </p:txBody>
      </p:sp>
    </p:spTree>
    <p:extLst>
      <p:ext uri="{BB962C8B-B14F-4D97-AF65-F5344CB8AC3E}">
        <p14:creationId xmlns:p14="http://schemas.microsoft.com/office/powerpoint/2010/main" val="912640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2800" b="1" dirty="0" smtClean="0"/>
              <a:t>Implementing Security/Safety Plan</a:t>
            </a:r>
            <a:r>
              <a:rPr lang="en-US" sz="2800" dirty="0" smtClean="0"/>
              <a:t/>
            </a:r>
            <a:br>
              <a:rPr lang="en-US" sz="2800" dirty="0" smtClean="0"/>
            </a:br>
            <a:endParaRPr lang="en-US" sz="2800" dirty="0" smtClean="0"/>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368300" y="-5699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a:xfrm>
            <a:off x="457200" y="1066800"/>
            <a:ext cx="8229600" cy="4572000"/>
          </a:xfrm>
        </p:spPr>
        <p:txBody>
          <a:bodyPr/>
          <a:lstStyle/>
          <a:p>
            <a:pPr lvl="2">
              <a:buNone/>
            </a:pPr>
            <a:r>
              <a:rPr lang="en-US" dirty="0" smtClean="0"/>
              <a:t>		</a:t>
            </a:r>
          </a:p>
          <a:p>
            <a:pPr lvl="1">
              <a:buNone/>
            </a:pPr>
            <a:r>
              <a:rPr lang="en-US" dirty="0" smtClean="0"/>
              <a:t>ROUTINE INSPECTIONS ARE KEY!!!!</a:t>
            </a:r>
          </a:p>
          <a:p>
            <a:pPr lvl="1">
              <a:buNone/>
            </a:pPr>
            <a:r>
              <a:rPr lang="en-US" dirty="0" smtClean="0"/>
              <a:t>	 (when, where, why and how often)</a:t>
            </a:r>
          </a:p>
          <a:p>
            <a:pPr marL="971550" lvl="1" indent="-514350">
              <a:buFont typeface="+mj-lt"/>
              <a:buAutoNum type="arabicPeriod"/>
            </a:pPr>
            <a:r>
              <a:rPr lang="en-US" dirty="0" smtClean="0"/>
              <a:t>Know what is to inspected and how often.</a:t>
            </a:r>
          </a:p>
          <a:p>
            <a:pPr marL="971550" lvl="1" indent="-514350">
              <a:buFont typeface="+mj-lt"/>
              <a:buAutoNum type="arabicPeriod"/>
            </a:pPr>
            <a:r>
              <a:rPr lang="en-US" dirty="0" smtClean="0"/>
              <a:t>Be consistent, do it on time (when required)</a:t>
            </a:r>
          </a:p>
          <a:p>
            <a:pPr marL="971550" lvl="1" indent="-514350">
              <a:buFont typeface="+mj-lt"/>
              <a:buAutoNum type="arabicPeriod"/>
            </a:pPr>
            <a:r>
              <a:rPr lang="en-US" dirty="0" smtClean="0"/>
              <a:t>Go by the checklists that are in the plan for the inspection</a:t>
            </a:r>
          </a:p>
          <a:p>
            <a:pPr marL="971550" lvl="1" indent="-514350">
              <a:buFont typeface="+mj-lt"/>
              <a:buAutoNum type="arabicPeriod"/>
            </a:pPr>
            <a:r>
              <a:rPr lang="en-US" dirty="0" smtClean="0"/>
              <a:t>Report maintenance problems and follow up.</a:t>
            </a:r>
          </a:p>
          <a:p>
            <a:pPr marL="971550" lvl="1" indent="-514350">
              <a:buFont typeface="+mj-lt"/>
              <a:buAutoNum type="arabicPeriod"/>
            </a:pPr>
            <a:endParaRPr lang="en-US" dirty="0" smtClean="0"/>
          </a:p>
        </p:txBody>
      </p:sp>
    </p:spTree>
    <p:extLst>
      <p:ext uri="{BB962C8B-B14F-4D97-AF65-F5344CB8AC3E}">
        <p14:creationId xmlns:p14="http://schemas.microsoft.com/office/powerpoint/2010/main" val="912640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1143000"/>
          </a:xfrm>
        </p:spPr>
        <p:txBody>
          <a:bodyPr/>
          <a:lstStyle/>
          <a:p>
            <a:r>
              <a:rPr lang="en-US" sz="2800" b="1" dirty="0" smtClean="0"/>
              <a:t>Certified Park and Recreation Professional (CPRP)</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990600"/>
            <a:ext cx="5334000" cy="4572000"/>
          </a:xfrm>
        </p:spPr>
        <p:txBody>
          <a:bodyPr/>
          <a:lstStyle/>
          <a:p>
            <a:pPr eaLnBrk="1" hangingPunct="1">
              <a:lnSpc>
                <a:spcPct val="80000"/>
              </a:lnSpc>
              <a:buFontTx/>
              <a:buNone/>
            </a:pPr>
            <a:r>
              <a:rPr lang="en-US" sz="3000" dirty="0" smtClean="0">
                <a:solidFill>
                  <a:srgbClr val="0000FF"/>
                </a:solidFill>
              </a:rPr>
              <a:t>Certification for individuals in the field of parks and recreation</a:t>
            </a:r>
          </a:p>
          <a:p>
            <a:pPr eaLnBrk="1" hangingPunct="1">
              <a:lnSpc>
                <a:spcPct val="80000"/>
              </a:lnSpc>
              <a:buFontTx/>
              <a:buNone/>
            </a:pPr>
            <a:endParaRPr lang="en-US" sz="3000" dirty="0" smtClean="0">
              <a:solidFill>
                <a:srgbClr val="0000FF"/>
              </a:solidFill>
            </a:endParaRPr>
          </a:p>
          <a:p>
            <a:pPr eaLnBrk="1" hangingPunct="1">
              <a:lnSpc>
                <a:spcPct val="80000"/>
              </a:lnSpc>
              <a:buFontTx/>
              <a:buNone/>
            </a:pPr>
            <a:r>
              <a:rPr lang="en-US" sz="3000" dirty="0" smtClean="0">
                <a:solidFill>
                  <a:srgbClr val="0000FF"/>
                </a:solidFill>
              </a:rPr>
              <a:t>Certification exam is offered to individuals that meet qualifications.</a:t>
            </a:r>
          </a:p>
          <a:p>
            <a:pPr eaLnBrk="1" hangingPunct="1">
              <a:lnSpc>
                <a:spcPct val="80000"/>
              </a:lnSpc>
              <a:buFontTx/>
              <a:buNone/>
            </a:pPr>
            <a:endParaRPr lang="en-US" sz="3000" dirty="0" smtClean="0">
              <a:solidFill>
                <a:srgbClr val="0000FF"/>
              </a:solidFill>
            </a:endParaRPr>
          </a:p>
          <a:p>
            <a:pPr eaLnBrk="1" hangingPunct="1">
              <a:lnSpc>
                <a:spcPct val="80000"/>
              </a:lnSpc>
              <a:buFontTx/>
              <a:buNone/>
            </a:pPr>
            <a:r>
              <a:rPr lang="en-US" sz="3000" dirty="0" smtClean="0">
                <a:solidFill>
                  <a:srgbClr val="0000FF"/>
                </a:solidFill>
              </a:rPr>
              <a:t>Certification cycle is 2 years and maintained through achieving 2.0 Continuing Education Units (CEUs).</a:t>
            </a:r>
          </a:p>
        </p:txBody>
      </p:sp>
      <p:pic>
        <p:nvPicPr>
          <p:cNvPr id="5" name="Picture 7"/>
          <p:cNvPicPr>
            <a:picLocks noChangeAspect="1" noChangeArrowheads="1"/>
          </p:cNvPicPr>
          <p:nvPr/>
        </p:nvPicPr>
        <p:blipFill>
          <a:blip r:embed="rId3" cstate="print"/>
          <a:srcRect/>
          <a:stretch>
            <a:fillRect/>
          </a:stretch>
        </p:blipFill>
        <p:spPr bwMode="auto">
          <a:xfrm>
            <a:off x="6019800" y="2362200"/>
            <a:ext cx="2057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Energy Efficient Procedures</a:t>
            </a:r>
            <a:endParaRPr lang="en-US" sz="3000" dirty="0"/>
          </a:p>
        </p:txBody>
      </p:sp>
      <p:sp>
        <p:nvSpPr>
          <p:cNvPr id="4" name="Content Placeholder 2"/>
          <p:cNvSpPr>
            <a:spLocks noGrp="1"/>
          </p:cNvSpPr>
          <p:nvPr>
            <p:ph idx="1"/>
          </p:nvPr>
        </p:nvSpPr>
        <p:spPr>
          <a:xfrm>
            <a:off x="1905000" y="838200"/>
            <a:ext cx="6934200" cy="4038600"/>
          </a:xfrm>
        </p:spPr>
        <p:txBody>
          <a:bodyPr/>
          <a:lstStyle/>
          <a:p>
            <a:pPr>
              <a:buNone/>
            </a:pPr>
            <a:r>
              <a:rPr lang="en-US" dirty="0" smtClean="0">
                <a:latin typeface="Calibri" pitchFamily="34" charset="0"/>
              </a:rPr>
              <a:t>US Department of Energy best practices:</a:t>
            </a:r>
          </a:p>
          <a:p>
            <a:pPr marL="860425" lvl="1" indent="-457200"/>
            <a:r>
              <a:rPr lang="en-US" sz="2400" dirty="0" smtClean="0">
                <a:latin typeface="Calibri" pitchFamily="34" charset="0"/>
              </a:rPr>
              <a:t>Incorporate goals into strategic plan</a:t>
            </a:r>
          </a:p>
          <a:p>
            <a:pPr marL="860425" lvl="1" indent="-457200"/>
            <a:r>
              <a:rPr lang="en-US" sz="2400" dirty="0" smtClean="0">
                <a:latin typeface="Calibri" pitchFamily="34" charset="0"/>
              </a:rPr>
              <a:t>Develop management plan &amp; accounting system </a:t>
            </a:r>
          </a:p>
          <a:p>
            <a:pPr marL="860425" lvl="1" indent="-457200"/>
            <a:r>
              <a:rPr lang="en-US" sz="2400" dirty="0" smtClean="0">
                <a:latin typeface="Calibri" pitchFamily="34" charset="0"/>
              </a:rPr>
              <a:t>Ensure quality &amp; quantity of staff, including training &amp; outsourcing</a:t>
            </a:r>
          </a:p>
          <a:p>
            <a:pPr marL="860425" lvl="1" indent="-457200"/>
            <a:r>
              <a:rPr lang="en-US" sz="2400" dirty="0" smtClean="0">
                <a:latin typeface="Calibri" pitchFamily="34" charset="0"/>
              </a:rPr>
              <a:t>Document use, problems &amp; maintenance</a:t>
            </a:r>
          </a:p>
          <a:p>
            <a:pPr marL="860425" lvl="1" indent="-457200"/>
            <a:r>
              <a:rPr lang="en-US" sz="2400" dirty="0" smtClean="0">
                <a:latin typeface="Calibri" pitchFamily="34" charset="0"/>
              </a:rPr>
              <a:t>Conduct regular assessments &amp; implement changes</a:t>
            </a:r>
          </a:p>
          <a:p>
            <a:pPr marL="860425" lvl="1" indent="-457200"/>
            <a:r>
              <a:rPr lang="en-US" sz="2400" dirty="0" smtClean="0">
                <a:latin typeface="Calibri" pitchFamily="34" charset="0"/>
              </a:rPr>
              <a:t>Utilize technology – auto control features</a:t>
            </a:r>
          </a:p>
          <a:p>
            <a:pPr marL="860425" lvl="1" indent="-457200"/>
            <a:r>
              <a:rPr lang="en-US" sz="2400" dirty="0" smtClean="0">
                <a:latin typeface="Calibri" pitchFamily="34" charset="0"/>
              </a:rPr>
              <a:t>Use equipment only when needed</a:t>
            </a:r>
          </a:p>
          <a:p>
            <a:pPr marL="860425" lvl="1" indent="-457200"/>
            <a:r>
              <a:rPr lang="en-US" sz="2400" dirty="0" smtClean="0">
                <a:latin typeface="Calibri" pitchFamily="34" charset="0"/>
              </a:rPr>
              <a:t>Track actual vs. expected performance</a:t>
            </a:r>
          </a:p>
          <a:p>
            <a:endParaRPr lang="en-US" sz="2400" dirty="0" smtClean="0"/>
          </a:p>
          <a:p>
            <a:endParaRPr lang="en-US" dirty="0" smtClean="0"/>
          </a:p>
          <a:p>
            <a:endParaRPr lang="en-US" dirty="0" smtClean="0"/>
          </a:p>
          <a:p>
            <a:endParaRPr lang="en-US" dirty="0" smtClean="0"/>
          </a:p>
          <a:p>
            <a:endParaRPr lang="en-US" dirty="0" smtClean="0"/>
          </a:p>
        </p:txBody>
      </p:sp>
      <p:pic>
        <p:nvPicPr>
          <p:cNvPr id="5" name="Picture 2" descr="C:\Documents and Settings\gingern\Local Settings\Temporary Internet Files\Content.IE5\QEWXTDMT\MC900440102[1].png"/>
          <p:cNvPicPr>
            <a:picLocks noChangeAspect="1" noChangeArrowheads="1"/>
          </p:cNvPicPr>
          <p:nvPr/>
        </p:nvPicPr>
        <p:blipFill>
          <a:blip r:embed="rId2" cstate="print"/>
          <a:srcRect/>
          <a:stretch>
            <a:fillRect/>
          </a:stretch>
        </p:blipFill>
        <p:spPr bwMode="auto">
          <a:xfrm>
            <a:off x="228600" y="1828800"/>
            <a:ext cx="1923527"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2800" b="1" dirty="0" smtClean="0"/>
              <a:t>Implementing Maintenance Standards</a:t>
            </a:r>
            <a:r>
              <a:rPr lang="en-US" sz="2800" dirty="0" smtClean="0"/>
              <a:t/>
            </a:r>
            <a:br>
              <a:rPr lang="en-US" sz="2800" dirty="0" smtClean="0"/>
            </a:br>
            <a:endParaRPr lang="en-US" sz="2800" dirty="0" smtClean="0"/>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368300" y="-5699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a:xfrm>
            <a:off x="457200" y="1066800"/>
            <a:ext cx="8229600" cy="4572000"/>
          </a:xfrm>
        </p:spPr>
        <p:txBody>
          <a:bodyPr/>
          <a:lstStyle/>
          <a:p>
            <a:pPr lvl="2">
              <a:buNone/>
            </a:pPr>
            <a:r>
              <a:rPr lang="en-US" dirty="0" smtClean="0"/>
              <a:t>Preventative Maintenance</a:t>
            </a:r>
          </a:p>
          <a:p>
            <a:pPr lvl="2"/>
            <a:r>
              <a:rPr lang="en-US" dirty="0" smtClean="0"/>
              <a:t>To improve organizational; efficiency  (avoiding “downtime” of an inoperable machine</a:t>
            </a:r>
          </a:p>
          <a:p>
            <a:pPr lvl="2"/>
            <a:r>
              <a:rPr lang="en-US" dirty="0" smtClean="0"/>
              <a:t>Planned</a:t>
            </a:r>
          </a:p>
          <a:p>
            <a:pPr lvl="2"/>
            <a:r>
              <a:rPr lang="en-US" dirty="0" smtClean="0"/>
              <a:t>Frequency</a:t>
            </a:r>
          </a:p>
          <a:p>
            <a:pPr lvl="3"/>
            <a:r>
              <a:rPr lang="en-US" dirty="0" smtClean="0"/>
              <a:t>The nature of the mechanics (how often does it break? How often is it in use?)</a:t>
            </a:r>
          </a:p>
          <a:p>
            <a:pPr lvl="3"/>
            <a:r>
              <a:rPr lang="en-US" dirty="0" smtClean="0"/>
              <a:t>Cost (mower vs. scissors)</a:t>
            </a:r>
          </a:p>
          <a:p>
            <a:pPr lvl="3"/>
            <a:r>
              <a:rPr lang="en-US" dirty="0" smtClean="0"/>
              <a:t>How important is it to service delivery?</a:t>
            </a:r>
          </a:p>
          <a:p>
            <a:pPr lvl="3"/>
            <a:r>
              <a:rPr lang="en-US" dirty="0" smtClean="0"/>
              <a:t>Seasonal (approaching seasons)</a:t>
            </a:r>
          </a:p>
          <a:p>
            <a:pPr lvl="4"/>
            <a:r>
              <a:rPr lang="en-US" dirty="0" smtClean="0"/>
              <a:t>Example: SNOW on October 29</a:t>
            </a:r>
            <a:r>
              <a:rPr lang="en-US" baseline="30000" dirty="0" smtClean="0"/>
              <a:t>th</a:t>
            </a:r>
            <a:r>
              <a:rPr lang="en-US" dirty="0" smtClean="0"/>
              <a:t>.</a:t>
            </a:r>
          </a:p>
        </p:txBody>
      </p:sp>
      <p:pic>
        <p:nvPicPr>
          <p:cNvPr id="3074" name="Picture 2"/>
          <p:cNvPicPr>
            <a:picLocks noChangeAspect="1" noChangeArrowheads="1"/>
          </p:cNvPicPr>
          <p:nvPr/>
        </p:nvPicPr>
        <p:blipFill>
          <a:blip r:embed="rId3" cstate="print"/>
          <a:srcRect/>
          <a:stretch>
            <a:fillRect/>
          </a:stretch>
        </p:blipFill>
        <p:spPr bwMode="auto">
          <a:xfrm>
            <a:off x="0" y="3823658"/>
            <a:ext cx="2286000" cy="1434142"/>
          </a:xfrm>
          <a:prstGeom prst="rect">
            <a:avLst/>
          </a:prstGeom>
          <a:noFill/>
          <a:ln w="9525">
            <a:noFill/>
            <a:miter lim="800000"/>
            <a:headEnd/>
            <a:tailEnd/>
          </a:ln>
          <a:effectLst/>
        </p:spPr>
      </p:pic>
    </p:spTree>
    <p:extLst>
      <p:ext uri="{BB962C8B-B14F-4D97-AF65-F5344CB8AC3E}">
        <p14:creationId xmlns:p14="http://schemas.microsoft.com/office/powerpoint/2010/main" val="9126403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Maintenance Standards</a:t>
            </a:r>
            <a:endParaRPr lang="en-US" sz="3000" dirty="0"/>
          </a:p>
        </p:txBody>
      </p:sp>
      <p:sp>
        <p:nvSpPr>
          <p:cNvPr id="4" name="Content Placeholder 2"/>
          <p:cNvSpPr>
            <a:spLocks noGrp="1"/>
          </p:cNvSpPr>
          <p:nvPr>
            <p:ph idx="1"/>
          </p:nvPr>
        </p:nvSpPr>
        <p:spPr>
          <a:xfrm>
            <a:off x="304800" y="990600"/>
            <a:ext cx="8229600" cy="1295400"/>
          </a:xfrm>
        </p:spPr>
        <p:txBody>
          <a:bodyPr/>
          <a:lstStyle/>
          <a:p>
            <a:pPr>
              <a:buNone/>
            </a:pPr>
            <a:r>
              <a:rPr lang="en-US" sz="3600" dirty="0" smtClean="0">
                <a:latin typeface="Calibri" pitchFamily="34" charset="0"/>
              </a:rPr>
              <a:t>Specific </a:t>
            </a:r>
          </a:p>
          <a:p>
            <a:pPr>
              <a:buNone/>
            </a:pPr>
            <a:r>
              <a:rPr lang="en-US" sz="3600" dirty="0" smtClean="0">
                <a:latin typeface="Calibri" pitchFamily="34" charset="0"/>
              </a:rPr>
              <a:t>Clearly defined performance levels</a:t>
            </a:r>
          </a:p>
          <a:p>
            <a:endParaRPr lang="en-US" dirty="0" smtClean="0"/>
          </a:p>
        </p:txBody>
      </p:sp>
      <p:pic>
        <p:nvPicPr>
          <p:cNvPr id="5" name="Picture 3" descr="C:\Documents and Settings\gingern\Local Settings\Temporary Internet Files\Content.IE5\45EZ8167\MC900056678[1].wmf"/>
          <p:cNvPicPr>
            <a:picLocks noChangeAspect="1" noChangeArrowheads="1"/>
          </p:cNvPicPr>
          <p:nvPr/>
        </p:nvPicPr>
        <p:blipFill>
          <a:blip r:embed="rId3" cstate="print"/>
          <a:srcRect/>
          <a:stretch>
            <a:fillRect/>
          </a:stretch>
        </p:blipFill>
        <p:spPr bwMode="auto">
          <a:xfrm>
            <a:off x="990600" y="2286000"/>
            <a:ext cx="1143000" cy="2065338"/>
          </a:xfrm>
          <a:prstGeom prst="rect">
            <a:avLst/>
          </a:prstGeom>
          <a:noFill/>
          <a:ln w="9525">
            <a:noFill/>
            <a:miter lim="800000"/>
            <a:headEnd/>
            <a:tailEnd/>
          </a:ln>
        </p:spPr>
      </p:pic>
      <p:sp>
        <p:nvSpPr>
          <p:cNvPr id="6" name="TextBox 5"/>
          <p:cNvSpPr txBox="1">
            <a:spLocks noChangeArrowheads="1"/>
          </p:cNvSpPr>
          <p:nvPr/>
        </p:nvSpPr>
        <p:spPr bwMode="auto">
          <a:xfrm>
            <a:off x="685800" y="4648200"/>
            <a:ext cx="2743200" cy="646331"/>
          </a:xfrm>
          <a:prstGeom prst="rect">
            <a:avLst/>
          </a:prstGeom>
          <a:noFill/>
          <a:ln w="9525">
            <a:noFill/>
            <a:miter lim="800000"/>
            <a:headEnd/>
            <a:tailEnd/>
          </a:ln>
        </p:spPr>
        <p:txBody>
          <a:bodyPr wrap="square">
            <a:spAutoFit/>
          </a:bodyPr>
          <a:lstStyle/>
          <a:p>
            <a:r>
              <a:rPr lang="en-US" b="1" dirty="0">
                <a:latin typeface="Calibri" pitchFamily="34" charset="0"/>
              </a:rPr>
              <a:t>Standard: </a:t>
            </a:r>
            <a:r>
              <a:rPr lang="en-US" dirty="0">
                <a:latin typeface="Calibri" pitchFamily="34" charset="0"/>
              </a:rPr>
              <a:t>Tile floors wet mopped 1x per day</a:t>
            </a:r>
          </a:p>
        </p:txBody>
      </p:sp>
      <p:pic>
        <p:nvPicPr>
          <p:cNvPr id="7" name="Picture 2" descr="C:\Documents and Settings\gingern\Local Settings\Temporary Internet Files\Content.IE5\N2H2M3WL\MC900370552[1].wmf"/>
          <p:cNvPicPr>
            <a:picLocks noChangeAspect="1" noChangeArrowheads="1"/>
          </p:cNvPicPr>
          <p:nvPr/>
        </p:nvPicPr>
        <p:blipFill>
          <a:blip r:embed="rId4" cstate="print"/>
          <a:srcRect/>
          <a:stretch>
            <a:fillRect/>
          </a:stretch>
        </p:blipFill>
        <p:spPr bwMode="auto">
          <a:xfrm>
            <a:off x="4724400" y="2590800"/>
            <a:ext cx="3016250" cy="1704975"/>
          </a:xfrm>
          <a:prstGeom prst="rect">
            <a:avLst/>
          </a:prstGeom>
          <a:noFill/>
          <a:ln w="9525">
            <a:noFill/>
            <a:miter lim="800000"/>
            <a:headEnd/>
            <a:tailEnd/>
          </a:ln>
        </p:spPr>
      </p:pic>
      <p:sp>
        <p:nvSpPr>
          <p:cNvPr id="8" name="TextBox 6"/>
          <p:cNvSpPr txBox="1">
            <a:spLocks noChangeArrowheads="1"/>
          </p:cNvSpPr>
          <p:nvPr/>
        </p:nvSpPr>
        <p:spPr bwMode="auto">
          <a:xfrm>
            <a:off x="4953000" y="4648200"/>
            <a:ext cx="3276600" cy="923330"/>
          </a:xfrm>
          <a:prstGeom prst="rect">
            <a:avLst/>
          </a:prstGeom>
          <a:noFill/>
          <a:ln w="9525">
            <a:noFill/>
            <a:miter lim="800000"/>
            <a:headEnd/>
            <a:tailEnd/>
          </a:ln>
        </p:spPr>
        <p:txBody>
          <a:bodyPr wrap="square">
            <a:spAutoFit/>
          </a:bodyPr>
          <a:lstStyle/>
          <a:p>
            <a:r>
              <a:rPr lang="en-US" b="1" dirty="0">
                <a:latin typeface="Calibri" pitchFamily="34" charset="0"/>
              </a:rPr>
              <a:t>Productivity Standard: </a:t>
            </a:r>
            <a:r>
              <a:rPr lang="en-US" dirty="0">
                <a:latin typeface="Calibri" pitchFamily="34" charset="0"/>
              </a:rPr>
              <a:t>using a 21-inch rotary mower, employee will mow 4,800 </a:t>
            </a:r>
            <a:r>
              <a:rPr lang="en-US" dirty="0" err="1">
                <a:latin typeface="Calibri" pitchFamily="34" charset="0"/>
              </a:rPr>
              <a:t>sf</a:t>
            </a:r>
            <a:r>
              <a:rPr lang="en-US" dirty="0">
                <a:latin typeface="Calibri" pitchFamily="34" charset="0"/>
              </a:rPr>
              <a:t> in 1 hour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2800" b="1" dirty="0" smtClean="0"/>
              <a:t>Implementing Maintenance Standards</a:t>
            </a:r>
            <a:r>
              <a:rPr lang="en-US" sz="2800" dirty="0" smtClean="0"/>
              <a:t/>
            </a:r>
            <a:br>
              <a:rPr lang="en-US" sz="2800" dirty="0" smtClean="0"/>
            </a:br>
            <a:endParaRPr lang="en-US" sz="2800" dirty="0" smtClean="0"/>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a:xfrm>
            <a:off x="457200" y="1066800"/>
            <a:ext cx="8229600" cy="4572000"/>
          </a:xfrm>
        </p:spPr>
        <p:txBody>
          <a:bodyPr/>
          <a:lstStyle/>
          <a:p>
            <a:pPr lvl="1">
              <a:buNone/>
            </a:pPr>
            <a:r>
              <a:rPr lang="en-US" dirty="0" smtClean="0"/>
              <a:t>Routine Maintenance:</a:t>
            </a:r>
          </a:p>
          <a:p>
            <a:pPr lvl="1"/>
            <a:r>
              <a:rPr lang="en-US" dirty="0" smtClean="0"/>
              <a:t>Waxing floors, painting walls, changing filter, adjusting doors, changing light bulbs, cleaning lighting fixtures</a:t>
            </a:r>
          </a:p>
          <a:p>
            <a:pPr lvl="1"/>
            <a:r>
              <a:rPr lang="en-US" dirty="0" smtClean="0"/>
              <a:t>Typically done through a work order</a:t>
            </a:r>
          </a:p>
          <a:p>
            <a:pPr lvl="2"/>
            <a:r>
              <a:rPr lang="en-US" dirty="0" smtClean="0"/>
              <a:t>Can be contracted out</a:t>
            </a:r>
          </a:p>
          <a:p>
            <a:pPr lvl="1"/>
            <a:r>
              <a:rPr lang="en-US" dirty="0" smtClean="0"/>
              <a:t>Staff need to recognize conditions to initiate a work order, and understand the quality level of maintenance desired by the agency</a:t>
            </a:r>
          </a:p>
          <a:p>
            <a:pPr lvl="2">
              <a:buNone/>
            </a:pPr>
            <a:endParaRPr lang="en-US" dirty="0" smtClean="0"/>
          </a:p>
        </p:txBody>
      </p:sp>
    </p:spTree>
    <p:extLst>
      <p:ext uri="{BB962C8B-B14F-4D97-AF65-F5344CB8AC3E}">
        <p14:creationId xmlns:p14="http://schemas.microsoft.com/office/powerpoint/2010/main" val="9126403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2800" b="1" dirty="0" smtClean="0"/>
              <a:t>Implementing Maintenance Standards</a:t>
            </a:r>
            <a:r>
              <a:rPr lang="en-US" sz="2800" dirty="0" smtClean="0"/>
              <a:t/>
            </a:r>
            <a:br>
              <a:rPr lang="en-US" sz="2800" dirty="0" smtClean="0"/>
            </a:br>
            <a:endParaRPr lang="en-US" sz="2800" dirty="0" smtClean="0"/>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a:xfrm>
            <a:off x="457200" y="1066800"/>
            <a:ext cx="8229600" cy="4572000"/>
          </a:xfrm>
        </p:spPr>
        <p:txBody>
          <a:bodyPr/>
          <a:lstStyle/>
          <a:p>
            <a:pPr lvl="1">
              <a:buNone/>
            </a:pPr>
            <a:r>
              <a:rPr lang="en-US" dirty="0" smtClean="0"/>
              <a:t>Landscape Maintenance:</a:t>
            </a:r>
          </a:p>
          <a:p>
            <a:pPr marL="1371600" lvl="2" indent="-457200">
              <a:buAutoNum type="arabicParenR"/>
            </a:pPr>
            <a:r>
              <a:rPr lang="en-US" dirty="0" smtClean="0"/>
              <a:t>Goals and Objectives of the Plan</a:t>
            </a:r>
          </a:p>
          <a:p>
            <a:pPr marL="1371600" lvl="2" indent="-457200">
              <a:buAutoNum type="arabicParenR"/>
            </a:pPr>
            <a:r>
              <a:rPr lang="en-US" dirty="0" smtClean="0"/>
              <a:t>A detailed inventory of the site:</a:t>
            </a:r>
          </a:p>
          <a:p>
            <a:pPr marL="1828800" lvl="3" indent="-457200"/>
            <a:r>
              <a:rPr lang="en-US" dirty="0" smtClean="0"/>
              <a:t>Fauna, facilities, topography, soils, utility and communication lines.</a:t>
            </a:r>
          </a:p>
          <a:p>
            <a:pPr marL="1371600" lvl="2" indent="-457200">
              <a:buAutoNum type="arabicParenR"/>
            </a:pPr>
            <a:r>
              <a:rPr lang="en-US" dirty="0" smtClean="0"/>
              <a:t>Listing of Maintenance tasks with standards </a:t>
            </a:r>
          </a:p>
          <a:p>
            <a:pPr marL="1828800" lvl="3" indent="-457200">
              <a:buNone/>
            </a:pPr>
            <a:r>
              <a:rPr lang="en-US" dirty="0" smtClean="0"/>
              <a:t>(how you know the task was completed to desired results)</a:t>
            </a:r>
          </a:p>
          <a:p>
            <a:pPr marL="1371600" lvl="2" indent="-457200">
              <a:buAutoNum type="arabicParenR"/>
            </a:pPr>
            <a:r>
              <a:rPr lang="en-US" dirty="0" smtClean="0"/>
              <a:t>A format for scheduling round and infrequent maintenance work </a:t>
            </a:r>
          </a:p>
          <a:p>
            <a:pPr marL="1828800" lvl="3" indent="-457200"/>
            <a:r>
              <a:rPr lang="en-US" dirty="0" smtClean="0"/>
              <a:t>Know what supplies are needed for each type of job, materials and supplies.</a:t>
            </a:r>
          </a:p>
          <a:p>
            <a:pPr marL="1828800" lvl="3" indent="-457200">
              <a:buNone/>
            </a:pPr>
            <a:endParaRPr lang="en-US" dirty="0" smtClean="0"/>
          </a:p>
        </p:txBody>
      </p:sp>
    </p:spTree>
    <p:extLst>
      <p:ext uri="{BB962C8B-B14F-4D97-AF65-F5344CB8AC3E}">
        <p14:creationId xmlns:p14="http://schemas.microsoft.com/office/powerpoint/2010/main" val="912640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Benefits of Certification</a:t>
            </a:r>
            <a:endParaRPr lang="en-US" sz="3000" dirty="0"/>
          </a:p>
        </p:txBody>
      </p:sp>
      <p:pic>
        <p:nvPicPr>
          <p:cNvPr id="4" name="Eileen CPRP Candidate.wmv">
            <a:hlinkClick r:id="" action="ppaction://media"/>
          </p:cNvPr>
          <p:cNvPicPr>
            <a:picLocks noGrp="1" noRot="1" noChangeAspect="1"/>
          </p:cNvPicPr>
          <p:nvPr>
            <p:ph idx="1"/>
            <a:videoFile r:link="rId1"/>
          </p:nvPr>
        </p:nvPicPr>
        <p:blipFill>
          <a:blip r:embed="rId3" cstate="print"/>
          <a:stretch>
            <a:fillRect/>
          </a:stretch>
        </p:blipFill>
        <p:spPr>
          <a:xfrm>
            <a:off x="1524000" y="10668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895600"/>
            <a:ext cx="8229600" cy="1066800"/>
          </a:xfrm>
        </p:spPr>
        <p:txBody>
          <a:bodyPr/>
          <a:lstStyle/>
          <a:p>
            <a:pPr algn="ctr">
              <a:buNone/>
            </a:pPr>
            <a:r>
              <a:rPr lang="en-US" sz="5500" b="1" dirty="0" smtClean="0">
                <a:solidFill>
                  <a:schemeClr val="tx1"/>
                </a:solidFill>
                <a:latin typeface="Georgia" pitchFamily="18" charset="0"/>
              </a:rPr>
              <a:t>PROGRAMMING</a:t>
            </a:r>
          </a:p>
          <a:p>
            <a:pPr algn="ctr">
              <a:buNone/>
            </a:pPr>
            <a:endParaRPr lang="en-US" sz="2000" b="1" dirty="0" smtClean="0">
              <a:solidFill>
                <a:schemeClr val="tx1"/>
              </a:solidFill>
              <a:latin typeface="Georgia" pitchFamily="18" charset="0"/>
            </a:endParaRPr>
          </a:p>
        </p:txBody>
      </p:sp>
      <p:pic>
        <p:nvPicPr>
          <p:cNvPr id="5" name="Picture 7"/>
          <p:cNvPicPr>
            <a:picLocks noChangeAspect="1" noChangeArrowheads="1"/>
          </p:cNvPicPr>
          <p:nvPr/>
        </p:nvPicPr>
        <p:blipFill>
          <a:blip r:embed="rId2" cstate="print"/>
          <a:srcRect/>
          <a:stretch>
            <a:fillRect/>
          </a:stretch>
        </p:blipFill>
        <p:spPr bwMode="auto">
          <a:xfrm>
            <a:off x="533400" y="9144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2800" b="1" dirty="0" smtClean="0"/>
              <a:t>Recreation Planning Process</a:t>
            </a:r>
            <a:r>
              <a:rPr lang="en-US" sz="2800" dirty="0" smtClean="0"/>
              <a:t/>
            </a:r>
            <a:br>
              <a:rPr lang="en-US" sz="2800" dirty="0" smtClean="0"/>
            </a:br>
            <a:endParaRPr lang="en-US" sz="2800" dirty="0" smtClean="0"/>
          </a:p>
        </p:txBody>
      </p:sp>
      <p:sp>
        <p:nvSpPr>
          <p:cNvPr id="7171" name="Rectangle 3"/>
          <p:cNvSpPr>
            <a:spLocks noGrp="1" noChangeArrowheads="1"/>
          </p:cNvSpPr>
          <p:nvPr>
            <p:ph type="body" idx="1"/>
          </p:nvPr>
        </p:nvSpPr>
        <p:spPr>
          <a:xfrm>
            <a:off x="63500" y="1066800"/>
            <a:ext cx="5041900" cy="3733800"/>
          </a:xfrm>
        </p:spPr>
        <p:txBody>
          <a:bodyPr/>
          <a:lstStyle/>
          <a:p>
            <a:r>
              <a:rPr lang="en-US" sz="2400" b="1" dirty="0" smtClean="0"/>
              <a:t>A-PIE</a:t>
            </a:r>
          </a:p>
          <a:p>
            <a:endParaRPr lang="en-US" sz="2300" dirty="0" smtClean="0">
              <a:solidFill>
                <a:schemeClr val="tx1"/>
              </a:solidFill>
            </a:endParaRPr>
          </a:p>
          <a:p>
            <a:endParaRPr lang="en-US" sz="2300" dirty="0">
              <a:solidFill>
                <a:schemeClr val="tx1"/>
              </a:solidFill>
            </a:endParaRPr>
          </a:p>
          <a:p>
            <a:endParaRPr lang="en-US" sz="2300" dirty="0" smtClean="0">
              <a:solidFill>
                <a:schemeClr val="tx1"/>
              </a:solidFill>
            </a:endParaRPr>
          </a:p>
          <a:p>
            <a:r>
              <a:rPr lang="en-US" sz="2300" b="1" dirty="0" smtClean="0">
                <a:solidFill>
                  <a:schemeClr val="tx1"/>
                </a:solidFill>
              </a:rPr>
              <a:t>A</a:t>
            </a:r>
            <a:r>
              <a:rPr lang="en-US" sz="2300" dirty="0" smtClean="0">
                <a:solidFill>
                  <a:schemeClr val="tx1"/>
                </a:solidFill>
              </a:rPr>
              <a:t>ssess</a:t>
            </a:r>
          </a:p>
          <a:p>
            <a:r>
              <a:rPr lang="en-US" sz="2300" b="1" dirty="0" smtClean="0">
                <a:solidFill>
                  <a:schemeClr val="tx1"/>
                </a:solidFill>
              </a:rPr>
              <a:t>P</a:t>
            </a:r>
            <a:r>
              <a:rPr lang="en-US" sz="2300" dirty="0" smtClean="0">
                <a:solidFill>
                  <a:schemeClr val="tx1"/>
                </a:solidFill>
              </a:rPr>
              <a:t>lan</a:t>
            </a:r>
          </a:p>
          <a:p>
            <a:r>
              <a:rPr lang="en-US" sz="2300" b="1" dirty="0" smtClean="0">
                <a:solidFill>
                  <a:schemeClr val="tx1"/>
                </a:solidFill>
              </a:rPr>
              <a:t>I</a:t>
            </a:r>
            <a:r>
              <a:rPr lang="en-US" sz="2300" dirty="0" smtClean="0">
                <a:solidFill>
                  <a:schemeClr val="tx1"/>
                </a:solidFill>
              </a:rPr>
              <a:t>mplement</a:t>
            </a:r>
          </a:p>
          <a:p>
            <a:r>
              <a:rPr lang="en-US" sz="2300" b="1" dirty="0" smtClean="0">
                <a:solidFill>
                  <a:schemeClr val="tx1"/>
                </a:solidFill>
              </a:rPr>
              <a:t>E</a:t>
            </a:r>
            <a:r>
              <a:rPr lang="en-US" sz="2300" dirty="0" smtClean="0">
                <a:solidFill>
                  <a:schemeClr val="tx1"/>
                </a:solidFill>
              </a:rPr>
              <a:t>valuate</a:t>
            </a:r>
          </a:p>
        </p:txBody>
      </p:sp>
      <p:sp>
        <p:nvSpPr>
          <p:cNvPr id="2" name="AutoShape 2"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63500" y="-8747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215900" y="-7223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g;base64,/9j/4AAQSkZJRgABAQAAAQABAAD/2wCEAAkGBg8PEBQPDRQUDw8PFBUPEA8PFA8PEBQUFBQVFBQQFBQXHCYeFxkjGRQUHy8gIycpLCwsFR4yNTIqNyYsLCkBCQoKDgwOGg8PGCwiHyAsLyw1MCksNCksKS40LCwsNSksKjUsKSwsNTEqNjUqKi8pLSkpKSwqKS0sLCosLCwpKf/AABEIAL0BCgMBIgACEQEDEQH/xAAcAAAABwEBAAAAAAAAAAAAAAAAAQMEBQYHAgj/xABGEAACAQMDAgQDBAcDCgYDAAABAgMABBEFEiEGMQcTQVEiYXEUMoGRCCNCUpKhsTNDwRUWJFNicoKTovA0o7KzwtEXY4P/xAAbAQEAAgMBAQAAAAAAAAAAAAAAAgQDBQYBB//EACoRAQACAgIBBAAFBQEAAAAAAAABAgMEETEFEhMhQTJCUWHhInGRodEU/9oADAMBAAIRAxEAPwDLVWlkWuUWlkFUplah0q0qq0SrSyrUJlkiAVaVVaCrSoFY5lOAVa7VaNVrsCoTKUQAFdAUYFdgVFLgQFdYoAV0BXj0WKPFHijArwFijxT3TNGuLo4tYnl9CyjEY9PikOFH554PtVy0nwqc4a8lCDv5UHxN9DIwwPTsp9cHsay0xXv1CFsla9yoB478fWp7Suhr65wRH5KH+8uMxD8ExvP8IHB599U0jpe0tObeJVft5rZkl/5jZI+gwOT71KbatU1Yj8Uq1tifyqTpXhfbR4a5Zrlv3eYov4VO5vxbB545xVstbGOFAkKLEg7LGqov1wPX50620NtWq1ivUK9rTbslsrkpS+2uStSRRmr6tb2cfnXciQRAhd8hwNx7KAOSeDwPY+1KwSpIiyRsHjkUOjqQVZWGVYH1BBBqG8QOlrG/tlGpStbQQOJfOEkcIBI2YZnBXB3AfXGPnKaC9s1rCbEhrURqkBXdt2J8AALc8bcc+1AqyUm8J9QR+BrKtX6v1PW7ySx0BvItYOJbwMYywzjeZANyKSDtVfiOCfkJrovw0vNNuxcS3gukZHjkjYSg/EAQw3MQTuVfbjP0oJXrXq6DSoPNmBeRyVhhUgM7Dvz+yoyMn5jvms7u9Y6pnjN3FF9ngClxGiW+8r33BJcyNx7Cm/Xeup/nGpuY3uYbLYiW8YDF2WPzQAvqDIwJ78DscYq1yar1Hf8A/hbWPTImziW8O6b152kZB7f3ftzig68PusTqkDeaAtxAQsoXhWDZ2yAenYgj3HzAqxyxVBdEeHo0t5HafzpZ1wyhFjQBWyWUZJPJA9AM/SrRLHQREsVMZoqmZY6ZTRUELNFTXyqlZoqamOgyxFpZRXCClkWqErsO0WlUWuVFLKKxzKcQ6UUoq0SilFFY5lKBgV2BQArsCopwAFdAUPrUxpPS15dYMER2H+9k/VRfUMfvD/dDevsaRWbdQTaK9okCu4omdgiAu7fdRAWY/RRya0bSfCyJcNeSmU/6uHMSd+xf7x/Db3PyNXLTdIgtl220aRD12AAn/ebu3c9ye5qzTVmfxK9tiI6ZfpPhxez4aULaofWX4pO3+qU8enDFT39ubppXhxYwcyKbp/efBT8Ih8P557n6VaQK6Aq1TDSvUK9strfbhIwAAowBwAMAD6D0roCugKPFZmJzijxRTSqil5CERAWZ2IVVUDJYk8AAetUT/wDN+ieeIBK5BOPtHlMIAc45Y/Fj57cfOgvmKa3upQQY+0Sxw78hfNkji3Y7gbiM9x+dU7xj6hvLLTVuNOk8stMiPKoRz5bo+CpYEcts5HPtVeHhv/nGp1W+nlgNyP8AQoE8t1hgXKx78/eLffIBX73ueAuWs+I1jZ30Wn3BkWafZiQpiBRJkIxkJGQWAXIBAJ5IwcK+IuuNY6Xc3EbFJVTZEwIDCSRhGrDPqC27/hNQfih4cJe6ciWiYuNPQfZgMAtGigNBwPUKCP8AaA7ZNZdr3iFJqmkWmmsS199oWKUn+8VF2wyMT6kyKD80Y+tBc202aTpGWS6kklnnQ3zSSOZXOJlaMbjzjZGnHpk076I1Bx0pI6fC8FveopHPK+awP/VV61XQwNMlsoeQLOS1j3Y9IDGmfxxVA/R+lWXTLi3f4wtw4ZD28uWGMY+hKyUB/o+JH/k6YrjzDcsJPfaI4/Lz8uXx+NaXM6qMuQoyFyxCjLEKoyfUkgAepNYlJ4b9QaNcyPoTmWCXABVoNxXOVWWKXgsvI3AevGMkVM6X4ea5fzxXGvXZRLd1ljt4mjZtyHIO2MCJDwPi+I0ER4t6Ld2Gox63ZA7fgMjqCRHKg2frAP2HTAye+WHtRL47XE4EVpYbrlhhcSSTLnHJESoGI9cbvzrb3X+dNIbKOLPlIke7k+WiR5+Z2gZoM86E6Z1ITyanq8h+0TRmFLbj9WhcPggcJgrwg9znmrlJHUg6U3kSgjJY6ZTR1KypTOaOgiJo6amOpOaOmpjoMeQUuopNBS6CtdK9DtFpVRXKilUHYep4A9T6YHvWOU3SilAKm9K6KvJ8HZ5KH9ufKcfJMFvb0Hf61ctJ8OLWPBuC1y3sf1cX8CnJ9e7HvU64b2RtlrVnljYyzNsgRpX/AHYwWI7d/Re45OBVu0nwyuJMNdOsC/uJ+tl+hP3V/Nu/y50S0tUjUJEqog7KihV/Ice9OlWrNdasd/LBbPaevhC6R0XZW2CkYkkH97NiV+2MjPwr6/dA71YAKJRXYFWIiI6YJmZ7GBXQFcu4UFmIVVBLMSAABySSewqr6f4qaPcXAtIblWldtiZSVY2bsFWRlCkn05wcjGc168WwCjxWc9b9d31pqKadbrHi8t8WjkPv+0yuYk3N93CsNxGOxGTUp0D0XfafJM97fSX6ypGEDtLhXyxkO12b/ZAII4zkCgtl9eJBFJPKcRwo8rnGcKilmOPoDWTWfVvU+qj7ZpUVvDZb2WJJTEXkCHB3FznORjI2j+ta3eWaTRvDKN0cqNFIp9VdSrD8QTWPTdA67oYkl0W7E9pHulNrNgHaPiYbGyhOAcspUnHGDxQSfjzq222tLN3MEV7OBcyAFgsUewtkDkgF1bHrsqI1jUNMv7JtM0HTJbxcFYrqOFYIo5ACFnM7jcWyozuxuBIJpzrvndU6Cl1BGFvbWViYU5V2QYdIy3PKMjAe4xz3pHT/AB4n8lbVdPkk1Ff1XlJkRllGC3lqu8cgkoAMc8igkda6bvE6Te1vlBubSMOAHD7UhmDL8Q4ysW4Y+VWvwovBNo1kwyNsRi594neI/wA0NN+ldE1K4066TW2Hn6iZT5QyRAkkSxLFgHAA252jt6kkmpToTpH/ACTZrZ+c1xtZ33sojA3nJVVycDOT3PJNBYMVlGoeExXqC3v7dP8AQnc3VwAVAimjBYDBOSrybTgDjLdhitYoUHDLkYPYjFQ3TPR1lpiNHYx+UJCDISzyMxXO0ksT23HtU3QoOCK4IpQiiIoEWFJMtOCKTYUDZ1ppM4Hc001/XVgGF+Jz2X/E/KqVd6pNIcs5+inaP5VrdryOLBPp7n9mo3PLYda3o7n9l3Yg9qbSpUb05LIy/GSeeCfapiVau4cnuUi/HbY4MvvY4vxxyi5kpqUqRmSmpSsrMxVBUhp2lTz/ANgjOP3hgJ+LnA9vX1q36X0pbR4LL5re8vxD8E+7+eas0ICjnAVR9AB/gKrRg/VYnN+isaX4ek4N1Jj/APXD/i7D+g9e/vcdJ0K3t/7CNVbsX+9Ifq559T8q6s5kcZjZXHbKMrj6ZBqRiWs1aVr1DDN5nstGtOUWmzzpGN0rLGucbpGVFz7ZY4zVZ6q8SItOu47UxSXBkhaUpAN0u8sBEoGexCyk/Lb8xU0V2QUsgqhdV9SX0i2Fnpym0vNUBdmmXLW0aIryAgj7w3d8fsn1PEdv1XQJ7eS8u21LTrmVbeZpVIkgd/uyAksdvfjOOMYHBoJ3X/FiwtVU2+7UHYuPLtPi2rGQJHZjwFGeCMg/Tmoe66v1fV1abpvZFa26qXe5VRNPNt3tbIpDL8IKg9gS3DdqdeHdqlpq+r2m0CQyR3Ub/EWaKTc+0t2wDIvHuW74pTwwj+yXuq6YMBIbkXcCj0jnHAz8lEXGPegg+set5L/pc3SYilllS0u0TOFZXy6j1UNhDg+j45pvqmmJqlilloukyRwpsMGo3QisyMHPmqSC0oYZyc87icZAqQ6Y0CKWXXNAmOyJ5RdQAcbFlw6uieyEQevPFJ2EfWNrENPiit5EjHlRX7tGxCAYVss+TgYA3Rk8djQLeJkM1qdE1C6KtNaXEUF06MdrMwR3K7gOD5UvJx3rWhVMTw4WfSk0zUp5bht/ny3CkCQyNI0jbWcNgZZhkjJye2auSJtAUegAGe/AxQdVmGr+GWsXEk6LqskdjcSO3kASsUidiRCMt90KduMgHFafR0EX0z05Bp1rHZ2wPlxA8ty7MSWZ2PuSSfb0HAqUoUKAUKFCgFChQoBREUdCg5NEa6oiKBMio3WdRWCMsfwHqT6CpKVwBk1nXUeqGeUgH4E4HzPqf8Kob+1Gti5+56azye7Gphm35p+IRd3cNK5d+S3/AGAKOwsDM+0dvWmV/exwRtLMdsaDJPf5AAepzV96b09REsi8h1Dg+4YZB/nXP+P1bbOT3L9R/uXLeK07beX3cnzET/mS9nYCJQBRyrT51prKtddEcRw7uIiI4hHTLTYpT6Zabba9eoSBaq19pjatqEtrK7x2NiqB0jO0yyuN3J5HAz/Dx3Jq2wCoTS5vsurzwycLqCRzwMcANJEux4gf3sZOPYfMUE3010da2DO1mHTzgquhcupKk7WG7kH4m9cc9qQm6lnudInvbMfZ7iESkxsElKNA58xDuGCfLUnt6+tWCS4SJGllYJHGpd3Y4CqBkk1UNO120028u4rxxFZ34TUbZyG2MJUxOgwvcnBA9h86CN6ya3nntNS1GCa60mWzXiBnAgmdt5d1VgQMEL94cj124Ml1LNYraWOsaYVkTTriAPMgHnGDCwmOQnaxIAjXDc8j3JI6E1HUU0ry7O3Ek1pcNH5F0WhL20imVSjnADfrBwc8A5HIqZ6O6Lk+z3q6nFFGNTlaR7O3I8qJCMYUrwGyc8HjaPoAHiIZIJrPVLUGdtOLvcQRkF2tJgEeZQO4GO/bnPYGoHrLrC26gjh0rShJPJcSxyTSeW8awRoTuZ9w7jPpxx3ORV26O8P7XS2eSB5pZJFEZkuJN7LGvKxqFAAAI9s1Zbe0jjz5aIm7ltiqm4+5wOfxoK7P0vONah1KEp5H2V7W5Vi3mHBZoyi4x32Z57A1Jw9KwLqD6mpfz5YFtWXI8oqrBt2MZ3fCg7/s/M1LiuhQIx2ESyNMsaLLIAHlCqJGAAADPjJAAHHyFOKFHQCgBQoUB0KKjoBQoUKAUKFCgFChWWeJXiXqVjfx6bp0MLyXCI0TvvkdmlZkVQuVVSGU98jtQanTTUdXt7Zd1zNHAvbdNIkYzjOBuIycVjp6Z6y1H/xNyLKM87BKsHB4K7bcEnj0Y4+dObH9HSNm36heyzMe/kqqNnsD5khcnj5UFo1bxs0W34E7XDcfDbRvJ39dzbU/6qqF7+kO8rCLTLFpHbAUyszsT+6Iohk/xfhV20rwd0S3IItlmYftXLPP3GOUY7D+VWmCzhtk2wRpCgH3YlWNeBgcKBQYxb9T9SXcqG+DWFoRuKJEsBkwchAXzIPTOCOPrUmakdbv/PmZv2R8K/Qev4mmdvAXYKPU1xW/sTtbHpr1HxD555Patu7Xpp1HxH/VJ8U4nFrA2SEeZgR6HCAgn8zWz9FNu0yybOc2lvk/PyUz/PNULxt00R6PCQOVuo+fYGKbP8wtXDwtk3aNZEnOIiv8MjgD8hXWauGMOKKR9O40teNfDXHH0sTimsgp24pvIKsrZjKKbFaeSim2KCDgFJa303BfxCObKsp3xTR/DLE4/aQ/hyPX8AQvBUhDQVAeG1zcFU1HUJ7q1Qg+QF8vdjGN7bjngd8Z+lXv/I1s6RxvDE8cOBEkkaSKm0ADYGBxwAMijiFPIqBwlLpSKU4SgUWlBXC0oKDoV1RCuqACjoChQChR0KAqOhQFAMUKOonqfqWDTrc3NznbuSNVXbvd3baqqCeT3P0Un0oJWhQoUArFfG//AEbVNLvuECsAZPUeTMjnPyAkP5mtqrJf0jbANYW84XLQ3Gzd+6ssbZ/NkT8qDWqFVW362j+zQSH45JYYpWEfIBeNWPPpyTTjTuro5W2sChPbP/3VWdvDF/b9Ucqc72vGT2vXHq/RYqr3V2p+VFtU/E/wj/E/lU6Zht3elZx1BqHnzEj7qfCv+J/P+lVvJ7Ps4J47n4U/Mbf/AJ9eeO7fEIyrF0ppu5vMI49KgraAyOFHqa0fSbIRRgD2rTeG1vXectuoaDwGn7mSc9uo6/upvjdCDos3GdjwMPl+tVc/kx/OufBV86LBzna8y/T9axx/OpTxXi3aNejGcRBv4ZEOf5VWv0f5i2lODzsu5VHyBjgb+rGusdu0V6bSU6em0lAzlFN6dS02oIOCn8NR8FSENA+ip5HTOKnkVA5Sl0pCOuri7jhjaWZhHHGNzu5wqgdyT6CgdLSgqg6p41aLb5CzNcMMjbbxuwyB++21SD7gmrvp18k8Mc8RzHNGkqE8ZV1DL/IigdCuq5FQXUHXmmaewjvrlIZDg+XiSSTB7MUjUkA47kUFgFR3UWsfYrSa72NMLeNpTGhwzBeTz6cc5+VQnVviLbafBBMitdyX2PscMPBm3BSrZI4X405wT8Y4NMNJ67S/lk0rVLWTTrm4icJDO29Jo3Uq2xwF5xu4x+yecjFBHa54p3DaGur6fFGjGbyZY7jdLsXc6bl2Fctu8s88YJ4q79K6ubyxtro43TwxyPgEDeVG8Ae27dWK+Hlm0+kazpD/ANpBumQD4T5iqRgk9hvtk4+Zo9K6nnHSEywEq9vN9ld1Y71hmkV93yz5hj+hoNlj6001pvs6Xds02dvliaIsWzjYOeWz6d6iuuPEy10d4o7mOV2uBuVownlqoYKxYlt3Gc4CnNZFpPTUmpaVFBp+kLuO3OrS3EUbGQN+tdVIDMm4MuMkADtmpHxX0W7GiWL3zLLd2MrWkzRMJRtdTsZ3wCGxHGDnuXye9BMan453tvJFcSae0emXBPkyyF1mlQH+0U/dBK8hT3/exzUZ+kA11PFaXaMh0xtvk7S29pZUMnmOMYA2DC8ns3bNTniaBf8ATEN2u3Ma2tzhVwAWAidVH7IBkP4LTaDSJNb6TgigCyXNsB5aA7fit3eMJzxuMJ9eMtQTPhf0M0fk6tNe3F3Jc2yP5chyg85FZlYlmLFeB6fdrSqxLw96m6gijt9Mj04iO3kWOW4nSWLbF5hZwS5ChgpYA8+nBPfbaAVSPGOxSXSJjJnbE8Ezbe+0TIrn8EZz+FXeobrO087TryLtvtplz358tiKS8n5ZpYTRPEj25BhIxGV4XapK4H0II/CnAJHI4I5qM8KLb7RozbcmS2uJB+DLG+0fmfxqTrhN/Vtq5eOfifmJfNvJ6VtPNxzzE/MSsLdSn7NsH9ofh+nzqu0dOtLsDNIFHb1ry+XLu3rWe+v5eZM+byGSlJ76/lOdJaVk+aw+lXLFIWNqI0Cj0pc12mtgjBjikfT6Dqa9dfFGOv0guuIt+mXq4zm0uMD5iFyP5gVnP6OspNpdp6LPGw+rRkH/ANA/KtZ1CPdFIpGQ0brj3ypGKxb9HKU5vk/ZxA2Pn+tBqwtNmem8lLvTeSgay02NOJabGggoDUhCajYDUhAaCQiNPIqYxGnkRoHaGju7NJ4ngk+5MjRP6fC6lTz6cGuY6XSg889EdTW+lG4s7jThf3qTsiOERnBGEMR3IWA3pkYGfiNaje3Ws6jpyXmn+bpl5E7FtPmVdsojbIXdLGrAkYx2U8qfcVbXU1DSuoJrzTLSS8S7gDyRxJKV+MgMSyA4PmRbue+4+9WnRNW6kuUuRdWkNpmBvsZVwrCdiAm8mRjgAlicD7o45xQVvwz119Y1ua+vCI3tYFWCzMhOxygilkiU+nEhPcjzgCT3pv0FYWsmv6lHrCxy3XmO0C3IBU/rSWKK/B+Dyyv+z24zUxpPgh5VrbFJ/suqW8jSteW4MikM5+DDbSQEwBn13A5Bq0dR+Fun6ntkvlJulRUe5t/9Hd9vqy/Ev55wOM9qCjeNGmBRaX+mt+q0xzbTfZGXNsQUeMjbkRkZxz2ynvSVneaCJre9S6v9X1IyIbeBnka4DZHwMAoCgZJIzg89xWq9MdHWWmQtBZR7EkO6TezSM5xjLFvlxgYFPrLRbWAlreCGFnOWaKKOMsT3JKgZoM00HQbm06pu3SCQ2V4js82yUwZkCTHLkbc+YrDHP3yK78OfDq5tf8pWOoRbtOuziJjJESyq0ihtiklGKFGzxgoK1aioMr0/we1CzLw6dq01tZyEsY/L3SKT7YcDdgLlhtPHarRa+GVgtg2nS+bPFLL9qmkkkbzpJsqTIzDtnaBx/XJq2UdAwsdBtobZbOOMfZkXYsMhaZduc7T5hJIz75pza2kcS7IUWNBkhI1VF578DilqFAKOioUAoioPB5B4IP8ASjoUGMeAQMUmpafIwJhlQqvoSplikcfwx1PdQ6cYZjgfA3xD2+Y/796p2mdS2+h9Sakb3McE28jy0LnMjRzx8Dt8LnNTmq+P2lMCIre4nbOF3CGJG/HczD+GqO7pxtU9PPEx9tb5HQru4/RM8THUl7a0eQ7UBOfX0q+aBowgTJ+8e5rMIPFq/kJGn6NK2BnkXEpHzISMcUt/nF1pcqpis4rUE9yiRn/iWeUkfkKxaXjqavzzzLB47xOPT/q55tP22E0RrHW6W6zuQwmvo7cE9llEZ/4TBGSPzFE3gdqE5DX+qySEjD/28x/3Q0kgyPwrZty1K+120gwbieCEE8ebNDGD7j4mGaxLwGuMalexqRsaFn4IIOy4RVIx3GJDVjtf0d9PUfrri5kOf2PIhXHtgox/nVs6a8OtO0yQzWSOsrIYmZ5HkypKsRg8d1Hp6UFhem0hpdzTaQ0DaU02JpeU02JoICBqkIDUXA1SEDUElCaexGo+FqexGgexmnCGmkZpyhoHCmlFpFTSqmgVFdCuBXVB0KMUQNHQHQoUKAUKFCgFChQoBQoUKAUKFCghrvozTpp2uZ7WCWd8bpJY0kJ2qFGQ2RwoA7elP7PS7eBdsEUcK99sUccYz74UCnVFQCioGiNARrk0ZNcMaDljSTmu2NIuaBNzTWU0vIaaytQN5jTbdSkzU2LUFegapGBqiIHqRgeglYWp7E1RkL0+hagkY2pyhpjE1Oo2oHaGlVNNkallNAuDXYNJKa7BoFKMGuQaOg6o65o80B0KFCgFChQoBQoUKAUKLNCgRu7yKFd8zpEg4LyMqL+bHFQk3iHpCAlr6147hZo2P5KSTUX4x2fm6LdAYygjlGef7OVGOPnjI/Gqx4beGuj3umW13PbCSZ1bzG8662lkkdMlRJtH3QcYxzQWSbxn0JQT9rDY9EiuST9Pgx/Ooy48ftGUZU3Eh/dWLB/NmAqyR+G2jLgixt+O2Yw39e9P4ul7BCGS1tlI7FbeBSPoQtBnVx+kRZEYgtbmVz2VjBHn8VZz/KkJfG69fAt9JnLH99pn/ILEK1raB2AH0wKJpD7n8zQZJP4h9TSECDSDFn1liumX8yUA/OoLqvxF6msghu4obMS7gm2OGTcUALD4nfH3l9u9bi5rI/0hLctbWsvok0iH/wDpGpH/ALRoNQMmQD7jNNpWproc5eztnbkvbwMT8zEhP8zSkr0CEzU2L13M9NS9BXYHqQgeoeCSpCCSgmIXp9C9RMElP4ZKCUienUbVHRPTuN6B+jUurUyjenCNQOlNKA03VqUVqBcGugaSBroGgUzWReInXWsWerR2Fk8Cx3SxG382NcAyHyyHdv8AbU/gRWtg1jf6ROnMq2d/ESjxSPCXUsGBOJYiD6YKSc/MUHcHiTrGlajFZ9QCGSG424lhCDYrMUEgK4yAwOVIzgZHz03W+stPsSFvbmKB2wRG7Zkwc4bYMtjg84xWcdO+D32qS31HUr6XUV2RzRxyBjkEeYsbO8j/AAZbkDvz71HdJWkH+c2owatGksszSm2+0hZVIMgZFRXyMmErj2ClflQbPp+pwXMYltpEnibIEkTrIhI7jcpxke1VbUPF/R4JHiacyNFnzDBFLMi4ODl1GOPlWd9NWz2vUN/pemuUtrmKZf1ZOyB/J3o/fvHI3l98jOKceB2pW9l9t07URHa3QkDMLgpGXUKUaIluCFxnGeRIT2oNSj60spLKXUbeT7RbwI8j+TgyDYu5kKMRtbHo2O4qnX/j3p6WyXEMc0rSyPGIG8qOQCMKWkbDMAvxAD3w3saqng/ZiTUtVtrUk6bLHNErr8UeDMUt2yRyfLaQj3GaP9HWyiE98JlH2mJYkUOPjVC0omAB7fEIwfwoNp0TVVu7aG6RWRLiNJlV9u4K4DAHBI7GntcRoqgKoCqowFUAAD2AHaus0EX1VYG4sbqBQGaW3mjUHtuaNgv/AFYqk+AF7v0jZjHkXEseffcscuf/ADMfhWkEA8HseD9KyHwI/UTanZEFTBOpCHkLtaWMj6/Cv5UGuk1yWoia4LUAY0mzUGaknag5dqzTx1gL6ajDtHcxsfoUkT/5VorvVF8YYi+kzY/u3ikP0EgX/wCdBJdEzltMsyeT9njH8I2j+QqQleq14aXJbSbYt6LIn4LNIo/kBU7NJQJTPTUvRzSU1MlBXIJKkIJKhoWqQgegmYJKfwyVDQvT+F6CXikp5FJUVC9PYmoJKN6cI9R8bU6RqB6jUsrUzRqWVqByrUoGpuprsNQLhqieqOmLfU7c2t3u8ossmY22MGXOCDg+59PWpIGugaBvo2lpaW8VtEWMcCCNN5DNtXsCQBnA47elMuoujNP1Lb9vgSZk4V8vHIB32iRCGxknjOKlwaPNBEdOdGafpob7BAsJk+++XkkYexdyWx8s4pTVulLC8YPeW0M7qMB5EVnx7bu+KlM0M0DbS9Jt7SPyrSKOCPJbZEqouT3Ygdz86O20y3idpIooo5JM73jjjR2ycncwGTzzzTjNFmg6zRFq5zRE0Bk1knSDC26q1K3yQtyjzBT+07NFPkfQPNWsFqyXWCYer7Vl5+0W4DA+gMU0fH/LB/Gg1gtSbNRM1Js1AbPSDvQdqQdqApHqqeI8XmaXdqP9Vv8A+W6yH/0VY5HqA6vG6xul7Zt5R/5bUFd8Jrktpaqf7uWVB9Mq/wDVzVnmkqjeD9wTYyL6LO2P+JEJ/pVwmegSmkpr5lCZ6bbqD//Z"/>
          <p:cNvSpPr>
            <a:spLocks noChangeAspect="1" noChangeArrowheads="1"/>
          </p:cNvSpPr>
          <p:nvPr/>
        </p:nvSpPr>
        <p:spPr bwMode="auto">
          <a:xfrm>
            <a:off x="368300" y="-569913"/>
            <a:ext cx="2533650" cy="1800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8" y="1600200"/>
            <a:ext cx="2050793" cy="1219200"/>
          </a:xfrm>
          <a:prstGeom prst="rect">
            <a:avLst/>
          </a:prstGeom>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68" t="15680" r="9868"/>
          <a:stretch/>
        </p:blipFill>
        <p:spPr bwMode="auto">
          <a:xfrm>
            <a:off x="2133600" y="1230313"/>
            <a:ext cx="6594475" cy="415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6403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1295400"/>
          </a:xfrm>
        </p:spPr>
        <p:txBody>
          <a:bodyPr/>
          <a:lstStyle/>
          <a:p>
            <a:r>
              <a:rPr lang="en-US" sz="2800" b="1" dirty="0" smtClean="0"/>
              <a:t>Assessment: Identify Resources for Programming</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4572000"/>
          </a:xfrm>
        </p:spPr>
        <p:txBody>
          <a:bodyPr/>
          <a:lstStyle/>
          <a:p>
            <a:pPr eaLnBrk="1" hangingPunct="1">
              <a:lnSpc>
                <a:spcPct val="80000"/>
              </a:lnSpc>
              <a:buFontTx/>
              <a:buNone/>
            </a:pPr>
            <a:endParaRPr lang="en-US" sz="2300" dirty="0" smtClean="0">
              <a:solidFill>
                <a:schemeClr val="tx1"/>
              </a:solidFill>
              <a:latin typeface="+mj-lt"/>
            </a:endParaRPr>
          </a:p>
          <a:p>
            <a:r>
              <a:rPr lang="en-US" sz="2400" b="1" dirty="0" smtClean="0">
                <a:solidFill>
                  <a:schemeClr val="tx1"/>
                </a:solidFill>
                <a:latin typeface="+mj-lt"/>
              </a:rPr>
              <a:t>AGENCY’S RESOURCES NEED TO BE EXAMINED BEFORE COMMITTING TO A PROGRAM/SERVICE</a:t>
            </a:r>
          </a:p>
          <a:p>
            <a:pPr marL="1716088" indent="-288925"/>
            <a:r>
              <a:rPr lang="en-US" dirty="0">
                <a:latin typeface="Calibri" pitchFamily="34" charset="0"/>
              </a:rPr>
              <a:t>Fiscal</a:t>
            </a:r>
          </a:p>
          <a:p>
            <a:pPr marL="2406650" indent="-288925"/>
            <a:r>
              <a:rPr lang="en-US" dirty="0">
                <a:latin typeface="Calibri" pitchFamily="34" charset="0"/>
              </a:rPr>
              <a:t>Physical</a:t>
            </a:r>
          </a:p>
          <a:p>
            <a:pPr marL="2406650" lvl="1" indent="-288925"/>
            <a:r>
              <a:rPr lang="en-US" dirty="0">
                <a:latin typeface="Calibri" pitchFamily="34" charset="0"/>
              </a:rPr>
              <a:t>Area</a:t>
            </a:r>
          </a:p>
          <a:p>
            <a:pPr marL="2406650" lvl="1" indent="-288925"/>
            <a:r>
              <a:rPr lang="en-US" dirty="0">
                <a:latin typeface="Calibri" pitchFamily="34" charset="0"/>
              </a:rPr>
              <a:t>Equipment</a:t>
            </a:r>
          </a:p>
          <a:p>
            <a:pPr marL="2406650" lvl="1" indent="-288925"/>
            <a:r>
              <a:rPr lang="en-US" dirty="0">
                <a:latin typeface="Calibri" pitchFamily="34" charset="0"/>
              </a:rPr>
              <a:t>Supplies</a:t>
            </a:r>
          </a:p>
          <a:p>
            <a:pPr marL="3079750" indent="-400050"/>
            <a:r>
              <a:rPr lang="en-US" dirty="0">
                <a:latin typeface="Calibri" pitchFamily="34" charset="0"/>
              </a:rPr>
              <a:t>Staff</a:t>
            </a:r>
          </a:p>
          <a:p>
            <a:pPr lvl="3"/>
            <a:endParaRPr lang="en-US" sz="1200" dirty="0">
              <a:solidFill>
                <a:srgbClr val="0000FF"/>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514600"/>
            <a:ext cx="2895600" cy="2160563"/>
          </a:xfrm>
          <a:prstGeom prst="rect">
            <a:avLst/>
          </a:prstGeom>
        </p:spPr>
      </p:pic>
    </p:spTree>
    <p:extLst>
      <p:ext uri="{BB962C8B-B14F-4D97-AF65-F5344CB8AC3E}">
        <p14:creationId xmlns:p14="http://schemas.microsoft.com/office/powerpoint/2010/main" val="23856120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76201"/>
            <a:ext cx="8991600" cy="685800"/>
          </a:xfrm>
        </p:spPr>
        <p:txBody>
          <a:bodyPr/>
          <a:lstStyle/>
          <a:p>
            <a:r>
              <a:rPr lang="en-US" sz="3200" b="1" dirty="0" smtClean="0"/>
              <a:t/>
            </a:r>
            <a:br>
              <a:rPr lang="en-US" sz="3200" b="1" dirty="0" smtClean="0"/>
            </a:br>
            <a:r>
              <a:rPr lang="en-US" sz="3200" b="1" dirty="0" smtClean="0"/>
              <a:t>Assessment – Activity Analysis</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292768" y="685800"/>
            <a:ext cx="8382000" cy="4572000"/>
          </a:xfrm>
        </p:spPr>
        <p:txBody>
          <a:bodyPr/>
          <a:lstStyle/>
          <a:p>
            <a:pPr eaLnBrk="1" hangingPunct="1">
              <a:lnSpc>
                <a:spcPct val="80000"/>
              </a:lnSpc>
              <a:buNone/>
            </a:pPr>
            <a:endParaRPr lang="en-US" sz="2800" dirty="0" smtClean="0">
              <a:latin typeface="Calibri" pitchFamily="34" charset="0"/>
            </a:endParaRPr>
          </a:p>
          <a:p>
            <a:pPr eaLnBrk="1" hangingPunct="1">
              <a:lnSpc>
                <a:spcPct val="80000"/>
              </a:lnSpc>
              <a:buNone/>
            </a:pPr>
            <a:r>
              <a:rPr lang="en-US" sz="2800" dirty="0" smtClean="0">
                <a:latin typeface="Calibri" pitchFamily="34" charset="0"/>
              </a:rPr>
              <a:t>Assess each program by conducting an activity analysis</a:t>
            </a:r>
          </a:p>
          <a:p>
            <a:pPr eaLnBrk="1" hangingPunct="1">
              <a:lnSpc>
                <a:spcPct val="80000"/>
              </a:lnSpc>
              <a:buNone/>
            </a:pPr>
            <a:r>
              <a:rPr lang="en-US" sz="2800" dirty="0" smtClean="0">
                <a:latin typeface="Calibri" pitchFamily="34" charset="0"/>
              </a:rPr>
              <a:t>breaking down into each domain area:  </a:t>
            </a:r>
          </a:p>
          <a:p>
            <a:pPr eaLnBrk="1" hangingPunct="1">
              <a:lnSpc>
                <a:spcPct val="80000"/>
              </a:lnSpc>
              <a:buNone/>
            </a:pPr>
            <a:endParaRPr lang="en-US" sz="1600" dirty="0" smtClean="0">
              <a:latin typeface="Calibri" pitchFamily="34" charset="0"/>
            </a:endParaRPr>
          </a:p>
          <a:p>
            <a:pPr eaLnBrk="1" hangingPunct="1">
              <a:lnSpc>
                <a:spcPct val="80000"/>
              </a:lnSpc>
              <a:buNone/>
            </a:pPr>
            <a:r>
              <a:rPr lang="en-US" sz="2800" b="1" dirty="0" smtClean="0">
                <a:solidFill>
                  <a:schemeClr val="tx1"/>
                </a:solidFill>
                <a:latin typeface="Calibri" pitchFamily="34" charset="0"/>
              </a:rPr>
              <a:t>       Cognitive</a:t>
            </a:r>
            <a:r>
              <a:rPr lang="en-US" sz="2800" b="1" dirty="0">
                <a:solidFill>
                  <a:schemeClr val="tx1"/>
                </a:solidFill>
                <a:latin typeface="Calibri" pitchFamily="34" charset="0"/>
              </a:rPr>
              <a:t>, social, </a:t>
            </a:r>
            <a:r>
              <a:rPr lang="en-US" sz="2800" b="1" dirty="0" smtClean="0">
                <a:solidFill>
                  <a:schemeClr val="tx1"/>
                </a:solidFill>
                <a:latin typeface="Calibri" pitchFamily="34" charset="0"/>
              </a:rPr>
              <a:t>physical &amp; affective/emotional</a:t>
            </a:r>
            <a:endParaRPr lang="en-US" sz="2800" b="1" dirty="0">
              <a:solidFill>
                <a:schemeClr val="tx1"/>
              </a:solidFill>
              <a:latin typeface="Calibri" pitchFamily="34" charset="0"/>
            </a:endParaRPr>
          </a:p>
          <a:p>
            <a:pPr eaLnBrk="1" hangingPunct="1">
              <a:lnSpc>
                <a:spcPct val="80000"/>
              </a:lnSpc>
              <a:buFontTx/>
              <a:buNone/>
            </a:pPr>
            <a:endParaRPr lang="en-US" sz="2800" dirty="0"/>
          </a:p>
        </p:txBody>
      </p:sp>
      <p:sp>
        <p:nvSpPr>
          <p:cNvPr id="9" name="Content Placeholder 2"/>
          <p:cNvSpPr txBox="1">
            <a:spLocks/>
          </p:cNvSpPr>
          <p:nvPr/>
        </p:nvSpPr>
        <p:spPr bwMode="auto">
          <a:xfrm>
            <a:off x="368968" y="2769517"/>
            <a:ext cx="9067800" cy="2992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CC"/>
                </a:solidFill>
                <a:latin typeface="+mn-lt"/>
              </a:defRPr>
            </a:lvl2pPr>
            <a:lvl3pPr marL="1143000" indent="-228600" algn="l" rtl="0" eaLnBrk="0" fontAlgn="base" hangingPunct="0">
              <a:spcBef>
                <a:spcPct val="20000"/>
              </a:spcBef>
              <a:spcAft>
                <a:spcPct val="0"/>
              </a:spcAft>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a:lstStyle>
          <a:p>
            <a:endParaRPr lang="en-US" dirty="0" smtClean="0"/>
          </a:p>
        </p:txBody>
      </p:sp>
      <p:pic>
        <p:nvPicPr>
          <p:cNvPr id="10" name="Picture 6" descr="C:\Users\Nikki\AppData\Local\Microsoft\Windows\Temporary Internet Files\Content.IE5\G68T713Y\MP9003211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47" y="2769518"/>
            <a:ext cx="21336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Users\Nikki\AppData\Local\Microsoft\Windows\Temporary Internet Files\Content.IE5\JJP2AGU7\MP90034163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036509"/>
            <a:ext cx="1690688"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C:\Users\Nikki\AppData\Local\Microsoft\Windows\Temporary Internet Files\Content.IE5\G68T713Y\MP90044842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0652" y="3554787"/>
            <a:ext cx="1371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Nikki\AppData\Local\Microsoft\Windows\Temporary Internet Files\Content.IE5\JJP2AGU7\MP90040156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112584"/>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3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152400"/>
            <a:ext cx="8991600" cy="1143000"/>
          </a:xfrm>
        </p:spPr>
        <p:txBody>
          <a:bodyPr/>
          <a:lstStyle/>
          <a:p>
            <a:r>
              <a:rPr lang="en-US" sz="2800" b="1" dirty="0" smtClean="0"/>
              <a:t>Certified Park and Recreation Executive (CPRE)</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04800" y="2514600"/>
            <a:ext cx="5562600" cy="2286000"/>
          </a:xfrm>
        </p:spPr>
        <p:txBody>
          <a:bodyPr/>
          <a:lstStyle/>
          <a:p>
            <a:pPr eaLnBrk="1" hangingPunct="1">
              <a:lnSpc>
                <a:spcPct val="80000"/>
              </a:lnSpc>
              <a:buFontTx/>
              <a:buNone/>
            </a:pPr>
            <a:r>
              <a:rPr lang="en-US" sz="2000" dirty="0" smtClean="0">
                <a:solidFill>
                  <a:schemeClr val="tx1"/>
                </a:solidFill>
              </a:rPr>
              <a:t>Qualifications to sit for the CPRP Examination</a:t>
            </a:r>
          </a:p>
          <a:p>
            <a:r>
              <a:rPr lang="en-US" sz="1500" dirty="0" smtClean="0">
                <a:solidFill>
                  <a:schemeClr val="tx1"/>
                </a:solidFill>
              </a:rPr>
              <a:t>have a current CPRP Certification and </a:t>
            </a:r>
          </a:p>
          <a:p>
            <a:pPr>
              <a:buNone/>
            </a:pPr>
            <a:endParaRPr lang="en-US" sz="1500" dirty="0" smtClean="0">
              <a:solidFill>
                <a:schemeClr val="tx1"/>
              </a:solidFill>
            </a:endParaRPr>
          </a:p>
          <a:p>
            <a:r>
              <a:rPr lang="en-US" sz="1500" dirty="0" smtClean="0">
                <a:solidFill>
                  <a:schemeClr val="tx1"/>
                </a:solidFill>
              </a:rPr>
              <a:t>have a Bachelors degree and 5 years of professional full-time manager experience or</a:t>
            </a:r>
          </a:p>
          <a:p>
            <a:r>
              <a:rPr lang="en-US" sz="1500" dirty="0" smtClean="0">
                <a:solidFill>
                  <a:schemeClr val="tx1"/>
                </a:solidFill>
              </a:rPr>
              <a:t>have a Masters degree or higher and 4 years of professional full-time manager experience</a:t>
            </a:r>
          </a:p>
        </p:txBody>
      </p:sp>
      <p:sp>
        <p:nvSpPr>
          <p:cNvPr id="4" name="TextBox 3"/>
          <p:cNvSpPr txBox="1"/>
          <p:nvPr/>
        </p:nvSpPr>
        <p:spPr>
          <a:xfrm>
            <a:off x="381000" y="990600"/>
            <a:ext cx="8077200" cy="941796"/>
          </a:xfrm>
          <a:prstGeom prst="rect">
            <a:avLst/>
          </a:prstGeom>
          <a:noFill/>
        </p:spPr>
        <p:txBody>
          <a:bodyPr wrap="square" rtlCol="0">
            <a:spAutoFit/>
          </a:bodyPr>
          <a:lstStyle/>
          <a:p>
            <a:pPr eaLnBrk="1" hangingPunct="1">
              <a:lnSpc>
                <a:spcPct val="80000"/>
              </a:lnSpc>
              <a:buNone/>
            </a:pPr>
            <a:r>
              <a:rPr lang="en-US" sz="2300" dirty="0" smtClean="0"/>
              <a:t>The CPRE establishes a national standard for managerial, administrative and executive parks and recreation professionals. </a:t>
            </a:r>
          </a:p>
        </p:txBody>
      </p:sp>
      <p:sp>
        <p:nvSpPr>
          <p:cNvPr id="5" name="TextBox 4"/>
          <p:cNvSpPr txBox="1"/>
          <p:nvPr/>
        </p:nvSpPr>
        <p:spPr>
          <a:xfrm>
            <a:off x="381000" y="5181600"/>
            <a:ext cx="8001000" cy="646331"/>
          </a:xfrm>
          <a:prstGeom prst="rect">
            <a:avLst/>
          </a:prstGeom>
          <a:noFill/>
        </p:spPr>
        <p:txBody>
          <a:bodyPr wrap="square" rtlCol="0">
            <a:spAutoFit/>
          </a:bodyPr>
          <a:lstStyle/>
          <a:p>
            <a:pPr>
              <a:buNone/>
            </a:pPr>
            <a:r>
              <a:rPr lang="en-US" dirty="0" smtClean="0"/>
              <a:t>Certification was established in 2011.  The first CPRE examinations will be administered at the 2011 Congress in Atlanta, GA.</a:t>
            </a:r>
          </a:p>
        </p:txBody>
      </p:sp>
      <p:pic>
        <p:nvPicPr>
          <p:cNvPr id="1026" name="Picture 2"/>
          <p:cNvPicPr>
            <a:picLocks noChangeAspect="1" noChangeArrowheads="1"/>
          </p:cNvPicPr>
          <p:nvPr/>
        </p:nvPicPr>
        <p:blipFill>
          <a:blip r:embed="rId3" cstate="print"/>
          <a:srcRect/>
          <a:stretch>
            <a:fillRect/>
          </a:stretch>
        </p:blipFill>
        <p:spPr bwMode="auto">
          <a:xfrm>
            <a:off x="6248400" y="2514600"/>
            <a:ext cx="1679316"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Assessment – Identify Target Population</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4572000"/>
          </a:xfrm>
        </p:spPr>
        <p:txBody>
          <a:bodyPr/>
          <a:lstStyle/>
          <a:p>
            <a:pPr eaLnBrk="1" hangingPunct="1">
              <a:lnSpc>
                <a:spcPct val="80000"/>
              </a:lnSpc>
              <a:buFontTx/>
              <a:buNone/>
            </a:pPr>
            <a:endParaRPr lang="en-US" sz="2300" dirty="0" smtClean="0">
              <a:solidFill>
                <a:schemeClr val="tx1"/>
              </a:solidFill>
              <a:latin typeface="+mj-lt"/>
            </a:endParaRPr>
          </a:p>
          <a:p>
            <a:r>
              <a:rPr lang="en-US" sz="2400" dirty="0">
                <a:latin typeface="Arial" pitchFamily="34" charset="0"/>
                <a:cs typeface="Arial" pitchFamily="34" charset="0"/>
              </a:rPr>
              <a:t>Group of individuals with common interests, demographics, etc.</a:t>
            </a:r>
          </a:p>
          <a:p>
            <a:r>
              <a:rPr lang="en-US" sz="2400" dirty="0">
                <a:latin typeface="Arial" pitchFamily="34" charset="0"/>
                <a:cs typeface="Arial" pitchFamily="34" charset="0"/>
              </a:rPr>
              <a:t>Used to </a:t>
            </a:r>
            <a:r>
              <a:rPr lang="en-US" sz="2400" dirty="0" smtClean="0">
                <a:latin typeface="Arial" pitchFamily="34" charset="0"/>
                <a:cs typeface="Arial" pitchFamily="34" charset="0"/>
              </a:rPr>
              <a:t>identify participant </a:t>
            </a:r>
            <a:r>
              <a:rPr lang="en-US" sz="2400" dirty="0">
                <a:latin typeface="Arial" pitchFamily="34" charset="0"/>
                <a:cs typeface="Arial" pitchFamily="34" charset="0"/>
              </a:rPr>
              <a:t>needs</a:t>
            </a:r>
          </a:p>
          <a:p>
            <a:r>
              <a:rPr lang="en-US" sz="2400" b="1" dirty="0">
                <a:latin typeface="Arial" pitchFamily="34" charset="0"/>
                <a:cs typeface="Arial" pitchFamily="34" charset="0"/>
              </a:rPr>
              <a:t>Must </a:t>
            </a:r>
            <a:r>
              <a:rPr lang="en-US" sz="2400" b="1" dirty="0" smtClean="0">
                <a:latin typeface="Arial" pitchFamily="34" charset="0"/>
                <a:cs typeface="Arial" pitchFamily="34" charset="0"/>
              </a:rPr>
              <a:t>be: </a:t>
            </a:r>
          </a:p>
          <a:p>
            <a:pPr lvl="1"/>
            <a:r>
              <a:rPr lang="en-US" sz="2400" b="1" dirty="0" smtClean="0">
                <a:solidFill>
                  <a:schemeClr val="tx1"/>
                </a:solidFill>
                <a:latin typeface="Arial" pitchFamily="34" charset="0"/>
                <a:cs typeface="Arial" pitchFamily="34" charset="0"/>
              </a:rPr>
              <a:t>measureable</a:t>
            </a:r>
          </a:p>
          <a:p>
            <a:pPr lvl="1"/>
            <a:r>
              <a:rPr lang="en-US" sz="2400" b="1" dirty="0" smtClean="0">
                <a:solidFill>
                  <a:schemeClr val="tx1"/>
                </a:solidFill>
                <a:latin typeface="Arial" pitchFamily="34" charset="0"/>
                <a:cs typeface="Arial" pitchFamily="34" charset="0"/>
              </a:rPr>
              <a:t>Accessible</a:t>
            </a:r>
          </a:p>
          <a:p>
            <a:pPr lvl="1"/>
            <a:r>
              <a:rPr lang="en-US" sz="2400" b="1" dirty="0" smtClean="0">
                <a:solidFill>
                  <a:schemeClr val="tx1"/>
                </a:solidFill>
                <a:latin typeface="Arial" pitchFamily="34" charset="0"/>
                <a:cs typeface="Arial" pitchFamily="34" charset="0"/>
              </a:rPr>
              <a:t>large </a:t>
            </a:r>
            <a:r>
              <a:rPr lang="en-US" sz="2400" b="1" dirty="0">
                <a:solidFill>
                  <a:schemeClr val="tx1"/>
                </a:solidFill>
                <a:latin typeface="Arial" pitchFamily="34" charset="0"/>
                <a:cs typeface="Arial" pitchFamily="34" charset="0"/>
              </a:rPr>
              <a:t>enough</a:t>
            </a:r>
          </a:p>
          <a:p>
            <a:pPr lvl="1">
              <a:buFontTx/>
              <a:buNone/>
            </a:pPr>
            <a:endParaRPr lang="en-US" sz="2400" dirty="0"/>
          </a:p>
        </p:txBody>
      </p:sp>
      <p:graphicFrame>
        <p:nvGraphicFramePr>
          <p:cNvPr id="4" name="Diagram 3"/>
          <p:cNvGraphicFramePr/>
          <p:nvPr>
            <p:extLst>
              <p:ext uri="{D42A27DB-BD31-4B8C-83A1-F6EECF244321}">
                <p14:modId xmlns:p14="http://schemas.microsoft.com/office/powerpoint/2010/main" val="522822693"/>
              </p:ext>
            </p:extLst>
          </p:nvPr>
        </p:nvGraphicFramePr>
        <p:xfrm>
          <a:off x="3276600" y="1828800"/>
          <a:ext cx="6096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8387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Program Planning – Creation and Design</a:t>
            </a:r>
            <a:r>
              <a:rPr lang="en-US" sz="2800" b="1" dirty="0" smtClean="0"/>
              <a:t>	</a:t>
            </a:r>
            <a:r>
              <a:rPr lang="en-US" sz="2800" dirty="0" smtClean="0"/>
              <a:t/>
            </a:r>
            <a:br>
              <a:rPr lang="en-US" sz="2800" dirty="0" smtClean="0"/>
            </a:br>
            <a:endParaRPr lang="en-US" sz="2800" dirty="0" smtClean="0"/>
          </a:p>
        </p:txBody>
      </p:sp>
      <p:sp>
        <p:nvSpPr>
          <p:cNvPr id="7171" name="Rectangle 3"/>
          <p:cNvSpPr>
            <a:spLocks noGrp="1" noChangeArrowheads="1"/>
          </p:cNvSpPr>
          <p:nvPr>
            <p:ph type="body" idx="1"/>
          </p:nvPr>
        </p:nvSpPr>
        <p:spPr>
          <a:xfrm>
            <a:off x="304800" y="762000"/>
            <a:ext cx="6400800" cy="4495800"/>
          </a:xfrm>
        </p:spPr>
        <p:txBody>
          <a:bodyPr/>
          <a:lstStyle/>
          <a:p>
            <a:pPr lvl="1"/>
            <a:endParaRPr lang="en-US" sz="400" i="1" dirty="0" smtClean="0">
              <a:latin typeface="Calibri" pitchFamily="34" charset="0"/>
            </a:endParaRPr>
          </a:p>
          <a:p>
            <a:r>
              <a:rPr lang="en-US" sz="2800" dirty="0">
                <a:latin typeface="Arial" pitchFamily="34" charset="0"/>
                <a:cs typeface="Arial" pitchFamily="34" charset="0"/>
              </a:rPr>
              <a:t>Animate a program: design its flow</a:t>
            </a:r>
          </a:p>
          <a:p>
            <a:r>
              <a:rPr lang="en-US" sz="2800" dirty="0">
                <a:latin typeface="Arial" pitchFamily="34" charset="0"/>
                <a:cs typeface="Arial" pitchFamily="34" charset="0"/>
              </a:rPr>
              <a:t>Flow: beginning, middle, </a:t>
            </a:r>
            <a:r>
              <a:rPr lang="en-US" sz="2800" dirty="0" smtClean="0">
                <a:latin typeface="Arial" pitchFamily="34" charset="0"/>
                <a:cs typeface="Arial" pitchFamily="34" charset="0"/>
              </a:rPr>
              <a:t>peak, </a:t>
            </a:r>
            <a:r>
              <a:rPr lang="en-US" sz="2800" dirty="0" smtClean="0">
                <a:latin typeface="Arial" pitchFamily="34" charset="0"/>
                <a:cs typeface="Arial" pitchFamily="34" charset="0"/>
              </a:rPr>
              <a:t>end</a:t>
            </a:r>
            <a:endParaRPr lang="en-US" sz="1800" i="1" dirty="0" smtClean="0">
              <a:latin typeface="Arial" pitchFamily="34" charset="0"/>
              <a:cs typeface="Arial" pitchFamily="34" charset="0"/>
            </a:endParaRPr>
          </a:p>
          <a:p>
            <a:pPr marL="288925" lvl="1" indent="-225425"/>
            <a:r>
              <a:rPr lang="en-US" sz="2000" i="1" dirty="0" smtClean="0">
                <a:latin typeface="Arial" pitchFamily="34" charset="0"/>
                <a:cs typeface="Arial" pitchFamily="34" charset="0"/>
              </a:rPr>
              <a:t>The </a:t>
            </a:r>
            <a:r>
              <a:rPr lang="en-US" sz="2000" i="1" dirty="0">
                <a:latin typeface="Arial" pitchFamily="34" charset="0"/>
                <a:cs typeface="Arial" pitchFamily="34" charset="0"/>
              </a:rPr>
              <a:t>concept of a program suggests that a programmer will preconceive and vicariously experience the program intended for the </a:t>
            </a:r>
            <a:r>
              <a:rPr lang="en-US" sz="2000" i="1" dirty="0" smtClean="0">
                <a:latin typeface="Arial" pitchFamily="34" charset="0"/>
                <a:cs typeface="Arial" pitchFamily="34" charset="0"/>
              </a:rPr>
              <a:t>participant </a:t>
            </a:r>
            <a:r>
              <a:rPr lang="en-US" sz="2000" i="1" dirty="0">
                <a:latin typeface="Arial" pitchFamily="34" charset="0"/>
                <a:cs typeface="Arial" pitchFamily="34" charset="0"/>
              </a:rPr>
              <a:t>and then select the activities (content) and place them in the appropriate order (animate) to orchestrate the occurrence (flow) of the program to achieve the goals and objectives specified.</a:t>
            </a:r>
          </a:p>
        </p:txBody>
      </p:sp>
      <p:graphicFrame>
        <p:nvGraphicFramePr>
          <p:cNvPr id="4" name="Diagram 3"/>
          <p:cNvGraphicFramePr/>
          <p:nvPr>
            <p:extLst>
              <p:ext uri="{D42A27DB-BD31-4B8C-83A1-F6EECF244321}">
                <p14:modId xmlns:p14="http://schemas.microsoft.com/office/powerpoint/2010/main" val="2349597258"/>
              </p:ext>
            </p:extLst>
          </p:nvPr>
        </p:nvGraphicFramePr>
        <p:xfrm>
          <a:off x="2362200" y="3200400"/>
          <a:ext cx="67818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0377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991600" cy="1143000"/>
          </a:xfrm>
        </p:spPr>
        <p:txBody>
          <a:bodyPr/>
          <a:lstStyle/>
          <a:p>
            <a:r>
              <a:rPr lang="en-US" sz="3200" b="1" dirty="0" smtClean="0"/>
              <a:t>Program Planning - Development</a:t>
            </a:r>
            <a:r>
              <a:rPr lang="en-US" sz="2800" b="1" dirty="0" smtClean="0"/>
              <a:t> </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4572000"/>
          </a:xfrm>
        </p:spPr>
        <p:txBody>
          <a:bodyPr/>
          <a:lstStyle/>
          <a:p>
            <a:pPr eaLnBrk="1" hangingPunct="1">
              <a:lnSpc>
                <a:spcPct val="80000"/>
              </a:lnSpc>
              <a:buFontTx/>
              <a:buNone/>
            </a:pPr>
            <a:endParaRPr lang="en-US" sz="2300" b="1" dirty="0" smtClean="0">
              <a:solidFill>
                <a:schemeClr val="tx1"/>
              </a:solidFill>
              <a:latin typeface="+mj-lt"/>
            </a:endParaRPr>
          </a:p>
          <a:p>
            <a:pPr eaLnBrk="1" hangingPunct="1">
              <a:lnSpc>
                <a:spcPct val="80000"/>
              </a:lnSpc>
              <a:buFontTx/>
              <a:buNone/>
            </a:pPr>
            <a:r>
              <a:rPr lang="en-US" sz="2800" b="1" dirty="0"/>
              <a:t>Program Purpose, Goals &amp; Objectives</a:t>
            </a:r>
            <a:endParaRPr lang="en-US" sz="2800" b="1" dirty="0" smtClean="0">
              <a:solidFill>
                <a:schemeClr val="tx1"/>
              </a:solidFill>
              <a:latin typeface="+mj-lt"/>
            </a:endParaRPr>
          </a:p>
          <a:p>
            <a:pPr marL="596900" indent="-514350"/>
            <a:r>
              <a:rPr lang="en-US" sz="2400" b="1" dirty="0">
                <a:solidFill>
                  <a:schemeClr val="tx1"/>
                </a:solidFill>
                <a:latin typeface="Arial" pitchFamily="34" charset="0"/>
                <a:cs typeface="Arial" pitchFamily="34" charset="0"/>
              </a:rPr>
              <a:t>Set goals/objectives, content/format,  and attract/utilize resources</a:t>
            </a:r>
          </a:p>
          <a:p>
            <a:pPr lvl="1"/>
            <a:r>
              <a:rPr lang="en-US" sz="2400" dirty="0">
                <a:latin typeface="Arial" pitchFamily="34" charset="0"/>
                <a:cs typeface="Arial" pitchFamily="34" charset="0"/>
              </a:rPr>
              <a:t>Write purpose/goal statements, including: </a:t>
            </a:r>
          </a:p>
          <a:p>
            <a:pPr lvl="2"/>
            <a:r>
              <a:rPr lang="en-US" sz="2000" dirty="0">
                <a:latin typeface="Arial" pitchFamily="34" charset="0"/>
                <a:cs typeface="Arial" pitchFamily="34" charset="0"/>
              </a:rPr>
              <a:t>Rationale for </a:t>
            </a:r>
            <a:r>
              <a:rPr lang="en-US" sz="2000" b="1" dirty="0">
                <a:latin typeface="Arial" pitchFamily="34" charset="0"/>
                <a:cs typeface="Arial" pitchFamily="34" charset="0"/>
              </a:rPr>
              <a:t>why connects mission/values</a:t>
            </a:r>
          </a:p>
          <a:p>
            <a:pPr lvl="2"/>
            <a:r>
              <a:rPr lang="en-US" sz="2000" b="1" dirty="0">
                <a:latin typeface="Arial" pitchFamily="34" charset="0"/>
                <a:cs typeface="Arial" pitchFamily="34" charset="0"/>
              </a:rPr>
              <a:t>Behavioral outcomes </a:t>
            </a:r>
            <a:r>
              <a:rPr lang="en-US" sz="2000" dirty="0">
                <a:latin typeface="Arial" pitchFamily="34" charset="0"/>
                <a:cs typeface="Arial" pitchFamily="34" charset="0"/>
              </a:rPr>
              <a:t>that will result</a:t>
            </a:r>
          </a:p>
          <a:p>
            <a:pPr marL="596900" indent="-514350"/>
            <a:r>
              <a:rPr lang="en-US" sz="2400" b="1" dirty="0">
                <a:solidFill>
                  <a:schemeClr val="tx1"/>
                </a:solidFill>
                <a:latin typeface="Arial" pitchFamily="34" charset="0"/>
                <a:cs typeface="Arial" pitchFamily="34" charset="0"/>
              </a:rPr>
              <a:t>Develop participant objectives</a:t>
            </a:r>
          </a:p>
          <a:p>
            <a:pPr lvl="2"/>
            <a:r>
              <a:rPr lang="en-US" sz="2000" dirty="0">
                <a:latin typeface="Arial" pitchFamily="34" charset="0"/>
                <a:cs typeface="Arial" pitchFamily="34" charset="0"/>
              </a:rPr>
              <a:t>Outcome oriented &amp; measurable</a:t>
            </a:r>
          </a:p>
          <a:p>
            <a:pPr lvl="2"/>
            <a:r>
              <a:rPr lang="en-US" sz="2000" dirty="0">
                <a:latin typeface="Arial" pitchFamily="34" charset="0"/>
                <a:cs typeface="Arial" pitchFamily="34" charset="0"/>
              </a:rPr>
              <a:t>Elements: conditions, behavior, criteria (accuracy, time &amp; quantity)</a:t>
            </a:r>
          </a:p>
          <a:p>
            <a:pPr lvl="2"/>
            <a:r>
              <a:rPr lang="en-US" sz="2000" dirty="0">
                <a:latin typeface="Arial" pitchFamily="34" charset="0"/>
                <a:cs typeface="Arial" pitchFamily="34" charset="0"/>
              </a:rPr>
              <a:t>Benefits-based programming</a:t>
            </a:r>
          </a:p>
          <a:p>
            <a:pPr lvl="2"/>
            <a:r>
              <a:rPr lang="en-US" sz="2000" dirty="0">
                <a:latin typeface="Arial" pitchFamily="34" charset="0"/>
                <a:cs typeface="Arial" pitchFamily="34" charset="0"/>
              </a:rPr>
              <a:t>TR – individualized per participant</a:t>
            </a:r>
          </a:p>
        </p:txBody>
      </p:sp>
    </p:spTree>
    <p:extLst>
      <p:ext uri="{BB962C8B-B14F-4D97-AF65-F5344CB8AC3E}">
        <p14:creationId xmlns:p14="http://schemas.microsoft.com/office/powerpoint/2010/main" val="37811307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Planning - Programs &amp; Special Events</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4572000"/>
          </a:xfrm>
        </p:spPr>
        <p:txBody>
          <a:bodyPr/>
          <a:lstStyle/>
          <a:p>
            <a:pPr eaLnBrk="1" hangingPunct="1">
              <a:lnSpc>
                <a:spcPct val="80000"/>
              </a:lnSpc>
              <a:buFontTx/>
              <a:buNone/>
            </a:pPr>
            <a:endParaRPr lang="en-US" sz="1400" dirty="0" smtClean="0">
              <a:solidFill>
                <a:schemeClr val="tx1"/>
              </a:solidFill>
              <a:latin typeface="+mj-lt"/>
            </a:endParaRPr>
          </a:p>
          <a:p>
            <a:r>
              <a:rPr lang="en-US" sz="2800" dirty="0">
                <a:latin typeface="Arial" pitchFamily="34" charset="0"/>
                <a:cs typeface="Arial" pitchFamily="34" charset="0"/>
              </a:rPr>
              <a:t>Make arrangements &amp; negotiate prices</a:t>
            </a:r>
          </a:p>
          <a:p>
            <a:r>
              <a:rPr lang="en-US" sz="2800" dirty="0">
                <a:latin typeface="Arial" pitchFamily="34" charset="0"/>
                <a:cs typeface="Arial" pitchFamily="34" charset="0"/>
              </a:rPr>
              <a:t>Develop a plan to include individuals with disabilities</a:t>
            </a:r>
          </a:p>
          <a:p>
            <a:pPr lvl="2"/>
            <a:r>
              <a:rPr lang="en-US" dirty="0">
                <a:solidFill>
                  <a:schemeClr val="tx1"/>
                </a:solidFill>
                <a:latin typeface="Arial" pitchFamily="34" charset="0"/>
                <a:cs typeface="Arial" pitchFamily="34" charset="0"/>
              </a:rPr>
              <a:t>Promotion</a:t>
            </a:r>
          </a:p>
          <a:p>
            <a:pPr lvl="3"/>
            <a:r>
              <a:rPr lang="en-US" dirty="0">
                <a:latin typeface="Arial" pitchFamily="34" charset="0"/>
                <a:cs typeface="Arial" pitchFamily="34" charset="0"/>
              </a:rPr>
              <a:t>nondiscriminatory/welcoming</a:t>
            </a:r>
          </a:p>
          <a:p>
            <a:pPr lvl="2"/>
            <a:r>
              <a:rPr lang="en-US" dirty="0">
                <a:solidFill>
                  <a:schemeClr val="tx1"/>
                </a:solidFill>
                <a:latin typeface="Arial" pitchFamily="34" charset="0"/>
                <a:cs typeface="Arial" pitchFamily="34" charset="0"/>
              </a:rPr>
              <a:t>Registration &amp; Assessment</a:t>
            </a:r>
          </a:p>
          <a:p>
            <a:pPr lvl="3"/>
            <a:r>
              <a:rPr lang="en-US" dirty="0">
                <a:latin typeface="Arial" pitchFamily="34" charset="0"/>
                <a:cs typeface="Arial" pitchFamily="34" charset="0"/>
              </a:rPr>
              <a:t>Location &amp; Accommodation/Needs Required?</a:t>
            </a:r>
          </a:p>
          <a:p>
            <a:pPr lvl="2"/>
            <a:r>
              <a:rPr lang="en-US" dirty="0">
                <a:solidFill>
                  <a:schemeClr val="tx1"/>
                </a:solidFill>
                <a:latin typeface="Arial" pitchFamily="34" charset="0"/>
                <a:cs typeface="Arial" pitchFamily="34" charset="0"/>
              </a:rPr>
              <a:t>Accommodations/Support</a:t>
            </a:r>
          </a:p>
          <a:p>
            <a:pPr lvl="3"/>
            <a:r>
              <a:rPr lang="en-US" dirty="0">
                <a:latin typeface="Arial" pitchFamily="34" charset="0"/>
                <a:cs typeface="Arial" pitchFamily="34" charset="0"/>
              </a:rPr>
              <a:t>Equipment, adaptations, or staffing</a:t>
            </a:r>
          </a:p>
          <a:p>
            <a:pPr lvl="2"/>
            <a:r>
              <a:rPr lang="en-US" dirty="0">
                <a:solidFill>
                  <a:schemeClr val="tx1"/>
                </a:solidFill>
                <a:latin typeface="Arial" pitchFamily="34" charset="0"/>
                <a:cs typeface="Arial" pitchFamily="34" charset="0"/>
              </a:rPr>
              <a:t>Staff Training</a:t>
            </a:r>
          </a:p>
          <a:p>
            <a:pPr lvl="3"/>
            <a:r>
              <a:rPr lang="en-US" dirty="0">
                <a:latin typeface="Arial" pitchFamily="34" charset="0"/>
                <a:cs typeface="Arial" pitchFamily="34" charset="0"/>
              </a:rPr>
              <a:t>Disability awareness/information</a:t>
            </a:r>
          </a:p>
        </p:txBody>
      </p:sp>
    </p:spTree>
    <p:extLst>
      <p:ext uri="{BB962C8B-B14F-4D97-AF65-F5344CB8AC3E}">
        <p14:creationId xmlns:p14="http://schemas.microsoft.com/office/powerpoint/2010/main" val="31106171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1066800"/>
          </a:xfrm>
        </p:spPr>
        <p:txBody>
          <a:bodyPr/>
          <a:lstStyle/>
          <a:p>
            <a:r>
              <a:rPr lang="en-US" sz="3200" b="1" dirty="0" smtClean="0"/>
              <a:t>Planning – Scheduling</a:t>
            </a:r>
            <a:br>
              <a:rPr lang="en-US" sz="3200" b="1" dirty="0" smtClean="0"/>
            </a:br>
            <a:r>
              <a:rPr lang="en-US" sz="2000" dirty="0" smtClean="0"/>
              <a:t>	</a:t>
            </a:r>
            <a:br>
              <a:rPr lang="en-US" sz="2000" dirty="0" smtClean="0"/>
            </a:br>
            <a:endParaRPr lang="en-US" sz="2800" dirty="0" smtClean="0"/>
          </a:p>
        </p:txBody>
      </p:sp>
      <p:sp>
        <p:nvSpPr>
          <p:cNvPr id="7171" name="Rectangle 3"/>
          <p:cNvSpPr>
            <a:spLocks noGrp="1" noChangeArrowheads="1"/>
          </p:cNvSpPr>
          <p:nvPr>
            <p:ph type="body" idx="1"/>
          </p:nvPr>
        </p:nvSpPr>
        <p:spPr>
          <a:xfrm>
            <a:off x="381000" y="762000"/>
            <a:ext cx="4648200" cy="4572000"/>
          </a:xfrm>
        </p:spPr>
        <p:txBody>
          <a:bodyPr/>
          <a:lstStyle/>
          <a:p>
            <a:pPr eaLnBrk="1" hangingPunct="1">
              <a:lnSpc>
                <a:spcPct val="80000"/>
              </a:lnSpc>
              <a:buFontTx/>
              <a:buNone/>
            </a:pPr>
            <a:endParaRPr lang="en-US" sz="1800" b="1" dirty="0" smtClean="0"/>
          </a:p>
          <a:p>
            <a:pPr eaLnBrk="1" hangingPunct="1">
              <a:lnSpc>
                <a:spcPct val="80000"/>
              </a:lnSpc>
              <a:buFontTx/>
              <a:buNone/>
            </a:pPr>
            <a:r>
              <a:rPr lang="en-US" sz="2800" b="1" dirty="0" smtClean="0"/>
              <a:t>Develop </a:t>
            </a:r>
            <a:r>
              <a:rPr lang="en-US" sz="2800" b="1" dirty="0"/>
              <a:t>Schedules – </a:t>
            </a:r>
            <a:r>
              <a:rPr lang="en-US" sz="2000" b="1" dirty="0"/>
              <a:t>Leagues, Programs, </a:t>
            </a:r>
            <a:r>
              <a:rPr lang="en-US" sz="2000" b="1" dirty="0" smtClean="0"/>
              <a:t>Facilities</a:t>
            </a:r>
          </a:p>
          <a:p>
            <a:pPr eaLnBrk="1" hangingPunct="1">
              <a:lnSpc>
                <a:spcPct val="80000"/>
              </a:lnSpc>
              <a:buFontTx/>
              <a:buNone/>
            </a:pPr>
            <a:endParaRPr lang="en-US" sz="1800" dirty="0" smtClean="0">
              <a:solidFill>
                <a:schemeClr val="tx1"/>
              </a:solidFill>
              <a:latin typeface="+mj-lt"/>
            </a:endParaRPr>
          </a:p>
          <a:p>
            <a:r>
              <a:rPr lang="en-US" sz="2400" b="1" dirty="0" smtClean="0">
                <a:solidFill>
                  <a:schemeClr val="tx1"/>
                </a:solidFill>
                <a:latin typeface="+mj-lt"/>
              </a:rPr>
              <a:t>Must meet community needs</a:t>
            </a:r>
          </a:p>
          <a:p>
            <a:endParaRPr lang="en-US" sz="1600" b="1" dirty="0">
              <a:solidFill>
                <a:schemeClr val="tx1"/>
              </a:solidFill>
              <a:latin typeface="+mj-lt"/>
            </a:endParaRPr>
          </a:p>
          <a:p>
            <a:r>
              <a:rPr lang="en-US" sz="2400" b="1" dirty="0" smtClean="0">
                <a:solidFill>
                  <a:schemeClr val="tx1"/>
                </a:solidFill>
                <a:latin typeface="+mj-lt"/>
              </a:rPr>
              <a:t>Variety of different program formats</a:t>
            </a:r>
          </a:p>
          <a:p>
            <a:endParaRPr lang="en-US" sz="1800" b="1" dirty="0">
              <a:solidFill>
                <a:schemeClr val="tx1"/>
              </a:solidFill>
              <a:latin typeface="+mj-lt"/>
            </a:endParaRPr>
          </a:p>
          <a:p>
            <a:r>
              <a:rPr lang="en-US" sz="2400" b="1" dirty="0" smtClean="0">
                <a:solidFill>
                  <a:schemeClr val="tx1"/>
                </a:solidFill>
                <a:latin typeface="+mj-lt"/>
              </a:rPr>
              <a:t>Must be consistent with facility policies &amp; procedures</a:t>
            </a:r>
            <a:endParaRPr lang="en-US" sz="2400" dirty="0">
              <a:solidFill>
                <a:srgbClr val="0000FF"/>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914400"/>
            <a:ext cx="3886200" cy="5301508"/>
          </a:xfrm>
          <a:prstGeom prst="rect">
            <a:avLst/>
          </a:prstGeom>
        </p:spPr>
      </p:pic>
    </p:spTree>
    <p:extLst>
      <p:ext uri="{BB962C8B-B14F-4D97-AF65-F5344CB8AC3E}">
        <p14:creationId xmlns:p14="http://schemas.microsoft.com/office/powerpoint/2010/main" val="9641554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Planning Programs &amp; Special Events</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4572000"/>
          </a:xfrm>
        </p:spPr>
        <p:txBody>
          <a:bodyPr/>
          <a:lstStyle/>
          <a:p>
            <a:pPr eaLnBrk="1" hangingPunct="1">
              <a:lnSpc>
                <a:spcPct val="80000"/>
              </a:lnSpc>
              <a:buFontTx/>
              <a:buNone/>
            </a:pPr>
            <a:endParaRPr lang="en-US" sz="1400" dirty="0" smtClean="0">
              <a:solidFill>
                <a:schemeClr val="tx1"/>
              </a:solidFill>
              <a:latin typeface="+mj-lt"/>
            </a:endParaRPr>
          </a:p>
          <a:p>
            <a:r>
              <a:rPr lang="en-US" sz="2800" dirty="0">
                <a:latin typeface="Arial" pitchFamily="34" charset="0"/>
                <a:cs typeface="Arial" pitchFamily="34" charset="0"/>
              </a:rPr>
              <a:t>Integrate – coordinate with others</a:t>
            </a:r>
          </a:p>
          <a:p>
            <a:pPr lvl="2"/>
            <a:r>
              <a:rPr lang="en-US" sz="2000" dirty="0">
                <a:latin typeface="Arial" pitchFamily="34" charset="0"/>
                <a:cs typeface="Arial" pitchFamily="34" charset="0"/>
              </a:rPr>
              <a:t>Select format –instructional, league...</a:t>
            </a:r>
          </a:p>
          <a:p>
            <a:pPr lvl="2"/>
            <a:r>
              <a:rPr lang="en-US" sz="2000" dirty="0">
                <a:latin typeface="Arial" pitchFamily="34" charset="0"/>
                <a:cs typeface="Arial" pitchFamily="34" charset="0"/>
              </a:rPr>
              <a:t>Comprehensive &amp; continuum is optimal</a:t>
            </a:r>
          </a:p>
          <a:p>
            <a:r>
              <a:rPr lang="en-US" sz="2800" dirty="0">
                <a:latin typeface="Arial" pitchFamily="34" charset="0"/>
                <a:cs typeface="Arial" pitchFamily="34" charset="0"/>
              </a:rPr>
              <a:t>Develop Activities Schedule</a:t>
            </a:r>
          </a:p>
          <a:p>
            <a:r>
              <a:rPr lang="en-US" sz="2800" dirty="0">
                <a:latin typeface="Arial" pitchFamily="34" charset="0"/>
                <a:cs typeface="Arial" pitchFamily="34" charset="0"/>
              </a:rPr>
              <a:t>Develop Management Plan </a:t>
            </a:r>
          </a:p>
        </p:txBody>
      </p:sp>
      <p:sp>
        <p:nvSpPr>
          <p:cNvPr id="4" name="Rectangle 3"/>
          <p:cNvSpPr/>
          <p:nvPr/>
        </p:nvSpPr>
        <p:spPr>
          <a:xfrm>
            <a:off x="2133600" y="3352800"/>
            <a:ext cx="6705600" cy="2438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numCol="2" anchor="ctr"/>
          <a:lstStyle/>
          <a:p>
            <a:pPr lvl="1">
              <a:defRPr/>
            </a:pPr>
            <a:r>
              <a:rPr lang="en-US" sz="2000" dirty="0">
                <a:latin typeface="Calibri" pitchFamily="34" charset="0"/>
              </a:rPr>
              <a:t>Program Title</a:t>
            </a:r>
          </a:p>
          <a:p>
            <a:pPr lvl="1">
              <a:defRPr/>
            </a:pPr>
            <a:r>
              <a:rPr lang="en-US" sz="2000" dirty="0">
                <a:latin typeface="Calibri" pitchFamily="34" charset="0"/>
              </a:rPr>
              <a:t>Programming Philosophy</a:t>
            </a:r>
          </a:p>
          <a:p>
            <a:pPr lvl="1">
              <a:defRPr/>
            </a:pPr>
            <a:r>
              <a:rPr lang="en-US" sz="2000" dirty="0">
                <a:latin typeface="Calibri" pitchFamily="34" charset="0"/>
              </a:rPr>
              <a:t>Goals/Objectives/Benefits</a:t>
            </a:r>
          </a:p>
          <a:p>
            <a:pPr lvl="1">
              <a:defRPr/>
            </a:pPr>
            <a:r>
              <a:rPr lang="en-US" sz="2000" dirty="0">
                <a:latin typeface="Calibri" pitchFamily="34" charset="0"/>
              </a:rPr>
              <a:t>Promotion Plan</a:t>
            </a:r>
          </a:p>
          <a:p>
            <a:pPr lvl="1">
              <a:defRPr/>
            </a:pPr>
            <a:r>
              <a:rPr lang="en-US" sz="2000" dirty="0">
                <a:latin typeface="Calibri" pitchFamily="34" charset="0"/>
              </a:rPr>
              <a:t>Financial Plan</a:t>
            </a:r>
          </a:p>
          <a:p>
            <a:pPr lvl="1">
              <a:defRPr/>
            </a:pPr>
            <a:r>
              <a:rPr lang="en-US" sz="2000" dirty="0">
                <a:latin typeface="Calibri" pitchFamily="34" charset="0"/>
              </a:rPr>
              <a:t>Facility Plan</a:t>
            </a:r>
          </a:p>
          <a:p>
            <a:pPr lvl="1">
              <a:defRPr/>
            </a:pPr>
            <a:r>
              <a:rPr lang="en-US" sz="2000" dirty="0">
                <a:latin typeface="Calibri" pitchFamily="34" charset="0"/>
              </a:rPr>
              <a:t>Supplies</a:t>
            </a:r>
          </a:p>
          <a:p>
            <a:pPr lvl="1">
              <a:defRPr/>
            </a:pPr>
            <a:r>
              <a:rPr lang="en-US" sz="2000" dirty="0">
                <a:latin typeface="Calibri" pitchFamily="34" charset="0"/>
              </a:rPr>
              <a:t>Safety/Risk Management</a:t>
            </a:r>
          </a:p>
          <a:p>
            <a:pPr lvl="1">
              <a:defRPr/>
            </a:pPr>
            <a:r>
              <a:rPr lang="en-US" sz="2000" dirty="0">
                <a:latin typeface="Calibri" pitchFamily="34" charset="0"/>
              </a:rPr>
              <a:t>Staffing Plan</a:t>
            </a:r>
          </a:p>
          <a:p>
            <a:pPr lvl="1">
              <a:defRPr/>
            </a:pPr>
            <a:r>
              <a:rPr lang="en-US" sz="2000" dirty="0">
                <a:latin typeface="Calibri" pitchFamily="34" charset="0"/>
              </a:rPr>
              <a:t>Management Plan</a:t>
            </a:r>
          </a:p>
          <a:p>
            <a:pPr lvl="1">
              <a:defRPr/>
            </a:pPr>
            <a:r>
              <a:rPr lang="en-US" sz="2000" dirty="0">
                <a:latin typeface="Calibri" pitchFamily="34" charset="0"/>
              </a:rPr>
              <a:t>Policies</a:t>
            </a:r>
          </a:p>
          <a:p>
            <a:pPr lvl="1">
              <a:defRPr/>
            </a:pPr>
            <a:r>
              <a:rPr lang="en-US" sz="2000" dirty="0">
                <a:latin typeface="Calibri" pitchFamily="34" charset="0"/>
              </a:rPr>
              <a:t>Operation Plan</a:t>
            </a:r>
          </a:p>
          <a:p>
            <a:pPr lvl="1">
              <a:defRPr/>
            </a:pPr>
            <a:r>
              <a:rPr lang="en-US" sz="2000" dirty="0">
                <a:latin typeface="Calibri" pitchFamily="34" charset="0"/>
              </a:rPr>
              <a:t>Cancellation Plan</a:t>
            </a:r>
          </a:p>
          <a:p>
            <a:pPr lvl="1">
              <a:defRPr/>
            </a:pPr>
            <a:r>
              <a:rPr lang="en-US" sz="2000" dirty="0">
                <a:latin typeface="Calibri" pitchFamily="34" charset="0"/>
              </a:rPr>
              <a:t>Program Evaluation Plan</a:t>
            </a:r>
          </a:p>
          <a:p>
            <a:pPr algn="ctr">
              <a:defRPr/>
            </a:pPr>
            <a:endParaRPr lang="en-US" dirty="0"/>
          </a:p>
        </p:txBody>
      </p:sp>
    </p:spTree>
    <p:extLst>
      <p:ext uri="{BB962C8B-B14F-4D97-AF65-F5344CB8AC3E}">
        <p14:creationId xmlns:p14="http://schemas.microsoft.com/office/powerpoint/2010/main" val="34936943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Planning - Specialized Participant Plans</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6477000" cy="4572000"/>
          </a:xfrm>
        </p:spPr>
        <p:txBody>
          <a:bodyPr/>
          <a:lstStyle/>
          <a:p>
            <a:pPr marL="0" indent="0">
              <a:buNone/>
            </a:pPr>
            <a:endParaRPr lang="en-US" sz="700" b="1" dirty="0" smtClean="0"/>
          </a:p>
          <a:p>
            <a:pPr marL="0" indent="0">
              <a:buNone/>
            </a:pPr>
            <a:r>
              <a:rPr lang="en-US" sz="2400" b="1" dirty="0" smtClean="0"/>
              <a:t>Develop </a:t>
            </a:r>
            <a:r>
              <a:rPr lang="en-US" sz="2400" b="1" dirty="0"/>
              <a:t>Individualized </a:t>
            </a:r>
            <a:r>
              <a:rPr lang="en-US" sz="2400" b="1" dirty="0" smtClean="0"/>
              <a:t>Participant Plans</a:t>
            </a:r>
            <a:endParaRPr lang="en-US" sz="2400" dirty="0" smtClean="0"/>
          </a:p>
          <a:p>
            <a:r>
              <a:rPr lang="en-US" sz="2400" dirty="0" smtClean="0"/>
              <a:t>Goal-oriented </a:t>
            </a:r>
            <a:r>
              <a:rPr lang="en-US" sz="2400" dirty="0"/>
              <a:t>treatment philosophy</a:t>
            </a:r>
          </a:p>
          <a:p>
            <a:r>
              <a:rPr lang="en-US" sz="2400" dirty="0" smtClean="0"/>
              <a:t>Used </a:t>
            </a:r>
            <a:r>
              <a:rPr lang="en-US" sz="2400" dirty="0"/>
              <a:t>to develop customized programming based on skill level</a:t>
            </a:r>
          </a:p>
          <a:p>
            <a:r>
              <a:rPr lang="en-US" sz="2400" dirty="0"/>
              <a:t>Individuals with Disabilities</a:t>
            </a:r>
          </a:p>
          <a:p>
            <a:pPr lvl="2"/>
            <a:r>
              <a:rPr lang="en-US" sz="1800" dirty="0"/>
              <a:t>Identify problems and needs</a:t>
            </a:r>
          </a:p>
          <a:p>
            <a:pPr lvl="2"/>
            <a:r>
              <a:rPr lang="en-US" sz="1800" dirty="0"/>
              <a:t>Strengths and abilities</a:t>
            </a:r>
          </a:p>
          <a:p>
            <a:pPr lvl="2"/>
            <a:r>
              <a:rPr lang="en-US" sz="1800" dirty="0"/>
              <a:t>Client expectations</a:t>
            </a:r>
          </a:p>
          <a:p>
            <a:r>
              <a:rPr lang="en-US" sz="2400" dirty="0" smtClean="0"/>
              <a:t>Varies </a:t>
            </a:r>
            <a:r>
              <a:rPr lang="en-US" sz="2400" dirty="0"/>
              <a:t>by agency but typically </a:t>
            </a:r>
          </a:p>
          <a:p>
            <a:pPr marL="0" indent="0">
              <a:buNone/>
            </a:pPr>
            <a:r>
              <a:rPr lang="en-US" sz="2400" dirty="0" smtClean="0"/>
              <a:t>     includes</a:t>
            </a:r>
            <a:r>
              <a:rPr lang="en-US" sz="2400" dirty="0"/>
              <a:t>:</a:t>
            </a:r>
            <a:endParaRPr lang="en-US" sz="2400" dirty="0">
              <a:solidFill>
                <a:schemeClr val="tx1"/>
              </a:solidFill>
            </a:endParaRPr>
          </a:p>
          <a:p>
            <a:pPr lvl="2"/>
            <a:endParaRPr lang="en-US" sz="1800" dirty="0"/>
          </a:p>
        </p:txBody>
      </p:sp>
      <p:graphicFrame>
        <p:nvGraphicFramePr>
          <p:cNvPr id="5" name="Diagram 4"/>
          <p:cNvGraphicFramePr/>
          <p:nvPr>
            <p:extLst>
              <p:ext uri="{D42A27DB-BD31-4B8C-83A1-F6EECF244321}">
                <p14:modId xmlns:p14="http://schemas.microsoft.com/office/powerpoint/2010/main" val="1479327294"/>
              </p:ext>
            </p:extLst>
          </p:nvPr>
        </p:nvGraphicFramePr>
        <p:xfrm>
          <a:off x="3048000" y="2209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94309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Implement - Supervision of Rec Programs</a:t>
            </a:r>
            <a:r>
              <a:rPr lang="en-US" sz="2800" b="1" dirty="0" smtClean="0"/>
              <a:t>	</a:t>
            </a:r>
            <a:r>
              <a:rPr lang="en-US" sz="2800" dirty="0" smtClean="0"/>
              <a:t/>
            </a:r>
            <a:br>
              <a:rPr lang="en-US" sz="2800" dirty="0" smtClean="0"/>
            </a:br>
            <a:endParaRPr lang="en-US" sz="2800" dirty="0" smtClean="0"/>
          </a:p>
        </p:txBody>
      </p:sp>
      <p:sp>
        <p:nvSpPr>
          <p:cNvPr id="7171" name="Rectangle 3"/>
          <p:cNvSpPr>
            <a:spLocks noGrp="1" noChangeArrowheads="1"/>
          </p:cNvSpPr>
          <p:nvPr>
            <p:ph type="body" idx="1"/>
          </p:nvPr>
        </p:nvSpPr>
        <p:spPr>
          <a:xfrm>
            <a:off x="304800" y="990600"/>
            <a:ext cx="8077200" cy="4267200"/>
          </a:xfrm>
        </p:spPr>
        <p:txBody>
          <a:bodyPr/>
          <a:lstStyle/>
          <a:p>
            <a:r>
              <a:rPr lang="en-US" sz="2400" dirty="0">
                <a:solidFill>
                  <a:schemeClr val="tx1"/>
                </a:solidFill>
                <a:latin typeface="Arial" pitchFamily="34" charset="0"/>
                <a:cs typeface="Arial" pitchFamily="34" charset="0"/>
              </a:rPr>
              <a:t>Supervise Programs &amp; Special Events</a:t>
            </a:r>
          </a:p>
          <a:p>
            <a:pPr lvl="1"/>
            <a:r>
              <a:rPr lang="en-US" sz="2400" dirty="0">
                <a:latin typeface="Arial" pitchFamily="34" charset="0"/>
                <a:cs typeface="Arial" pitchFamily="34" charset="0"/>
              </a:rPr>
              <a:t>Specific &amp; general</a:t>
            </a:r>
          </a:p>
          <a:p>
            <a:r>
              <a:rPr lang="en-US" sz="2400" dirty="0">
                <a:solidFill>
                  <a:schemeClr val="tx1"/>
                </a:solidFill>
                <a:latin typeface="Arial" pitchFamily="34" charset="0"/>
                <a:cs typeface="Arial" pitchFamily="34" charset="0"/>
              </a:rPr>
              <a:t>Complete program follow-up</a:t>
            </a:r>
          </a:p>
          <a:p>
            <a:pPr lvl="1"/>
            <a:r>
              <a:rPr lang="en-US" sz="2400" dirty="0">
                <a:latin typeface="Arial" pitchFamily="34" charset="0"/>
                <a:cs typeface="Arial" pitchFamily="34" charset="0"/>
              </a:rPr>
              <a:t>Inspections, letters, clean up, evaluations</a:t>
            </a:r>
          </a:p>
          <a:p>
            <a:pPr lvl="1"/>
            <a:r>
              <a:rPr lang="en-US" sz="2400" dirty="0">
                <a:latin typeface="Arial" pitchFamily="34" charset="0"/>
                <a:cs typeface="Arial" pitchFamily="34" charset="0"/>
              </a:rPr>
              <a:t>Individual transition planning (TR)</a:t>
            </a:r>
          </a:p>
          <a:p>
            <a:r>
              <a:rPr lang="en-US" sz="2400" dirty="0">
                <a:solidFill>
                  <a:schemeClr val="tx1"/>
                </a:solidFill>
                <a:latin typeface="Arial" pitchFamily="34" charset="0"/>
                <a:cs typeface="Arial" pitchFamily="34" charset="0"/>
              </a:rPr>
              <a:t>Promote self-directed activities</a:t>
            </a:r>
          </a:p>
          <a:p>
            <a:r>
              <a:rPr lang="en-US" sz="2400" dirty="0">
                <a:solidFill>
                  <a:schemeClr val="tx1"/>
                </a:solidFill>
                <a:latin typeface="Arial" pitchFamily="34" charset="0"/>
                <a:cs typeface="Arial" pitchFamily="34" charset="0"/>
              </a:rPr>
              <a:t>Facilitate participation</a:t>
            </a:r>
          </a:p>
          <a:p>
            <a:pPr lvl="1"/>
            <a:r>
              <a:rPr lang="en-US" sz="2400" dirty="0">
                <a:latin typeface="Arial" pitchFamily="34" charset="0"/>
                <a:cs typeface="Arial" pitchFamily="34" charset="0"/>
              </a:rPr>
              <a:t>Use of facilities, equipment, services, supplies</a:t>
            </a:r>
          </a:p>
          <a:p>
            <a:r>
              <a:rPr lang="en-US" sz="2400" dirty="0">
                <a:solidFill>
                  <a:schemeClr val="tx1"/>
                </a:solidFill>
                <a:latin typeface="Arial" pitchFamily="34" charset="0"/>
                <a:cs typeface="Arial" pitchFamily="34" charset="0"/>
              </a:rPr>
              <a:t>Assure compliance – standards/regulations</a:t>
            </a:r>
          </a:p>
          <a:p>
            <a:pPr lvl="1"/>
            <a:endParaRPr lang="en-US" sz="400" i="1" dirty="0" smtClean="0">
              <a:latin typeface="Calibri" pitchFamily="34" charset="0"/>
            </a:endParaRPr>
          </a:p>
        </p:txBody>
      </p:sp>
    </p:spTree>
    <p:extLst>
      <p:ext uri="{BB962C8B-B14F-4D97-AF65-F5344CB8AC3E}">
        <p14:creationId xmlns:p14="http://schemas.microsoft.com/office/powerpoint/2010/main" val="27683128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1143000"/>
          </a:xfrm>
        </p:spPr>
        <p:txBody>
          <a:bodyPr/>
          <a:lstStyle/>
          <a:p>
            <a:r>
              <a:rPr lang="en-US" sz="3200" b="1" dirty="0" smtClean="0"/>
              <a:t>Implement: Work with Variety of Age Groups</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838200"/>
            <a:ext cx="8382000" cy="4572000"/>
          </a:xfrm>
        </p:spPr>
        <p:txBody>
          <a:bodyPr/>
          <a:lstStyle/>
          <a:p>
            <a:pPr eaLnBrk="1" hangingPunct="1">
              <a:lnSpc>
                <a:spcPct val="80000"/>
              </a:lnSpc>
            </a:pPr>
            <a:endParaRPr lang="en-US" sz="1400" dirty="0" smtClean="0">
              <a:solidFill>
                <a:schemeClr val="tx1"/>
              </a:solidFill>
            </a:endParaRPr>
          </a:p>
          <a:p>
            <a:pPr eaLnBrk="1" hangingPunct="1">
              <a:lnSpc>
                <a:spcPct val="80000"/>
              </a:lnSpc>
            </a:pPr>
            <a:r>
              <a:rPr lang="en-US" sz="2400" b="1" dirty="0" smtClean="0">
                <a:solidFill>
                  <a:schemeClr val="tx1"/>
                </a:solidFill>
              </a:rPr>
              <a:t>Provide balance of programs to meet needs of infants, children, teens, adults and seniors</a:t>
            </a:r>
          </a:p>
          <a:p>
            <a:pPr eaLnBrk="1" hangingPunct="1">
              <a:lnSpc>
                <a:spcPct val="80000"/>
              </a:lnSpc>
            </a:pPr>
            <a:r>
              <a:rPr lang="en-US" sz="2400" b="1" dirty="0" smtClean="0">
                <a:solidFill>
                  <a:schemeClr val="tx1"/>
                </a:solidFill>
              </a:rPr>
              <a:t>Maintain positive relationships with clients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3976" y="3867150"/>
            <a:ext cx="2466975" cy="18478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9764" y="2313824"/>
            <a:ext cx="2619375" cy="174307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951" y="3879182"/>
            <a:ext cx="2562225" cy="178117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0149" y="4052888"/>
            <a:ext cx="2047875" cy="1628775"/>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9785" y="2520392"/>
            <a:ext cx="1523810" cy="1447619"/>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2313824"/>
            <a:ext cx="2619375" cy="1743075"/>
          </a:xfrm>
          <a:prstGeom prst="rect">
            <a:avLst/>
          </a:prstGeom>
        </p:spPr>
      </p:pic>
    </p:spTree>
    <p:extLst>
      <p:ext uri="{BB962C8B-B14F-4D97-AF65-F5344CB8AC3E}">
        <p14:creationId xmlns:p14="http://schemas.microsoft.com/office/powerpoint/2010/main" val="37706935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Implement - Facilitate/Lead Programs</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228600" y="762000"/>
            <a:ext cx="8534400" cy="4572000"/>
          </a:xfrm>
        </p:spPr>
        <p:txBody>
          <a:bodyPr/>
          <a:lstStyle/>
          <a:p>
            <a:pPr eaLnBrk="1" hangingPunct="1">
              <a:lnSpc>
                <a:spcPct val="80000"/>
              </a:lnSpc>
              <a:buFontTx/>
              <a:buNone/>
            </a:pPr>
            <a:endParaRPr lang="en-US" sz="1400" dirty="0" smtClean="0">
              <a:solidFill>
                <a:schemeClr val="tx1"/>
              </a:solidFill>
              <a:latin typeface="+mj-lt"/>
            </a:endParaRPr>
          </a:p>
          <a:p>
            <a:r>
              <a:rPr lang="en-US" sz="2800" b="1" dirty="0">
                <a:solidFill>
                  <a:schemeClr val="tx1"/>
                </a:solidFill>
                <a:latin typeface="Arial" pitchFamily="34" charset="0"/>
                <a:cs typeface="Arial" pitchFamily="34" charset="0"/>
              </a:rPr>
              <a:t>Conduct program orientation</a:t>
            </a:r>
          </a:p>
          <a:p>
            <a:pPr lvl="1"/>
            <a:r>
              <a:rPr lang="en-US" sz="2400" dirty="0">
                <a:latin typeface="Arial" pitchFamily="34" charset="0"/>
                <a:cs typeface="Arial" pitchFamily="34" charset="0"/>
              </a:rPr>
              <a:t>Safety rules, hazards &amp; policies</a:t>
            </a:r>
          </a:p>
          <a:p>
            <a:pPr lvl="1"/>
            <a:r>
              <a:rPr lang="en-US" sz="2400" dirty="0">
                <a:latin typeface="Arial" pitchFamily="34" charset="0"/>
                <a:cs typeface="Arial" pitchFamily="34" charset="0"/>
              </a:rPr>
              <a:t>Anticipated outcomes</a:t>
            </a:r>
          </a:p>
          <a:p>
            <a:r>
              <a:rPr lang="en-US" sz="2800" b="1" dirty="0">
                <a:solidFill>
                  <a:schemeClr val="tx1"/>
                </a:solidFill>
                <a:latin typeface="Arial" pitchFamily="34" charset="0"/>
                <a:cs typeface="Arial" pitchFamily="34" charset="0"/>
              </a:rPr>
              <a:t>Adapt activities to individual</a:t>
            </a:r>
          </a:p>
          <a:p>
            <a:pPr lvl="1"/>
            <a:r>
              <a:rPr lang="en-US" sz="2400" dirty="0">
                <a:latin typeface="Arial" pitchFamily="34" charset="0"/>
                <a:cs typeface="Arial" pitchFamily="34" charset="0"/>
              </a:rPr>
              <a:t>Change rules or layout according to needs</a:t>
            </a:r>
          </a:p>
          <a:p>
            <a:pPr lvl="1"/>
            <a:r>
              <a:rPr lang="en-US" sz="2400" dirty="0">
                <a:latin typeface="Arial" pitchFamily="34" charset="0"/>
                <a:cs typeface="Arial" pitchFamily="34" charset="0"/>
              </a:rPr>
              <a:t>Modifications may be needed:</a:t>
            </a:r>
          </a:p>
          <a:p>
            <a:pPr lvl="2"/>
            <a:r>
              <a:rPr lang="en-US" dirty="0">
                <a:latin typeface="Arial" pitchFamily="34" charset="0"/>
                <a:cs typeface="Arial" pitchFamily="34" charset="0"/>
              </a:rPr>
              <a:t>Leadership technique</a:t>
            </a:r>
          </a:p>
          <a:p>
            <a:pPr lvl="2"/>
            <a:r>
              <a:rPr lang="en-US" dirty="0">
                <a:latin typeface="Arial" pitchFamily="34" charset="0"/>
                <a:cs typeface="Arial" pitchFamily="34" charset="0"/>
              </a:rPr>
              <a:t>Programming format</a:t>
            </a:r>
          </a:p>
          <a:p>
            <a:pPr lvl="2"/>
            <a:r>
              <a:rPr lang="en-US" dirty="0">
                <a:latin typeface="Arial" pitchFamily="34" charset="0"/>
                <a:cs typeface="Arial" pitchFamily="34" charset="0"/>
              </a:rPr>
              <a:t>Physical environment</a:t>
            </a:r>
          </a:p>
          <a:p>
            <a:pPr lvl="2"/>
            <a:r>
              <a:rPr lang="en-US" dirty="0">
                <a:latin typeface="Arial" pitchFamily="34" charset="0"/>
                <a:cs typeface="Arial" pitchFamily="34" charset="0"/>
              </a:rPr>
              <a:t>Materials/equipment used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7178" y="838200"/>
            <a:ext cx="1828800" cy="24384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648200"/>
            <a:ext cx="2438400" cy="18288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2934" t="21568" b="24607"/>
          <a:stretch/>
        </p:blipFill>
        <p:spPr>
          <a:xfrm>
            <a:off x="6996113" y="3428999"/>
            <a:ext cx="2147887" cy="994611"/>
          </a:xfrm>
          <a:prstGeom prst="rect">
            <a:avLst/>
          </a:prstGeom>
        </p:spPr>
      </p:pic>
    </p:spTree>
    <p:extLst>
      <p:ext uri="{BB962C8B-B14F-4D97-AF65-F5344CB8AC3E}">
        <p14:creationId xmlns:p14="http://schemas.microsoft.com/office/powerpoint/2010/main" val="367860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History of the CPRP Certification</a:t>
            </a:r>
            <a:endParaRPr lang="en-US" sz="3200" dirty="0"/>
          </a:p>
        </p:txBody>
      </p:sp>
      <p:sp>
        <p:nvSpPr>
          <p:cNvPr id="3" name="Content Placeholder 2"/>
          <p:cNvSpPr>
            <a:spLocks noGrp="1"/>
          </p:cNvSpPr>
          <p:nvPr>
            <p:ph idx="1"/>
          </p:nvPr>
        </p:nvSpPr>
        <p:spPr>
          <a:xfrm>
            <a:off x="457200" y="990600"/>
            <a:ext cx="8229600" cy="4953000"/>
          </a:xfrm>
        </p:spPr>
        <p:txBody>
          <a:bodyPr/>
          <a:lstStyle/>
          <a:p>
            <a:r>
              <a:rPr lang="en-US" sz="2500" dirty="0" smtClean="0">
                <a:solidFill>
                  <a:srgbClr val="0000FF"/>
                </a:solidFill>
              </a:rPr>
              <a:t>1950’s - Park and Recreation Professional Registry</a:t>
            </a:r>
          </a:p>
          <a:p>
            <a:r>
              <a:rPr lang="en-US" sz="2500" dirty="0" smtClean="0">
                <a:solidFill>
                  <a:srgbClr val="0000FF"/>
                </a:solidFill>
              </a:rPr>
              <a:t>1970’s - Certified Leisure Professional (CLP) Certification</a:t>
            </a:r>
          </a:p>
          <a:p>
            <a:r>
              <a:rPr lang="en-US" sz="2500" dirty="0" smtClean="0">
                <a:solidFill>
                  <a:srgbClr val="0000FF"/>
                </a:solidFill>
              </a:rPr>
              <a:t>1991 - First CLP examination</a:t>
            </a:r>
          </a:p>
          <a:p>
            <a:r>
              <a:rPr lang="en-US" sz="2500" dirty="0" smtClean="0">
                <a:solidFill>
                  <a:srgbClr val="0000FF"/>
                </a:solidFill>
              </a:rPr>
              <a:t>2000 - Certified Leisure Professional (CLP) transitioned to Certification Park and Recreation Professional (CPRP)</a:t>
            </a:r>
          </a:p>
          <a:p>
            <a:r>
              <a:rPr lang="en-US" sz="2500" dirty="0" smtClean="0">
                <a:solidFill>
                  <a:srgbClr val="0000FF"/>
                </a:solidFill>
              </a:rPr>
              <a:t>2008 - Certification documents were centralized to NRPA</a:t>
            </a:r>
          </a:p>
          <a:p>
            <a:r>
              <a:rPr lang="en-US" sz="2500" dirty="0" smtClean="0">
                <a:solidFill>
                  <a:srgbClr val="0000FF"/>
                </a:solidFill>
              </a:rPr>
              <a:t>2011 - CPRP Job Analysis</a:t>
            </a:r>
          </a:p>
          <a:p>
            <a:r>
              <a:rPr lang="en-US" sz="2500" dirty="0" smtClean="0">
                <a:solidFill>
                  <a:srgbClr val="0000FF"/>
                </a:solidFill>
              </a:rPr>
              <a:t>2011 - CPRE Creation/Implementation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Implement - Facilitate/Lead Programs</a:t>
            </a:r>
            <a:r>
              <a:rPr lang="en-US" sz="2800" dirty="0"/>
              <a:t> </a:t>
            </a:r>
            <a:r>
              <a:rPr lang="en-US" sz="2800" dirty="0" smtClean="0"/>
              <a:t>-</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4572000"/>
          </a:xfrm>
        </p:spPr>
        <p:txBody>
          <a:bodyPr/>
          <a:lstStyle/>
          <a:p>
            <a:pPr eaLnBrk="1" hangingPunct="1">
              <a:lnSpc>
                <a:spcPct val="80000"/>
              </a:lnSpc>
              <a:buFontTx/>
              <a:buNone/>
            </a:pPr>
            <a:endParaRPr lang="en-US" sz="1200" dirty="0" smtClean="0">
              <a:solidFill>
                <a:schemeClr val="tx1"/>
              </a:solidFill>
              <a:latin typeface="+mj-lt"/>
            </a:endParaRPr>
          </a:p>
          <a:p>
            <a:pPr marL="0" indent="0">
              <a:buNone/>
            </a:pPr>
            <a:r>
              <a:rPr lang="en-US" sz="2800" b="1" dirty="0"/>
              <a:t>Documentation</a:t>
            </a:r>
            <a:endParaRPr lang="en-US" sz="2800" b="1" dirty="0" smtClean="0">
              <a:solidFill>
                <a:schemeClr val="tx1"/>
              </a:solidFill>
              <a:latin typeface="+mj-lt"/>
            </a:endParaRPr>
          </a:p>
          <a:p>
            <a:r>
              <a:rPr lang="en-US" sz="2400" b="1" dirty="0" smtClean="0">
                <a:solidFill>
                  <a:schemeClr val="tx1"/>
                </a:solidFill>
                <a:latin typeface="+mj-lt"/>
              </a:rPr>
              <a:t>Program/Participant </a:t>
            </a:r>
            <a:r>
              <a:rPr lang="en-US" sz="2400" b="1" dirty="0">
                <a:solidFill>
                  <a:schemeClr val="tx1"/>
                </a:solidFill>
                <a:latin typeface="+mj-lt"/>
              </a:rPr>
              <a:t>records/forms</a:t>
            </a:r>
          </a:p>
          <a:p>
            <a:pPr marL="1027113" lvl="3" indent="-401638"/>
            <a:r>
              <a:rPr lang="en-US" b="1" dirty="0">
                <a:latin typeface="+mj-lt"/>
              </a:rPr>
              <a:t>Program proposal</a:t>
            </a:r>
            <a:r>
              <a:rPr lang="en-US" dirty="0">
                <a:latin typeface="+mj-lt"/>
              </a:rPr>
              <a:t>: type of program, market, location, etc.</a:t>
            </a:r>
          </a:p>
          <a:p>
            <a:pPr marL="1027113" lvl="3" indent="-401638"/>
            <a:r>
              <a:rPr lang="en-US" b="1" dirty="0">
                <a:latin typeface="+mj-lt"/>
              </a:rPr>
              <a:t>Supply requisition</a:t>
            </a:r>
            <a:r>
              <a:rPr lang="en-US" dirty="0">
                <a:latin typeface="+mj-lt"/>
              </a:rPr>
              <a:t>: list of supplies</a:t>
            </a:r>
          </a:p>
          <a:p>
            <a:pPr marL="1027113" lvl="3" indent="-401638"/>
            <a:r>
              <a:rPr lang="en-US" b="1" dirty="0">
                <a:latin typeface="+mj-lt"/>
              </a:rPr>
              <a:t>Reservation form</a:t>
            </a:r>
            <a:r>
              <a:rPr lang="en-US" dirty="0">
                <a:latin typeface="+mj-lt"/>
              </a:rPr>
              <a:t>: room reservation</a:t>
            </a:r>
          </a:p>
          <a:p>
            <a:pPr marL="1027113" lvl="3" indent="-401638"/>
            <a:r>
              <a:rPr lang="en-US" b="1" dirty="0">
                <a:latin typeface="+mj-lt"/>
              </a:rPr>
              <a:t>Maintenance work orders: </a:t>
            </a:r>
            <a:r>
              <a:rPr lang="en-US" dirty="0">
                <a:latin typeface="+mj-lt"/>
              </a:rPr>
              <a:t>delivery/set-up</a:t>
            </a:r>
          </a:p>
          <a:p>
            <a:pPr marL="1027113" lvl="3" indent="-401638"/>
            <a:r>
              <a:rPr lang="en-US" b="1" dirty="0">
                <a:latin typeface="+mj-lt"/>
              </a:rPr>
              <a:t>Contractual services</a:t>
            </a:r>
            <a:r>
              <a:rPr lang="en-US" dirty="0">
                <a:latin typeface="+mj-lt"/>
              </a:rPr>
              <a:t>: outside vendors/partners</a:t>
            </a:r>
          </a:p>
          <a:p>
            <a:pPr marL="1027113" lvl="3" indent="-401638"/>
            <a:r>
              <a:rPr lang="en-US" b="1" dirty="0">
                <a:latin typeface="+mj-lt"/>
              </a:rPr>
              <a:t>Accident &amp; Incident Reports</a:t>
            </a:r>
            <a:endParaRPr lang="en-US" dirty="0">
              <a:latin typeface="+mj-lt"/>
            </a:endParaRPr>
          </a:p>
          <a:p>
            <a:pPr marL="1027113" lvl="3" indent="-401638"/>
            <a:r>
              <a:rPr lang="en-US" b="1" dirty="0">
                <a:latin typeface="+mj-lt"/>
              </a:rPr>
              <a:t>Evaluation</a:t>
            </a:r>
            <a:r>
              <a:rPr lang="en-US" dirty="0">
                <a:latin typeface="+mj-lt"/>
              </a:rPr>
              <a:t> (after-action): post program</a:t>
            </a:r>
          </a:p>
          <a:p>
            <a:endParaRPr lang="en-US" sz="700" b="1" dirty="0" smtClean="0">
              <a:solidFill>
                <a:schemeClr val="tx1"/>
              </a:solidFill>
              <a:latin typeface="+mj-lt"/>
            </a:endParaRPr>
          </a:p>
          <a:p>
            <a:r>
              <a:rPr lang="en-US" sz="2400" b="1" dirty="0" smtClean="0">
                <a:solidFill>
                  <a:schemeClr val="tx1"/>
                </a:solidFill>
                <a:latin typeface="+mj-lt"/>
              </a:rPr>
              <a:t>Participant </a:t>
            </a:r>
            <a:r>
              <a:rPr lang="en-US" sz="2400" b="1" dirty="0">
                <a:solidFill>
                  <a:schemeClr val="tx1"/>
                </a:solidFill>
                <a:latin typeface="+mj-lt"/>
              </a:rPr>
              <a:t>Registration/Reservations</a:t>
            </a:r>
          </a:p>
          <a:p>
            <a:pPr lvl="1"/>
            <a:r>
              <a:rPr lang="en-US" sz="2000" dirty="0">
                <a:latin typeface="+mj-lt"/>
              </a:rPr>
              <a:t>Variety of methods &amp; forms</a:t>
            </a:r>
          </a:p>
          <a:p>
            <a:pPr lvl="1"/>
            <a:r>
              <a:rPr lang="en-US" sz="2000" dirty="0">
                <a:latin typeface="+mj-lt"/>
              </a:rPr>
              <a:t>Customer service is key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962400"/>
            <a:ext cx="2514286" cy="1819048"/>
          </a:xfrm>
          <a:prstGeom prst="rect">
            <a:avLst/>
          </a:prstGeom>
        </p:spPr>
      </p:pic>
    </p:spTree>
    <p:extLst>
      <p:ext uri="{BB962C8B-B14F-4D97-AF65-F5344CB8AC3E}">
        <p14:creationId xmlns:p14="http://schemas.microsoft.com/office/powerpoint/2010/main" val="8435046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Evaluation</a:t>
            </a:r>
            <a:r>
              <a:rPr lang="en-US" sz="2800" dirty="0" smtClean="0"/>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4572000"/>
          </a:xfrm>
        </p:spPr>
        <p:txBody>
          <a:bodyPr/>
          <a:lstStyle/>
          <a:p>
            <a:pPr marL="0" indent="0">
              <a:buNone/>
            </a:pPr>
            <a:endParaRPr lang="en-US" sz="1050" b="1" dirty="0" smtClean="0">
              <a:solidFill>
                <a:schemeClr val="tx1"/>
              </a:solidFill>
              <a:latin typeface="Calibri" pitchFamily="34" charset="0"/>
            </a:endParaRPr>
          </a:p>
          <a:p>
            <a:r>
              <a:rPr lang="en-US" b="1" dirty="0" smtClean="0">
                <a:solidFill>
                  <a:schemeClr val="tx1"/>
                </a:solidFill>
                <a:latin typeface="Calibri" pitchFamily="34" charset="0"/>
              </a:rPr>
              <a:t>Formative (during); Summative (Conclusion)</a:t>
            </a:r>
          </a:p>
          <a:p>
            <a:r>
              <a:rPr lang="en-US" b="1" dirty="0" smtClean="0">
                <a:solidFill>
                  <a:schemeClr val="tx1"/>
                </a:solidFill>
                <a:latin typeface="Calibri" pitchFamily="34" charset="0"/>
              </a:rPr>
              <a:t>Why evaluate?</a:t>
            </a:r>
          </a:p>
          <a:p>
            <a:pPr lvl="1">
              <a:buFont typeface="Wingdings" pitchFamily="2" charset="2"/>
              <a:buChar char="ü"/>
            </a:pPr>
            <a:r>
              <a:rPr lang="en-US" dirty="0" smtClean="0">
                <a:latin typeface="Calibri" pitchFamily="34" charset="0"/>
              </a:rPr>
              <a:t>To </a:t>
            </a:r>
            <a:r>
              <a:rPr lang="en-US" dirty="0">
                <a:latin typeface="Calibri" pitchFamily="34" charset="0"/>
              </a:rPr>
              <a:t>determine impact</a:t>
            </a:r>
          </a:p>
          <a:p>
            <a:pPr lvl="1">
              <a:buFont typeface="Wingdings" pitchFamily="2" charset="2"/>
              <a:buChar char="ü"/>
            </a:pPr>
            <a:r>
              <a:rPr lang="en-US" dirty="0">
                <a:latin typeface="Calibri" pitchFamily="34" charset="0"/>
              </a:rPr>
              <a:t>Cost-benefit analysis</a:t>
            </a:r>
          </a:p>
          <a:p>
            <a:pPr lvl="1">
              <a:buFont typeface="Wingdings" pitchFamily="2" charset="2"/>
              <a:buChar char="ü"/>
            </a:pPr>
            <a:r>
              <a:rPr lang="en-US" dirty="0">
                <a:latin typeface="Calibri" pitchFamily="34" charset="0"/>
              </a:rPr>
              <a:t>Satisfaction</a:t>
            </a:r>
          </a:p>
          <a:p>
            <a:pPr lvl="1">
              <a:buFont typeface="Wingdings" pitchFamily="2" charset="2"/>
              <a:buChar char="ü"/>
            </a:pPr>
            <a:r>
              <a:rPr lang="en-US" dirty="0">
                <a:latin typeface="Calibri" pitchFamily="34" charset="0"/>
              </a:rPr>
              <a:t>Marketing mix</a:t>
            </a:r>
          </a:p>
          <a:p>
            <a:pPr lvl="1">
              <a:buFont typeface="Wingdings" pitchFamily="2" charset="2"/>
              <a:buChar char="ü"/>
            </a:pPr>
            <a:r>
              <a:rPr lang="en-US" dirty="0">
                <a:latin typeface="Calibri" pitchFamily="34" charset="0"/>
              </a:rPr>
              <a:t>Effectiveness of the program</a:t>
            </a:r>
          </a:p>
          <a:p>
            <a:pPr lvl="1">
              <a:buFont typeface="Wingdings" pitchFamily="2" charset="2"/>
              <a:buChar char="ü"/>
            </a:pPr>
            <a:r>
              <a:rPr lang="en-US" dirty="0">
                <a:latin typeface="Calibri" pitchFamily="34" charset="0"/>
              </a:rPr>
              <a:t>Value!</a:t>
            </a:r>
          </a:p>
        </p:txBody>
      </p:sp>
      <p:pic>
        <p:nvPicPr>
          <p:cNvPr id="5" name="Picture 4" descr="C:\Documents and Settings\gingern\Local Settings\Temporary Internet Files\Content.IE5\Y76HK323\MC9004414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8288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2559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Evaluation – Satisfaction &amp; Outcomes</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04800" y="914400"/>
            <a:ext cx="8610600" cy="4419600"/>
          </a:xfrm>
        </p:spPr>
        <p:txBody>
          <a:bodyPr/>
          <a:lstStyle/>
          <a:p>
            <a:pPr lvl="1" eaLnBrk="1" hangingPunct="1"/>
            <a:endParaRPr lang="en-US" sz="500" b="1" dirty="0" smtClean="0">
              <a:solidFill>
                <a:schemeClr val="tx1"/>
              </a:solidFill>
              <a:latin typeface="Calibri" pitchFamily="34" charset="0"/>
            </a:endParaRPr>
          </a:p>
          <a:p>
            <a:pPr lvl="1" eaLnBrk="1" hangingPunct="1"/>
            <a:r>
              <a:rPr lang="en-US" b="1" dirty="0" smtClean="0">
                <a:solidFill>
                  <a:schemeClr val="tx1"/>
                </a:solidFill>
                <a:latin typeface="Calibri" pitchFamily="34" charset="0"/>
              </a:rPr>
              <a:t>Collect Data</a:t>
            </a:r>
          </a:p>
          <a:p>
            <a:pPr lvl="2" eaLnBrk="1" hangingPunct="1"/>
            <a:r>
              <a:rPr lang="en-US" b="1" dirty="0" smtClean="0">
                <a:latin typeface="Calibri" pitchFamily="34" charset="0"/>
              </a:rPr>
              <a:t>Types – Quantitative &amp; Qualitative</a:t>
            </a:r>
            <a:endParaRPr lang="en-US" b="1" dirty="0" smtClean="0">
              <a:solidFill>
                <a:schemeClr val="tx1"/>
              </a:solidFill>
              <a:latin typeface="Calibri" pitchFamily="34" charset="0"/>
            </a:endParaRPr>
          </a:p>
          <a:p>
            <a:pPr lvl="1" eaLnBrk="1" hangingPunct="1"/>
            <a:r>
              <a:rPr lang="en-US" b="1" dirty="0" smtClean="0">
                <a:solidFill>
                  <a:schemeClr val="tx1"/>
                </a:solidFill>
                <a:latin typeface="Calibri" pitchFamily="34" charset="0"/>
              </a:rPr>
              <a:t>Sampling</a:t>
            </a:r>
            <a:endParaRPr lang="en-US" b="1" dirty="0">
              <a:solidFill>
                <a:schemeClr val="tx1"/>
              </a:solidFill>
              <a:latin typeface="Calibri" pitchFamily="34" charset="0"/>
            </a:endParaRPr>
          </a:p>
          <a:p>
            <a:pPr lvl="2" eaLnBrk="1" hangingPunct="1"/>
            <a:r>
              <a:rPr lang="en-US" b="1" dirty="0">
                <a:latin typeface="Calibri" pitchFamily="34" charset="0"/>
              </a:rPr>
              <a:t>Random: </a:t>
            </a:r>
            <a:r>
              <a:rPr lang="en-US" dirty="0">
                <a:latin typeface="Calibri" pitchFamily="34" charset="0"/>
              </a:rPr>
              <a:t>Everyone has an equal chance of being selected.  All names are put into a hat &amp; names are pulled at random</a:t>
            </a:r>
          </a:p>
          <a:p>
            <a:pPr lvl="2" eaLnBrk="1" hangingPunct="1"/>
            <a:r>
              <a:rPr lang="en-US" b="1" dirty="0">
                <a:latin typeface="Calibri" pitchFamily="34" charset="0"/>
              </a:rPr>
              <a:t>Systematic: </a:t>
            </a:r>
            <a:r>
              <a:rPr lang="en-US" dirty="0">
                <a:latin typeface="Calibri" pitchFamily="34" charset="0"/>
              </a:rPr>
              <a:t>Every “nth” person (i.e., every 5</a:t>
            </a:r>
            <a:r>
              <a:rPr lang="en-US" baseline="30000" dirty="0">
                <a:latin typeface="Calibri" pitchFamily="34" charset="0"/>
              </a:rPr>
              <a:t>th</a:t>
            </a:r>
            <a:r>
              <a:rPr lang="en-US" dirty="0">
                <a:latin typeface="Calibri" pitchFamily="34" charset="0"/>
              </a:rPr>
              <a:t> person who walks in the door)</a:t>
            </a:r>
          </a:p>
          <a:p>
            <a:pPr lvl="2" eaLnBrk="1" hangingPunct="1"/>
            <a:r>
              <a:rPr lang="en-US" b="1" dirty="0">
                <a:latin typeface="Calibri" pitchFamily="34" charset="0"/>
              </a:rPr>
              <a:t>Purposive: </a:t>
            </a:r>
            <a:r>
              <a:rPr lang="en-US" dirty="0">
                <a:latin typeface="Calibri" pitchFamily="34" charset="0"/>
              </a:rPr>
              <a:t>Represents a select group (i.e., day camp participants)</a:t>
            </a:r>
          </a:p>
          <a:p>
            <a:pPr lvl="2" eaLnBrk="1" hangingPunct="1"/>
            <a:r>
              <a:rPr lang="en-US" b="1" dirty="0">
                <a:latin typeface="Calibri" pitchFamily="34" charset="0"/>
              </a:rPr>
              <a:t>Convenience: </a:t>
            </a:r>
            <a:r>
              <a:rPr lang="en-US" dirty="0">
                <a:latin typeface="Calibri" pitchFamily="34" charset="0"/>
              </a:rPr>
              <a:t>Easy for the researcher to poll (i.e., available staff or a questionnaire left on the front desk</a:t>
            </a:r>
            <a:r>
              <a:rPr lang="en-US" dirty="0" smtClean="0">
                <a:latin typeface="Calibri" pitchFamily="34" charset="0"/>
              </a:rPr>
              <a:t>).</a:t>
            </a:r>
          </a:p>
          <a:p>
            <a:pPr marL="914400" lvl="2" indent="0" eaLnBrk="1" hangingPunct="1">
              <a:buNone/>
            </a:pPr>
            <a:r>
              <a:rPr lang="en-US" dirty="0" smtClean="0">
                <a:latin typeface="Calibri" pitchFamily="34" charset="0"/>
              </a:rPr>
              <a:t> </a:t>
            </a:r>
            <a:endParaRPr lang="en-US" dirty="0">
              <a:latin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6375" y="838200"/>
            <a:ext cx="2238081" cy="1676400"/>
          </a:xfrm>
          <a:prstGeom prst="rect">
            <a:avLst/>
          </a:prstGeom>
        </p:spPr>
      </p:pic>
    </p:spTree>
    <p:extLst>
      <p:ext uri="{BB962C8B-B14F-4D97-AF65-F5344CB8AC3E}">
        <p14:creationId xmlns:p14="http://schemas.microsoft.com/office/powerpoint/2010/main" val="39104082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Evaluation – Reporting (Statistics)</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4572000"/>
          </a:xfrm>
        </p:spPr>
        <p:txBody>
          <a:bodyPr/>
          <a:lstStyle/>
          <a:p>
            <a:pPr eaLnBrk="1" hangingPunct="1">
              <a:lnSpc>
                <a:spcPct val="80000"/>
              </a:lnSpc>
              <a:buFontTx/>
              <a:buNone/>
            </a:pPr>
            <a:endParaRPr lang="en-US" sz="2400" dirty="0">
              <a:solidFill>
                <a:srgbClr val="0000FF"/>
              </a:solidFill>
              <a:latin typeface="+mj-lt"/>
            </a:endParaRPr>
          </a:p>
        </p:txBody>
      </p:sp>
      <p:graphicFrame>
        <p:nvGraphicFramePr>
          <p:cNvPr id="5" name="Diagram 4"/>
          <p:cNvGraphicFramePr/>
          <p:nvPr>
            <p:extLst>
              <p:ext uri="{D42A27DB-BD31-4B8C-83A1-F6EECF244321}">
                <p14:modId xmlns:p14="http://schemas.microsoft.com/office/powerpoint/2010/main" val="446312332"/>
              </p:ext>
            </p:extLst>
          </p:nvPr>
        </p:nvGraphicFramePr>
        <p:xfrm>
          <a:off x="1600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50699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Evaluation – Stats Help Market Programs</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4572000"/>
          </a:xfrm>
        </p:spPr>
        <p:txBody>
          <a:bodyPr/>
          <a:lstStyle/>
          <a:p>
            <a:pPr marL="0" indent="0" eaLnBrk="1" hangingPunct="1">
              <a:buNone/>
            </a:pPr>
            <a:endParaRPr lang="en-US" sz="2000" dirty="0" smtClean="0">
              <a:latin typeface="Calibri" pitchFamily="34" charset="0"/>
            </a:endParaRPr>
          </a:p>
          <a:p>
            <a:pPr eaLnBrk="1" hangingPunct="1"/>
            <a:r>
              <a:rPr lang="en-US" sz="2800" dirty="0" smtClean="0">
                <a:latin typeface="Arial" pitchFamily="34" charset="0"/>
                <a:cs typeface="Arial" pitchFamily="34" charset="0"/>
              </a:rPr>
              <a:t>Marketing</a:t>
            </a:r>
            <a:r>
              <a:rPr lang="en-US" sz="2800" dirty="0">
                <a:latin typeface="Arial" pitchFamily="34" charset="0"/>
                <a:cs typeface="Arial" pitchFamily="34" charset="0"/>
              </a:rPr>
              <a:t>: creates a positive public perception</a:t>
            </a:r>
          </a:p>
          <a:p>
            <a:pPr eaLnBrk="1" hangingPunct="1"/>
            <a:r>
              <a:rPr lang="en-US" sz="2800" dirty="0">
                <a:latin typeface="Arial" pitchFamily="34" charset="0"/>
                <a:cs typeface="Arial" pitchFamily="34" charset="0"/>
              </a:rPr>
              <a:t>Four </a:t>
            </a:r>
            <a:r>
              <a:rPr lang="en-US" sz="2800" dirty="0" smtClean="0">
                <a:latin typeface="Arial" pitchFamily="34" charset="0"/>
                <a:cs typeface="Arial" pitchFamily="34" charset="0"/>
              </a:rPr>
              <a:t>P’s of Marketing Mix</a:t>
            </a:r>
          </a:p>
          <a:p>
            <a:pPr lvl="2" eaLnBrk="1" hangingPunct="1"/>
            <a:r>
              <a:rPr lang="en-US" sz="2600" b="1" dirty="0">
                <a:solidFill>
                  <a:schemeClr val="tx1"/>
                </a:solidFill>
                <a:cs typeface="Arial" pitchFamily="34" charset="0"/>
              </a:rPr>
              <a:t>Product</a:t>
            </a:r>
          </a:p>
          <a:p>
            <a:pPr lvl="2" eaLnBrk="1" hangingPunct="1"/>
            <a:r>
              <a:rPr lang="en-US" sz="2600" b="1" dirty="0">
                <a:solidFill>
                  <a:schemeClr val="tx1"/>
                </a:solidFill>
              </a:rPr>
              <a:t>Price </a:t>
            </a:r>
          </a:p>
          <a:p>
            <a:pPr lvl="2" eaLnBrk="1" hangingPunct="1"/>
            <a:r>
              <a:rPr lang="en-US" sz="2600" b="1" dirty="0">
                <a:solidFill>
                  <a:schemeClr val="tx1"/>
                </a:solidFill>
              </a:rPr>
              <a:t>Place</a:t>
            </a:r>
          </a:p>
          <a:p>
            <a:pPr lvl="2" eaLnBrk="1" hangingPunct="1"/>
            <a:r>
              <a:rPr lang="en-US" sz="2600" b="1" dirty="0">
                <a:solidFill>
                  <a:schemeClr val="tx1"/>
                </a:solidFill>
              </a:rPr>
              <a:t>Promotion</a:t>
            </a:r>
          </a:p>
          <a:p>
            <a:pPr eaLnBrk="1" hangingPunct="1"/>
            <a:r>
              <a:rPr lang="en-US" sz="2800" dirty="0" smtClean="0">
                <a:latin typeface="Arial" pitchFamily="34" charset="0"/>
                <a:cs typeface="Arial" pitchFamily="34" charset="0"/>
              </a:rPr>
              <a:t>Product Positioning</a:t>
            </a:r>
          </a:p>
          <a:p>
            <a:pPr eaLnBrk="1" hangingPunct="1"/>
            <a:r>
              <a:rPr lang="en-US" sz="2800" dirty="0" smtClean="0">
                <a:latin typeface="Arial" pitchFamily="34" charset="0"/>
                <a:cs typeface="Arial" pitchFamily="34" charset="0"/>
              </a:rPr>
              <a:t>Recruit/Retain Clients</a:t>
            </a:r>
          </a:p>
          <a:p>
            <a:pPr eaLnBrk="1" hangingPunct="1"/>
            <a:endParaRPr lang="en-US" sz="2800" dirty="0" smtClean="0">
              <a:latin typeface="Arial" pitchFamily="34" charset="0"/>
              <a:cs typeface="Arial" pitchFamily="34" charset="0"/>
            </a:endParaRPr>
          </a:p>
          <a:p>
            <a:pPr eaLnBrk="1" hangingPunct="1"/>
            <a:endParaRPr lang="en-US" dirty="0">
              <a:latin typeface="Arial" pitchFamily="34" charset="0"/>
              <a:cs typeface="Arial" pitchFamily="34" charset="0"/>
            </a:endParaRPr>
          </a:p>
        </p:txBody>
      </p:sp>
      <p:sp>
        <p:nvSpPr>
          <p:cNvPr id="4" name="Title 1"/>
          <p:cNvSpPr txBox="1">
            <a:spLocks/>
          </p:cNvSpPr>
          <p:nvPr/>
        </p:nvSpPr>
        <p:spPr bwMode="auto">
          <a:xfrm>
            <a:off x="1295400" y="-1219200"/>
            <a:ext cx="6877050" cy="1096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2500" lnSpcReduction="20000"/>
          </a:bodyPr>
          <a:lstStyle>
            <a:lvl1pPr algn="l" rtl="0" eaLnBrk="0" fontAlgn="base" hangingPunct="0">
              <a:spcBef>
                <a:spcPct val="0"/>
              </a:spcBef>
              <a:spcAft>
                <a:spcPct val="0"/>
              </a:spcAft>
              <a:defRPr sz="4400">
                <a:solidFill>
                  <a:srgbClr val="37A824"/>
                </a:solidFill>
                <a:latin typeface="+mj-lt"/>
                <a:ea typeface="+mj-ea"/>
                <a:cs typeface="+mj-cs"/>
              </a:defRPr>
            </a:lvl1pPr>
            <a:lvl2pPr algn="l" rtl="0" eaLnBrk="0" fontAlgn="base" hangingPunct="0">
              <a:spcBef>
                <a:spcPct val="0"/>
              </a:spcBef>
              <a:spcAft>
                <a:spcPct val="0"/>
              </a:spcAft>
              <a:defRPr sz="4400">
                <a:solidFill>
                  <a:srgbClr val="37A824"/>
                </a:solidFill>
                <a:latin typeface="Arial" charset="0"/>
              </a:defRPr>
            </a:lvl2pPr>
            <a:lvl3pPr algn="l" rtl="0" eaLnBrk="0" fontAlgn="base" hangingPunct="0">
              <a:spcBef>
                <a:spcPct val="0"/>
              </a:spcBef>
              <a:spcAft>
                <a:spcPct val="0"/>
              </a:spcAft>
              <a:defRPr sz="4400">
                <a:solidFill>
                  <a:srgbClr val="37A824"/>
                </a:solidFill>
                <a:latin typeface="Arial" charset="0"/>
              </a:defRPr>
            </a:lvl3pPr>
            <a:lvl4pPr algn="l" rtl="0" eaLnBrk="0" fontAlgn="base" hangingPunct="0">
              <a:spcBef>
                <a:spcPct val="0"/>
              </a:spcBef>
              <a:spcAft>
                <a:spcPct val="0"/>
              </a:spcAft>
              <a:defRPr sz="4400">
                <a:solidFill>
                  <a:srgbClr val="37A824"/>
                </a:solidFill>
                <a:latin typeface="Arial" charset="0"/>
              </a:defRPr>
            </a:lvl4pPr>
            <a:lvl5pPr algn="l" rtl="0" eaLnBrk="0" fontAlgn="base" hangingPunct="0">
              <a:spcBef>
                <a:spcPct val="0"/>
              </a:spcBef>
              <a:spcAft>
                <a:spcPct val="0"/>
              </a:spcAft>
              <a:defRPr sz="4400">
                <a:solidFill>
                  <a:srgbClr val="37A824"/>
                </a:solidFill>
                <a:latin typeface="Arial" charset="0"/>
              </a:defRPr>
            </a:lvl5pPr>
            <a:lvl6pPr marL="457200" algn="l" rtl="0" fontAlgn="base">
              <a:spcBef>
                <a:spcPct val="0"/>
              </a:spcBef>
              <a:spcAft>
                <a:spcPct val="0"/>
              </a:spcAft>
              <a:defRPr sz="4400">
                <a:solidFill>
                  <a:srgbClr val="37A824"/>
                </a:solidFill>
                <a:latin typeface="Arial" charset="0"/>
              </a:defRPr>
            </a:lvl6pPr>
            <a:lvl7pPr marL="914400" algn="l" rtl="0" fontAlgn="base">
              <a:spcBef>
                <a:spcPct val="0"/>
              </a:spcBef>
              <a:spcAft>
                <a:spcPct val="0"/>
              </a:spcAft>
              <a:defRPr sz="4400">
                <a:solidFill>
                  <a:srgbClr val="37A824"/>
                </a:solidFill>
                <a:latin typeface="Arial" charset="0"/>
              </a:defRPr>
            </a:lvl7pPr>
            <a:lvl8pPr marL="1371600" algn="l" rtl="0" fontAlgn="base">
              <a:spcBef>
                <a:spcPct val="0"/>
              </a:spcBef>
              <a:spcAft>
                <a:spcPct val="0"/>
              </a:spcAft>
              <a:defRPr sz="4400">
                <a:solidFill>
                  <a:srgbClr val="37A824"/>
                </a:solidFill>
                <a:latin typeface="Arial" charset="0"/>
              </a:defRPr>
            </a:lvl8pPr>
            <a:lvl9pPr marL="1828800" algn="l" rtl="0" fontAlgn="base">
              <a:spcBef>
                <a:spcPct val="0"/>
              </a:spcBef>
              <a:spcAft>
                <a:spcPct val="0"/>
              </a:spcAft>
              <a:defRPr sz="4400">
                <a:solidFill>
                  <a:srgbClr val="37A824"/>
                </a:solidFill>
                <a:latin typeface="Arial" charset="0"/>
              </a:defRPr>
            </a:lvl9pPr>
          </a:lstStyle>
          <a:p>
            <a:pPr eaLnBrk="1" fontAlgn="auto" hangingPunct="1">
              <a:spcAft>
                <a:spcPts val="0"/>
              </a:spcAft>
              <a:defRPr/>
            </a:pPr>
            <a:r>
              <a:rPr lang="en-US" dirty="0" smtClean="0">
                <a:solidFill>
                  <a:schemeClr val="tx2">
                    <a:satMod val="130000"/>
                  </a:schemeClr>
                </a:solidFill>
              </a:rPr>
              <a:t/>
            </a:r>
            <a:br>
              <a:rPr lang="en-US" dirty="0" smtClean="0">
                <a:solidFill>
                  <a:schemeClr val="tx2">
                    <a:satMod val="130000"/>
                  </a:schemeClr>
                </a:solidFill>
              </a:rPr>
            </a:br>
            <a:endParaRPr lang="en-US" sz="4800" b="1" dirty="0" smtClean="0">
              <a:solidFill>
                <a:schemeClr val="accent2"/>
              </a:solidFill>
            </a:endParaRPr>
          </a:p>
        </p:txBody>
      </p:sp>
      <p:graphicFrame>
        <p:nvGraphicFramePr>
          <p:cNvPr id="5" name="Diagram 4"/>
          <p:cNvGraphicFramePr/>
          <p:nvPr>
            <p:extLst>
              <p:ext uri="{D42A27DB-BD31-4B8C-83A1-F6EECF244321}">
                <p14:modId xmlns:p14="http://schemas.microsoft.com/office/powerpoint/2010/main" val="1040377460"/>
              </p:ext>
            </p:extLst>
          </p:nvPr>
        </p:nvGraphicFramePr>
        <p:xfrm>
          <a:off x="30480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1497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895600"/>
            <a:ext cx="8229600" cy="1066800"/>
          </a:xfrm>
        </p:spPr>
        <p:txBody>
          <a:bodyPr/>
          <a:lstStyle/>
          <a:p>
            <a:pPr algn="ctr">
              <a:buNone/>
            </a:pPr>
            <a:r>
              <a:rPr lang="en-US" sz="5500" b="1" dirty="0" smtClean="0">
                <a:solidFill>
                  <a:schemeClr val="tx1"/>
                </a:solidFill>
                <a:latin typeface="Georgia" pitchFamily="18" charset="0"/>
              </a:rPr>
              <a:t>FINANCES</a:t>
            </a:r>
          </a:p>
          <a:p>
            <a:pPr algn="ctr">
              <a:buNone/>
            </a:pPr>
            <a:endParaRPr lang="en-US" sz="2000" b="1" dirty="0" smtClean="0">
              <a:solidFill>
                <a:schemeClr val="tx1"/>
              </a:solidFill>
              <a:latin typeface="Georgia" pitchFamily="18" charset="0"/>
            </a:endParaRPr>
          </a:p>
        </p:txBody>
      </p:sp>
      <p:pic>
        <p:nvPicPr>
          <p:cNvPr id="5" name="Picture 7"/>
          <p:cNvPicPr>
            <a:picLocks noChangeAspect="1" noChangeArrowheads="1"/>
          </p:cNvPicPr>
          <p:nvPr/>
        </p:nvPicPr>
        <p:blipFill>
          <a:blip r:embed="rId2" cstate="print"/>
          <a:srcRect/>
          <a:stretch>
            <a:fillRect/>
          </a:stretch>
        </p:blipFill>
        <p:spPr bwMode="auto">
          <a:xfrm>
            <a:off x="533400" y="9144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pPr algn="ctr"/>
            <a:r>
              <a:rPr lang="en-US" sz="3200" b="1" dirty="0" smtClean="0"/>
              <a:t>FINANCES</a:t>
            </a:r>
            <a:endParaRPr lang="en-US" sz="3200" b="1" dirty="0"/>
          </a:p>
        </p:txBody>
      </p:sp>
      <p:sp>
        <p:nvSpPr>
          <p:cNvPr id="3" name="Content Placeholder 2"/>
          <p:cNvSpPr>
            <a:spLocks noGrp="1"/>
          </p:cNvSpPr>
          <p:nvPr>
            <p:ph idx="1"/>
          </p:nvPr>
        </p:nvSpPr>
        <p:spPr>
          <a:xfrm>
            <a:off x="228600" y="914400"/>
            <a:ext cx="8686800" cy="5638800"/>
          </a:xfrm>
        </p:spPr>
        <p:txBody>
          <a:bodyPr>
            <a:normAutofit/>
          </a:bodyPr>
          <a:lstStyle/>
          <a:p>
            <a:pPr marL="0" indent="0" algn="ctr">
              <a:buNone/>
            </a:pPr>
            <a:r>
              <a:rPr lang="en-US" sz="2800" b="1" dirty="0" smtClean="0">
                <a:solidFill>
                  <a:schemeClr val="tx1"/>
                </a:solidFill>
                <a:latin typeface="Arial Black" pitchFamily="34" charset="0"/>
              </a:rPr>
              <a:t>BUDGET</a:t>
            </a:r>
          </a:p>
          <a:p>
            <a:pPr marL="0" indent="0" algn="ctr">
              <a:buNone/>
            </a:pPr>
            <a:r>
              <a:rPr lang="en-US" b="1" dirty="0" smtClean="0">
                <a:solidFill>
                  <a:schemeClr val="tx1"/>
                </a:solidFill>
                <a:latin typeface="Calibri" pitchFamily="34" charset="0"/>
              </a:rPr>
              <a:t>A prepared plan that anticipates revenues/expected expenses </a:t>
            </a:r>
          </a:p>
          <a:p>
            <a:endParaRPr lang="en-US" dirty="0">
              <a:latin typeface="Calibri" pitchFamily="34" charset="0"/>
            </a:endParaRPr>
          </a:p>
          <a:p>
            <a:pPr marL="0" indent="0">
              <a:buNone/>
            </a:pPr>
            <a:endParaRPr lang="en-US" dirty="0" smtClean="0">
              <a:latin typeface="Calibri" pitchFamily="34" charset="0"/>
            </a:endParaRPr>
          </a:p>
          <a:p>
            <a:endParaRPr lang="en-US" dirty="0" smtClean="0"/>
          </a:p>
        </p:txBody>
      </p:sp>
      <p:pic>
        <p:nvPicPr>
          <p:cNvPr id="4" name="Picture 3" descr="C:\Documents and Settings\gingern\Local Settings\Temporary Internet Files\Content.IE5\45EZ8167\MP9102164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7432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4796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FINANCES</a:t>
            </a:r>
            <a:endParaRPr lang="en-US" sz="3200" dirty="0"/>
          </a:p>
        </p:txBody>
      </p:sp>
      <p:sp>
        <p:nvSpPr>
          <p:cNvPr id="3" name="Content Placeholder 2"/>
          <p:cNvSpPr>
            <a:spLocks noGrp="1"/>
          </p:cNvSpPr>
          <p:nvPr>
            <p:ph idx="1"/>
          </p:nvPr>
        </p:nvSpPr>
        <p:spPr>
          <a:xfrm>
            <a:off x="228600" y="838200"/>
            <a:ext cx="8763000" cy="5634710"/>
          </a:xfrm>
        </p:spPr>
        <p:txBody>
          <a:bodyPr/>
          <a:lstStyle/>
          <a:p>
            <a:pPr marL="0" indent="0">
              <a:buNone/>
            </a:pPr>
            <a:r>
              <a:rPr lang="en-US" sz="4000" b="1" dirty="0" smtClean="0">
                <a:latin typeface="Arial Black" pitchFamily="34" charset="0"/>
              </a:rPr>
              <a:t>               </a:t>
            </a:r>
            <a:r>
              <a:rPr lang="en-US" sz="4000" b="1" dirty="0" smtClean="0">
                <a:solidFill>
                  <a:schemeClr val="tx1"/>
                </a:solidFill>
                <a:latin typeface="Arial Black" pitchFamily="34" charset="0"/>
              </a:rPr>
              <a:t>REVENUES</a:t>
            </a:r>
          </a:p>
          <a:p>
            <a:pPr marL="0" indent="0">
              <a:buNone/>
            </a:pPr>
            <a:r>
              <a:rPr lang="en-US" sz="1800" b="1" dirty="0" smtClean="0">
                <a:solidFill>
                  <a:schemeClr val="tx1"/>
                </a:solidFill>
                <a:latin typeface="Arial Black" pitchFamily="34" charset="0"/>
              </a:rPr>
              <a:t>                        Money coming into an organization</a:t>
            </a:r>
            <a:endParaRPr lang="en-US" sz="1800" b="1" dirty="0">
              <a:solidFill>
                <a:schemeClr val="tx1"/>
              </a:solidFill>
              <a:latin typeface="Arial Black" pitchFamily="34" charset="0"/>
            </a:endParaRPr>
          </a:p>
        </p:txBody>
      </p:sp>
      <p:sp>
        <p:nvSpPr>
          <p:cNvPr id="5" name="Rectangle 4"/>
          <p:cNvSpPr/>
          <p:nvPr/>
        </p:nvSpPr>
        <p:spPr>
          <a:xfrm>
            <a:off x="173744" y="1785847"/>
            <a:ext cx="8686800" cy="4533549"/>
          </a:xfrm>
          <a:prstGeom prst="rect">
            <a:avLst/>
          </a:prstGeom>
        </p:spPr>
        <p:txBody>
          <a:bodyPr wrap="square">
            <a:spAutoFit/>
          </a:bodyPr>
          <a:lstStyle/>
          <a:p>
            <a:pPr marL="639763" lvl="1" indent="-236538" fontAlgn="base">
              <a:spcBef>
                <a:spcPts val="550"/>
              </a:spcBef>
              <a:spcAft>
                <a:spcPct val="0"/>
              </a:spcAft>
              <a:buClr>
                <a:srgbClr val="3891A7"/>
              </a:buClr>
              <a:buFont typeface="Verdana" pitchFamily="34" charset="0"/>
              <a:buChar char="◦"/>
            </a:pPr>
            <a:endParaRPr lang="en-US" sz="900" dirty="0" smtClean="0">
              <a:solidFill>
                <a:prstClr val="black"/>
              </a:solidFill>
              <a:latin typeface="Arial Black" pitchFamily="34" charset="0"/>
            </a:endParaRPr>
          </a:p>
          <a:p>
            <a:pPr marL="639763" lvl="1" indent="-236538" fontAlgn="base">
              <a:spcBef>
                <a:spcPts val="550"/>
              </a:spcBef>
              <a:spcAft>
                <a:spcPct val="0"/>
              </a:spcAft>
              <a:buClr>
                <a:srgbClr val="3891A7"/>
              </a:buClr>
              <a:buFont typeface="Verdana" pitchFamily="34" charset="0"/>
              <a:buChar char="◦"/>
            </a:pPr>
            <a:r>
              <a:rPr lang="en-US" sz="2400" dirty="0" smtClean="0">
                <a:solidFill>
                  <a:prstClr val="black"/>
                </a:solidFill>
                <a:latin typeface="Arial Black" pitchFamily="34" charset="0"/>
              </a:rPr>
              <a:t>Compulsory </a:t>
            </a:r>
            <a:r>
              <a:rPr lang="en-US" sz="2400" dirty="0">
                <a:solidFill>
                  <a:prstClr val="black"/>
                </a:solidFill>
                <a:latin typeface="Arial Black" pitchFamily="34" charset="0"/>
              </a:rPr>
              <a:t>– Taxes</a:t>
            </a:r>
          </a:p>
          <a:p>
            <a:pPr marL="885825" lvl="2" indent="-228600" fontAlgn="base">
              <a:spcBef>
                <a:spcPct val="20000"/>
              </a:spcBef>
              <a:spcAft>
                <a:spcPct val="0"/>
              </a:spcAft>
              <a:buClr>
                <a:srgbClr val="FEB80A"/>
              </a:buClr>
              <a:buFont typeface="Wingdings 2" pitchFamily="18" charset="2"/>
              <a:buChar char=""/>
            </a:pPr>
            <a:r>
              <a:rPr lang="en-US" sz="2000" dirty="0" smtClean="0">
                <a:solidFill>
                  <a:prstClr val="black"/>
                </a:solidFill>
                <a:latin typeface="Calibri" pitchFamily="34" charset="0"/>
              </a:rPr>
              <a:t>Real Estate </a:t>
            </a:r>
            <a:r>
              <a:rPr lang="en-US" sz="2000" dirty="0">
                <a:solidFill>
                  <a:prstClr val="black"/>
                </a:solidFill>
                <a:latin typeface="Calibri" pitchFamily="34" charset="0"/>
              </a:rPr>
              <a:t>property (Assessed Evaluation -EAV)</a:t>
            </a:r>
          </a:p>
          <a:p>
            <a:pPr marL="885825" lvl="2" indent="-228600" fontAlgn="base">
              <a:spcBef>
                <a:spcPct val="20000"/>
              </a:spcBef>
              <a:spcAft>
                <a:spcPct val="0"/>
              </a:spcAft>
              <a:buClr>
                <a:srgbClr val="FEB80A"/>
              </a:buClr>
              <a:buFont typeface="Wingdings 2" pitchFamily="18" charset="2"/>
              <a:buChar char=""/>
            </a:pPr>
            <a:r>
              <a:rPr lang="en-US" sz="2000" dirty="0">
                <a:solidFill>
                  <a:prstClr val="black"/>
                </a:solidFill>
                <a:latin typeface="Calibri" pitchFamily="34" charset="0"/>
              </a:rPr>
              <a:t>Personal property, Sales, Excise (Sin), Income</a:t>
            </a:r>
          </a:p>
          <a:p>
            <a:pPr marL="639763" lvl="1" indent="-236538" fontAlgn="base">
              <a:spcBef>
                <a:spcPts val="550"/>
              </a:spcBef>
              <a:spcAft>
                <a:spcPct val="0"/>
              </a:spcAft>
              <a:buClr>
                <a:srgbClr val="3891A7"/>
              </a:buClr>
              <a:buFont typeface="Verdana" pitchFamily="34" charset="0"/>
              <a:buChar char="◦"/>
            </a:pPr>
            <a:r>
              <a:rPr lang="en-US" sz="2400" dirty="0">
                <a:solidFill>
                  <a:prstClr val="black"/>
                </a:solidFill>
                <a:latin typeface="Arial Black" pitchFamily="34" charset="0"/>
              </a:rPr>
              <a:t>Gratuitous – Grants, Bequests, </a:t>
            </a:r>
            <a:r>
              <a:rPr lang="en-US" sz="2400" dirty="0" smtClean="0">
                <a:solidFill>
                  <a:prstClr val="black"/>
                </a:solidFill>
                <a:latin typeface="Arial Black" pitchFamily="34" charset="0"/>
              </a:rPr>
              <a:t>Sponsorships, Donations</a:t>
            </a:r>
            <a:endParaRPr lang="en-US" sz="2400" dirty="0">
              <a:solidFill>
                <a:prstClr val="black"/>
              </a:solidFill>
              <a:latin typeface="Arial Black" pitchFamily="34" charset="0"/>
            </a:endParaRPr>
          </a:p>
          <a:p>
            <a:pPr marL="1096963" lvl="3" indent="-173038" fontAlgn="base">
              <a:spcBef>
                <a:spcPct val="20000"/>
              </a:spcBef>
              <a:spcAft>
                <a:spcPct val="0"/>
              </a:spcAft>
              <a:buClr>
                <a:srgbClr val="C32D2E"/>
              </a:buClr>
              <a:buFont typeface="Wingdings 2" pitchFamily="18" charset="2"/>
              <a:buChar char=""/>
            </a:pPr>
            <a:r>
              <a:rPr lang="en-US" sz="2000" dirty="0">
                <a:solidFill>
                  <a:prstClr val="black"/>
                </a:solidFill>
                <a:latin typeface="Calibri" pitchFamily="34" charset="0"/>
              </a:rPr>
              <a:t>State &amp; federal government or private </a:t>
            </a:r>
            <a:r>
              <a:rPr lang="en-US" sz="2000" dirty="0" smtClean="0">
                <a:solidFill>
                  <a:prstClr val="black"/>
                </a:solidFill>
                <a:latin typeface="Calibri" pitchFamily="34" charset="0"/>
              </a:rPr>
              <a:t>foundations (501(c)3)</a:t>
            </a:r>
            <a:endParaRPr lang="en-US" sz="2000" dirty="0">
              <a:solidFill>
                <a:prstClr val="black"/>
              </a:solidFill>
              <a:latin typeface="Calibri" pitchFamily="34" charset="0"/>
            </a:endParaRPr>
          </a:p>
          <a:p>
            <a:pPr marL="639763" lvl="1" indent="-236538" fontAlgn="base">
              <a:spcBef>
                <a:spcPts val="550"/>
              </a:spcBef>
              <a:spcAft>
                <a:spcPct val="0"/>
              </a:spcAft>
              <a:buClr>
                <a:srgbClr val="3891A7"/>
              </a:buClr>
              <a:buFont typeface="Verdana" pitchFamily="34" charset="0"/>
              <a:buChar char="◦"/>
            </a:pPr>
            <a:r>
              <a:rPr lang="en-US" sz="2400" dirty="0" smtClean="0">
                <a:solidFill>
                  <a:prstClr val="black"/>
                </a:solidFill>
                <a:latin typeface="Arial Black" pitchFamily="34" charset="0"/>
              </a:rPr>
              <a:t>Earned </a:t>
            </a:r>
            <a:r>
              <a:rPr lang="en-US" sz="2400" dirty="0">
                <a:solidFill>
                  <a:prstClr val="black"/>
                </a:solidFill>
                <a:latin typeface="Arial Black" pitchFamily="34" charset="0"/>
              </a:rPr>
              <a:t>Income – Fees &amp; Charges</a:t>
            </a:r>
          </a:p>
          <a:p>
            <a:pPr marL="639763" lvl="1" indent="-236538" fontAlgn="base">
              <a:spcBef>
                <a:spcPts val="550"/>
              </a:spcBef>
              <a:spcAft>
                <a:spcPct val="0"/>
              </a:spcAft>
              <a:buClr>
                <a:srgbClr val="3891A7"/>
              </a:buClr>
              <a:buFont typeface="Verdana" pitchFamily="34" charset="0"/>
              <a:buChar char="◦"/>
            </a:pPr>
            <a:r>
              <a:rPr lang="en-US" sz="2400" dirty="0" smtClean="0">
                <a:solidFill>
                  <a:prstClr val="black"/>
                </a:solidFill>
                <a:latin typeface="Arial Black" pitchFamily="34" charset="0"/>
              </a:rPr>
              <a:t>Investment Income</a:t>
            </a:r>
          </a:p>
          <a:p>
            <a:pPr marL="639763" lvl="1" indent="-236538" fontAlgn="base">
              <a:spcBef>
                <a:spcPts val="550"/>
              </a:spcBef>
              <a:spcAft>
                <a:spcPct val="0"/>
              </a:spcAft>
              <a:buClr>
                <a:srgbClr val="3891A7"/>
              </a:buClr>
              <a:buFont typeface="Verdana" pitchFamily="34" charset="0"/>
              <a:buChar char="◦"/>
            </a:pPr>
            <a:r>
              <a:rPr lang="en-US" sz="2400" dirty="0">
                <a:solidFill>
                  <a:prstClr val="black"/>
                </a:solidFill>
                <a:latin typeface="Arial Black" pitchFamily="34" charset="0"/>
              </a:rPr>
              <a:t>Contractual Receipts</a:t>
            </a:r>
          </a:p>
          <a:p>
            <a:pPr marL="639763" lvl="1" indent="-236538" fontAlgn="base">
              <a:spcBef>
                <a:spcPts val="550"/>
              </a:spcBef>
              <a:spcAft>
                <a:spcPct val="0"/>
              </a:spcAft>
              <a:buClr>
                <a:srgbClr val="3891A7"/>
              </a:buClr>
              <a:buFont typeface="Verdana" pitchFamily="34" charset="0"/>
              <a:buChar char="◦"/>
            </a:pPr>
            <a:endParaRPr lang="en-US" sz="2400" dirty="0">
              <a:solidFill>
                <a:prstClr val="black"/>
              </a:solidFill>
              <a:latin typeface="Arial Black" pitchFamily="34" charset="0"/>
            </a:endParaRPr>
          </a:p>
        </p:txBody>
      </p:sp>
      <p:pic>
        <p:nvPicPr>
          <p:cNvPr id="1026" name="Picture 2" descr="http://t3.gstatic.com/images?q=tbn:ANd9GcSwQv8413jTAFT-THoep4-s6iHxMQRtINyz2AWx7GjScStu7B-N3hYbbK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959" y="762000"/>
            <a:ext cx="1619250" cy="2015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2.gstatic.com/images?q=tbn:ANd9GcRFwixFVtnVbIRaIft510LJUlcAJekU991KvBXIhnvY7Iabe0YCnwrILQ">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4581" y="5091499"/>
            <a:ext cx="1913283" cy="14195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3.gstatic.com/images?q=tbn:ANd9GcTH-5pGwrfnceHU90p2OZf-6tYh17jwOGqmH9d2L9xJ4Edrrp91dQLX5_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8274" y="517960"/>
            <a:ext cx="1447800"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029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FINANCES</a:t>
            </a:r>
            <a:endParaRPr lang="en-US" sz="3200" dirty="0"/>
          </a:p>
        </p:txBody>
      </p:sp>
      <p:sp>
        <p:nvSpPr>
          <p:cNvPr id="3" name="Content Placeholder 2"/>
          <p:cNvSpPr>
            <a:spLocks noGrp="1"/>
          </p:cNvSpPr>
          <p:nvPr>
            <p:ph idx="1"/>
          </p:nvPr>
        </p:nvSpPr>
        <p:spPr>
          <a:xfrm>
            <a:off x="228600" y="685800"/>
            <a:ext cx="8686800" cy="5334000"/>
          </a:xfrm>
        </p:spPr>
        <p:txBody>
          <a:bodyPr/>
          <a:lstStyle/>
          <a:p>
            <a:pPr marL="0" indent="0" algn="ctr">
              <a:buNone/>
            </a:pPr>
            <a:r>
              <a:rPr lang="en-US" sz="4000" b="1" dirty="0" smtClean="0">
                <a:solidFill>
                  <a:schemeClr val="tx1"/>
                </a:solidFill>
                <a:latin typeface="Arial Black" pitchFamily="34" charset="0"/>
              </a:rPr>
              <a:t>EXPENSES</a:t>
            </a:r>
            <a:endParaRPr lang="en-US" sz="4000" b="1" dirty="0">
              <a:solidFill>
                <a:schemeClr val="tx1"/>
              </a:solidFill>
              <a:latin typeface="Arial Black" pitchFamily="34" charset="0"/>
            </a:endParaRPr>
          </a:p>
          <a:p>
            <a:pPr marL="0" indent="0" algn="ctr">
              <a:buNone/>
            </a:pPr>
            <a:r>
              <a:rPr lang="en-US" sz="1800" b="1" dirty="0" smtClean="0">
                <a:solidFill>
                  <a:schemeClr val="tx1"/>
                </a:solidFill>
              </a:rPr>
              <a:t>A disbursement, expense, or cost related to doing business</a:t>
            </a:r>
          </a:p>
          <a:p>
            <a:pPr marL="639763" lvl="1" indent="-236538" eaLnBrk="1" hangingPunct="1">
              <a:spcBef>
                <a:spcPts val="550"/>
              </a:spcBef>
              <a:buClr>
                <a:srgbClr val="3891A7"/>
              </a:buClr>
              <a:buFont typeface="Verdana" pitchFamily="34" charset="0"/>
              <a:buChar char="◦"/>
            </a:pPr>
            <a:r>
              <a:rPr lang="en-US" sz="2200" kern="1200" dirty="0" smtClean="0">
                <a:solidFill>
                  <a:prstClr val="black"/>
                </a:solidFill>
                <a:latin typeface="Arial Black" pitchFamily="34" charset="0"/>
                <a:ea typeface="+mn-ea"/>
                <a:cs typeface="+mn-cs"/>
              </a:rPr>
              <a:t>OPERATING EXPENDITURES </a:t>
            </a:r>
          </a:p>
          <a:p>
            <a:pPr marL="1039813" lvl="2" indent="-236538" eaLnBrk="1" hangingPunct="1">
              <a:spcBef>
                <a:spcPts val="550"/>
              </a:spcBef>
              <a:buClr>
                <a:srgbClr val="3891A7"/>
              </a:buClr>
              <a:buFont typeface="Verdana" pitchFamily="34" charset="0"/>
              <a:buChar char="◦"/>
            </a:pPr>
            <a:r>
              <a:rPr lang="en-US" sz="2000" kern="1200" dirty="0" smtClean="0">
                <a:solidFill>
                  <a:prstClr val="black"/>
                </a:solidFill>
                <a:latin typeface="Calibri" pitchFamily="34" charset="0"/>
                <a:ea typeface="+mn-ea"/>
                <a:cs typeface="Calibri" pitchFamily="34" charset="0"/>
              </a:rPr>
              <a:t>Salaries and Wages </a:t>
            </a:r>
          </a:p>
          <a:p>
            <a:pPr marL="1039813" lvl="2" indent="-236538" eaLnBrk="1" hangingPunct="1">
              <a:spcBef>
                <a:spcPts val="550"/>
              </a:spcBef>
              <a:buClr>
                <a:srgbClr val="3891A7"/>
              </a:buClr>
              <a:buFont typeface="Verdana" pitchFamily="34" charset="0"/>
              <a:buChar char="◦"/>
            </a:pPr>
            <a:r>
              <a:rPr lang="en-US" sz="2000" kern="1200" dirty="0" smtClean="0">
                <a:solidFill>
                  <a:prstClr val="black"/>
                </a:solidFill>
                <a:latin typeface="Calibri" pitchFamily="34" charset="0"/>
                <a:ea typeface="+mn-ea"/>
                <a:cs typeface="Calibri" pitchFamily="34" charset="0"/>
              </a:rPr>
              <a:t>Supplies</a:t>
            </a:r>
          </a:p>
          <a:p>
            <a:pPr marL="1039813" lvl="2" indent="-236538" eaLnBrk="1" hangingPunct="1">
              <a:spcBef>
                <a:spcPts val="550"/>
              </a:spcBef>
              <a:buClr>
                <a:srgbClr val="3891A7"/>
              </a:buClr>
              <a:buFont typeface="Verdana" pitchFamily="34" charset="0"/>
              <a:buChar char="◦"/>
            </a:pPr>
            <a:r>
              <a:rPr lang="en-US" sz="2000" kern="1200" dirty="0" smtClean="0">
                <a:solidFill>
                  <a:prstClr val="black"/>
                </a:solidFill>
                <a:latin typeface="Calibri" pitchFamily="34" charset="0"/>
                <a:ea typeface="+mn-ea"/>
                <a:cs typeface="Calibri" pitchFamily="34" charset="0"/>
              </a:rPr>
              <a:t>Utilities</a:t>
            </a:r>
          </a:p>
          <a:p>
            <a:pPr marL="1039813" lvl="2" indent="-236538" eaLnBrk="1" hangingPunct="1">
              <a:spcBef>
                <a:spcPts val="550"/>
              </a:spcBef>
              <a:buClr>
                <a:srgbClr val="3891A7"/>
              </a:buClr>
              <a:buFont typeface="Verdana" pitchFamily="34" charset="0"/>
              <a:buChar char="◦"/>
            </a:pPr>
            <a:r>
              <a:rPr lang="en-US" sz="2000" kern="1200" dirty="0" smtClean="0">
                <a:solidFill>
                  <a:prstClr val="black"/>
                </a:solidFill>
                <a:latin typeface="Calibri" pitchFamily="34" charset="0"/>
                <a:ea typeface="+mn-ea"/>
                <a:cs typeface="Calibri" pitchFamily="34" charset="0"/>
              </a:rPr>
              <a:t>Maintenance</a:t>
            </a:r>
          </a:p>
          <a:p>
            <a:pPr marL="1039813" lvl="2" indent="-236538" eaLnBrk="1" hangingPunct="1">
              <a:spcBef>
                <a:spcPts val="550"/>
              </a:spcBef>
              <a:buClr>
                <a:srgbClr val="3891A7"/>
              </a:buClr>
              <a:buFont typeface="Verdana" pitchFamily="34" charset="0"/>
              <a:buChar char="◦"/>
            </a:pPr>
            <a:r>
              <a:rPr lang="en-US" sz="2000" kern="1200" dirty="0" smtClean="0">
                <a:solidFill>
                  <a:prstClr val="black"/>
                </a:solidFill>
                <a:latin typeface="Calibri" pitchFamily="34" charset="0"/>
                <a:ea typeface="+mn-ea"/>
                <a:cs typeface="Calibri" pitchFamily="34" charset="0"/>
              </a:rPr>
              <a:t>Insurance</a:t>
            </a:r>
          </a:p>
          <a:p>
            <a:pPr marL="1039813" lvl="2" indent="-236538" eaLnBrk="1" hangingPunct="1">
              <a:spcBef>
                <a:spcPts val="550"/>
              </a:spcBef>
              <a:buClr>
                <a:srgbClr val="3891A7"/>
              </a:buClr>
              <a:buFont typeface="Verdana" pitchFamily="34" charset="0"/>
              <a:buChar char="◦"/>
            </a:pPr>
            <a:r>
              <a:rPr lang="en-US" sz="2000" kern="1200" dirty="0" smtClean="0">
                <a:solidFill>
                  <a:prstClr val="black"/>
                </a:solidFill>
                <a:latin typeface="Calibri" pitchFamily="34" charset="0"/>
                <a:ea typeface="+mn-ea"/>
                <a:cs typeface="Calibri" pitchFamily="34" charset="0"/>
              </a:rPr>
              <a:t>Contractual Services</a:t>
            </a:r>
          </a:p>
          <a:p>
            <a:pPr marL="639763" lvl="1" indent="-236538" eaLnBrk="1" hangingPunct="1">
              <a:spcBef>
                <a:spcPts val="550"/>
              </a:spcBef>
              <a:buClr>
                <a:srgbClr val="3891A7"/>
              </a:buClr>
              <a:buFont typeface="Verdana" pitchFamily="34" charset="0"/>
              <a:buChar char="◦"/>
            </a:pPr>
            <a:r>
              <a:rPr lang="en-US" sz="2200" kern="1200" dirty="0" smtClean="0">
                <a:solidFill>
                  <a:prstClr val="black"/>
                </a:solidFill>
                <a:latin typeface="Arial Black" pitchFamily="34" charset="0"/>
                <a:ea typeface="+mn-ea"/>
                <a:cs typeface="+mn-cs"/>
              </a:rPr>
              <a:t>CAPITAL DISBURSEMENTS</a:t>
            </a:r>
          </a:p>
          <a:p>
            <a:pPr marL="1039813" lvl="2" indent="-236538" eaLnBrk="1" hangingPunct="1">
              <a:spcBef>
                <a:spcPts val="550"/>
              </a:spcBef>
              <a:buClr>
                <a:srgbClr val="3891A7"/>
              </a:buClr>
              <a:buFont typeface="Verdana" pitchFamily="34" charset="0"/>
              <a:buChar char="◦"/>
            </a:pPr>
            <a:r>
              <a:rPr lang="en-US" sz="2000" kern="1200" dirty="0" smtClean="0">
                <a:solidFill>
                  <a:prstClr val="black"/>
                </a:solidFill>
                <a:latin typeface="Calibri" pitchFamily="34" charset="0"/>
                <a:ea typeface="+mn-ea"/>
                <a:cs typeface="Calibri" pitchFamily="34" charset="0"/>
              </a:rPr>
              <a:t>Purchase of Fixed Assets</a:t>
            </a:r>
          </a:p>
          <a:p>
            <a:pPr marL="1039813" lvl="2" indent="-236538" eaLnBrk="1" hangingPunct="1">
              <a:spcBef>
                <a:spcPts val="550"/>
              </a:spcBef>
              <a:buClr>
                <a:srgbClr val="3891A7"/>
              </a:buClr>
              <a:buFont typeface="Verdana" pitchFamily="34" charset="0"/>
              <a:buChar char="◦"/>
            </a:pPr>
            <a:r>
              <a:rPr lang="en-US" sz="2000" kern="1200" dirty="0" smtClean="0">
                <a:solidFill>
                  <a:prstClr val="black"/>
                </a:solidFill>
                <a:latin typeface="Calibri" pitchFamily="34" charset="0"/>
                <a:ea typeface="+mn-ea"/>
                <a:cs typeface="Calibri" pitchFamily="34" charset="0"/>
              </a:rPr>
              <a:t>New Construction</a:t>
            </a:r>
          </a:p>
          <a:p>
            <a:pPr marL="1039813" lvl="2" indent="-236538" eaLnBrk="1" hangingPunct="1">
              <a:spcBef>
                <a:spcPts val="550"/>
              </a:spcBef>
              <a:buClr>
                <a:srgbClr val="3891A7"/>
              </a:buClr>
              <a:buFont typeface="Verdana" pitchFamily="34" charset="0"/>
              <a:buChar char="◦"/>
            </a:pPr>
            <a:r>
              <a:rPr lang="en-US" sz="2000" kern="1200" dirty="0" smtClean="0">
                <a:solidFill>
                  <a:prstClr val="black"/>
                </a:solidFill>
                <a:latin typeface="Calibri" pitchFamily="34" charset="0"/>
                <a:ea typeface="+mn-ea"/>
                <a:cs typeface="Calibri" pitchFamily="34" charset="0"/>
              </a:rPr>
              <a:t>Equipment</a:t>
            </a:r>
          </a:p>
          <a:p>
            <a:pPr marL="639763" lvl="1" indent="-236538" eaLnBrk="1" hangingPunct="1">
              <a:spcBef>
                <a:spcPts val="550"/>
              </a:spcBef>
              <a:buClr>
                <a:srgbClr val="3891A7"/>
              </a:buClr>
              <a:buFont typeface="Verdana" pitchFamily="34" charset="0"/>
              <a:buChar char="◦"/>
            </a:pPr>
            <a:endParaRPr lang="en-US" sz="2400" kern="1200" dirty="0">
              <a:solidFill>
                <a:prstClr val="black"/>
              </a:solidFill>
              <a:latin typeface="Arial Black" pitchFamily="34" charset="0"/>
              <a:ea typeface="+mn-ea"/>
              <a:cs typeface="+mn-cs"/>
            </a:endParaRPr>
          </a:p>
          <a:p>
            <a:pPr marL="0" indent="0" algn="ctr">
              <a:buNone/>
            </a:pPr>
            <a:endParaRPr lang="en-US" b="1" dirty="0" smtClean="0">
              <a:solidFill>
                <a:schemeClr val="tx1"/>
              </a:solidFill>
            </a:endParaRPr>
          </a:p>
          <a:p>
            <a:pPr marL="0" indent="0" algn="ctr">
              <a:buNone/>
            </a:pPr>
            <a:endParaRPr lang="en-US" sz="1800" b="1" dirty="0">
              <a:solidFill>
                <a:schemeClr val="tx1"/>
              </a:solidFill>
            </a:endParaRPr>
          </a:p>
        </p:txBody>
      </p:sp>
      <p:pic>
        <p:nvPicPr>
          <p:cNvPr id="2050" name="Picture 2" descr="http://t1.gstatic.com/images?q=tbn:ANd9GcStz_1GqCCRGbB0S-5uAgCdlmTQ9jUswsXKkwJEfQJlyw4red4bbZpHgi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599" y="2209800"/>
            <a:ext cx="3057861" cy="196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7749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FINANCES</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23" y="0"/>
            <a:ext cx="9166123" cy="60198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433060"/>
            <a:ext cx="3169920" cy="1021080"/>
          </a:xfrm>
          <a:prstGeom prst="rect">
            <a:avLst/>
          </a:prstGeom>
        </p:spPr>
      </p:pic>
    </p:spTree>
    <p:extLst>
      <p:ext uri="{BB962C8B-B14F-4D97-AF65-F5344CB8AC3E}">
        <p14:creationId xmlns:p14="http://schemas.microsoft.com/office/powerpoint/2010/main" val="3422504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2400" y="152400"/>
            <a:ext cx="8991600" cy="1143000"/>
          </a:xfrm>
        </p:spPr>
        <p:txBody>
          <a:bodyPr/>
          <a:lstStyle/>
          <a:p>
            <a:r>
              <a:rPr lang="en-US" sz="3200" b="1" dirty="0" smtClean="0"/>
              <a:t>CPRP Eligibility Requirements</a:t>
            </a:r>
            <a:r>
              <a:rPr lang="en-US" sz="2800" dirty="0" smtClean="0"/>
              <a:t>	</a:t>
            </a:r>
            <a:br>
              <a:rPr lang="en-US" sz="2800" dirty="0" smtClean="0"/>
            </a:br>
            <a:endParaRPr lang="en-US" sz="2800" dirty="0" smtClean="0"/>
          </a:p>
        </p:txBody>
      </p:sp>
      <p:sp>
        <p:nvSpPr>
          <p:cNvPr id="7" name="Rectangle 3"/>
          <p:cNvSpPr>
            <a:spLocks noGrp="1" noChangeArrowheads="1"/>
          </p:cNvSpPr>
          <p:nvPr>
            <p:ph idx="1"/>
          </p:nvPr>
        </p:nvSpPr>
        <p:spPr>
          <a:xfrm>
            <a:off x="457200" y="990600"/>
            <a:ext cx="8229600" cy="4648200"/>
          </a:xfrm>
        </p:spPr>
        <p:txBody>
          <a:bodyPr/>
          <a:lstStyle/>
          <a:p>
            <a:pPr eaLnBrk="1" hangingPunct="1">
              <a:lnSpc>
                <a:spcPct val="80000"/>
              </a:lnSpc>
            </a:pPr>
            <a:r>
              <a:rPr lang="en-US" sz="1800" dirty="0" smtClean="0">
                <a:solidFill>
                  <a:srgbClr val="0000FF"/>
                </a:solidFill>
              </a:rPr>
              <a:t>Have just received, or are set to receive, a Bachelor’s degree from a program accredited by the Council on Accreditation(Students who have not yet graduated from an COA accredited program with a major in recreation, park resources, and leisure services but are in their final semester on campus may be able to qualify for exam status)</a:t>
            </a:r>
          </a:p>
          <a:p>
            <a:pPr eaLnBrk="1" hangingPunct="1">
              <a:lnSpc>
                <a:spcPct val="80000"/>
              </a:lnSpc>
            </a:pPr>
            <a:endParaRPr lang="en-US" sz="1800" dirty="0" smtClean="0">
              <a:solidFill>
                <a:srgbClr val="0000FF"/>
              </a:solidFill>
            </a:endParaRPr>
          </a:p>
          <a:p>
            <a:pPr eaLnBrk="1" hangingPunct="1">
              <a:lnSpc>
                <a:spcPct val="80000"/>
              </a:lnSpc>
            </a:pPr>
            <a:r>
              <a:rPr lang="en-US" sz="1800" dirty="0" smtClean="0">
                <a:solidFill>
                  <a:srgbClr val="0000FF"/>
                </a:solidFill>
              </a:rPr>
              <a:t>Have a Bachelor’s degree from any institution in recreation, park resources, or leisure services; and also have no less than 1 year of full-time experience in the field</a:t>
            </a:r>
          </a:p>
          <a:p>
            <a:pPr eaLnBrk="1" hangingPunct="1">
              <a:lnSpc>
                <a:spcPct val="80000"/>
              </a:lnSpc>
            </a:pPr>
            <a:endParaRPr lang="en-US" sz="1800" dirty="0" smtClean="0">
              <a:solidFill>
                <a:srgbClr val="0000FF"/>
              </a:solidFill>
            </a:endParaRPr>
          </a:p>
          <a:p>
            <a:pPr eaLnBrk="1" hangingPunct="1">
              <a:lnSpc>
                <a:spcPct val="80000"/>
              </a:lnSpc>
            </a:pPr>
            <a:r>
              <a:rPr lang="en-US" sz="1800" dirty="0" smtClean="0">
                <a:solidFill>
                  <a:srgbClr val="0000FF"/>
                </a:solidFill>
              </a:rPr>
              <a:t>Have a Bachelor’s degree in a major other than recreation, park resources, or leisure services; and also have no less than 3 years of full-time experience in the field</a:t>
            </a:r>
          </a:p>
          <a:p>
            <a:pPr eaLnBrk="1" hangingPunct="1">
              <a:lnSpc>
                <a:spcPct val="80000"/>
              </a:lnSpc>
            </a:pPr>
            <a:endParaRPr lang="en-US" sz="1800" dirty="0" smtClean="0">
              <a:solidFill>
                <a:srgbClr val="0000FF"/>
              </a:solidFill>
            </a:endParaRPr>
          </a:p>
          <a:p>
            <a:pPr eaLnBrk="1" hangingPunct="1">
              <a:lnSpc>
                <a:spcPct val="80000"/>
              </a:lnSpc>
            </a:pPr>
            <a:r>
              <a:rPr lang="en-US" sz="1800" dirty="0" smtClean="0">
                <a:solidFill>
                  <a:srgbClr val="0000FF"/>
                </a:solidFill>
              </a:rPr>
              <a:t>Have a high school degree or equivalent, and have 5 years of full-time experience in the field</a:t>
            </a:r>
            <a:br>
              <a:rPr lang="en-US" sz="1800" dirty="0" smtClean="0">
                <a:solidFill>
                  <a:srgbClr val="0000FF"/>
                </a:solidFill>
              </a:rPr>
            </a:br>
            <a:endParaRPr lang="en-US" sz="1800" dirty="0" smtClean="0">
              <a:solidFill>
                <a:srgbClr val="0000FF"/>
              </a:solidFill>
            </a:endParaRPr>
          </a:p>
          <a:p>
            <a:pPr eaLnBrk="1" hangingPunct="1">
              <a:lnSpc>
                <a:spcPct val="80000"/>
              </a:lnSpc>
              <a:buNone/>
            </a:pPr>
            <a:r>
              <a:rPr lang="en-US" sz="1800" dirty="0" smtClean="0">
                <a:solidFill>
                  <a:srgbClr val="0000FF"/>
                </a:solidFill>
              </a:rPr>
              <a:t>**1 year of part-time work experience in the field (20 hours+ per week) = 6 months of full-time work experience in the field</a:t>
            </a:r>
            <a:r>
              <a:rPr lang="en-US" sz="1600" dirty="0" smtClean="0"/>
              <a:t/>
            </a:r>
            <a:br>
              <a:rPr lang="en-US" sz="1600" dirty="0" smtClean="0"/>
            </a:br>
            <a:r>
              <a:rPr lang="en-US" sz="1600" dirty="0" smtClean="0"/>
              <a:t/>
            </a:r>
            <a:br>
              <a:rPr lang="en-US" sz="1600" dirty="0" smtClean="0"/>
            </a:br>
            <a:endParaRPr lang="en-US" sz="1600" dirty="0" smtClean="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06699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638800"/>
            <a:ext cx="2696798" cy="868680"/>
          </a:xfrm>
          <a:prstGeom prst="rect">
            <a:avLst/>
          </a:prstGeom>
        </p:spPr>
      </p:pic>
    </p:spTree>
    <p:extLst>
      <p:ext uri="{BB962C8B-B14F-4D97-AF65-F5344CB8AC3E}">
        <p14:creationId xmlns:p14="http://schemas.microsoft.com/office/powerpoint/2010/main" val="8658332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066800"/>
          </a:xfrm>
        </p:spPr>
        <p:txBody>
          <a:bodyPr/>
          <a:lstStyle/>
          <a:p>
            <a:pPr algn="ctr"/>
            <a:r>
              <a:rPr lang="en-US" sz="3200" b="1" dirty="0"/>
              <a:t>FINANCES</a:t>
            </a:r>
            <a:endParaRPr lang="en-US" sz="3200" dirty="0"/>
          </a:p>
        </p:txBody>
      </p:sp>
      <p:sp>
        <p:nvSpPr>
          <p:cNvPr id="12" name="Content Placeholder 11"/>
          <p:cNvSpPr>
            <a:spLocks noGrp="1"/>
          </p:cNvSpPr>
          <p:nvPr>
            <p:ph idx="1"/>
          </p:nvPr>
        </p:nvSpPr>
        <p:spPr>
          <a:xfrm>
            <a:off x="304800" y="838200"/>
            <a:ext cx="8458200" cy="4136517"/>
          </a:xfrm>
          <a:prstGeom prst="rect">
            <a:avLst/>
          </a:prstGeom>
        </p:spPr>
        <p:txBody>
          <a:bodyPr wrap="square">
            <a:spAutoFit/>
          </a:bodyPr>
          <a:lstStyle/>
          <a:p>
            <a:pPr marL="0" indent="0" algn="ctr">
              <a:buNone/>
            </a:pPr>
            <a:r>
              <a:rPr lang="en-US" sz="1800" b="1" dirty="0" smtClean="0">
                <a:solidFill>
                  <a:schemeClr val="tx1"/>
                </a:solidFill>
              </a:rPr>
              <a:t>Expense </a:t>
            </a:r>
            <a:r>
              <a:rPr lang="en-US" sz="1800" b="1" dirty="0">
                <a:solidFill>
                  <a:schemeClr val="tx1"/>
                </a:solidFill>
              </a:rPr>
              <a:t>by Line Item…</a:t>
            </a:r>
          </a:p>
          <a:p>
            <a:pPr marL="0" indent="0">
              <a:buNone/>
            </a:pPr>
            <a:endParaRPr lang="en-US" sz="1200" dirty="0" smtClean="0">
              <a:solidFill>
                <a:schemeClr val="tx1"/>
              </a:solidFill>
            </a:endParaRPr>
          </a:p>
          <a:p>
            <a:pPr marL="0" indent="0">
              <a:buNone/>
            </a:pPr>
            <a:r>
              <a:rPr lang="en-US" sz="1800" dirty="0" smtClean="0">
                <a:solidFill>
                  <a:schemeClr val="tx1"/>
                </a:solidFill>
              </a:rPr>
              <a:t>100 </a:t>
            </a:r>
            <a:r>
              <a:rPr lang="en-US" sz="1800" dirty="0">
                <a:solidFill>
                  <a:schemeClr val="tx1"/>
                </a:solidFill>
              </a:rPr>
              <a:t>‐ General Fund $9,786,577 87.0</a:t>
            </a:r>
          </a:p>
          <a:p>
            <a:pPr marL="0" indent="0">
              <a:buNone/>
            </a:pPr>
            <a:r>
              <a:rPr lang="en-US" sz="1800" dirty="0">
                <a:solidFill>
                  <a:schemeClr val="tx1"/>
                </a:solidFill>
              </a:rPr>
              <a:t>230 ‐ Impact Fee Fund $225,000</a:t>
            </a:r>
          </a:p>
          <a:p>
            <a:pPr marL="0" indent="0">
              <a:buNone/>
            </a:pPr>
            <a:r>
              <a:rPr lang="en-US" sz="1800" dirty="0">
                <a:solidFill>
                  <a:schemeClr val="tx1"/>
                </a:solidFill>
              </a:rPr>
              <a:t>235 ‐ Cemetery Fund $23,500</a:t>
            </a:r>
          </a:p>
          <a:p>
            <a:pPr marL="0" indent="0">
              <a:buNone/>
            </a:pPr>
            <a:r>
              <a:rPr lang="en-US" sz="1800" dirty="0">
                <a:solidFill>
                  <a:schemeClr val="tx1"/>
                </a:solidFill>
              </a:rPr>
              <a:t>275 ‐ Hotel/Motel Fund $377,000</a:t>
            </a:r>
          </a:p>
          <a:p>
            <a:pPr marL="0" indent="0">
              <a:buNone/>
            </a:pPr>
            <a:r>
              <a:rPr lang="en-US" sz="1800" dirty="0">
                <a:solidFill>
                  <a:schemeClr val="tx1"/>
                </a:solidFill>
              </a:rPr>
              <a:t>290 ‐ Leita Thompson Rental Fund $63,192</a:t>
            </a:r>
          </a:p>
          <a:p>
            <a:pPr marL="0" indent="0">
              <a:buNone/>
            </a:pPr>
            <a:r>
              <a:rPr lang="en-US" sz="1800" dirty="0">
                <a:solidFill>
                  <a:schemeClr val="tx1"/>
                </a:solidFill>
              </a:rPr>
              <a:t>310 ‐ 1995 Bond $0</a:t>
            </a:r>
          </a:p>
          <a:p>
            <a:pPr marL="0" indent="0">
              <a:buNone/>
            </a:pPr>
            <a:r>
              <a:rPr lang="en-US" sz="1800" dirty="0">
                <a:solidFill>
                  <a:schemeClr val="tx1"/>
                </a:solidFill>
              </a:rPr>
              <a:t>311 ‐ 2000 Bond Fund $0</a:t>
            </a:r>
          </a:p>
          <a:p>
            <a:pPr marL="0" indent="0">
              <a:buNone/>
            </a:pPr>
            <a:r>
              <a:rPr lang="en-US" sz="1800" dirty="0">
                <a:solidFill>
                  <a:schemeClr val="tx1"/>
                </a:solidFill>
              </a:rPr>
              <a:t>350 ‐ Capital Projects Fund $872,000</a:t>
            </a:r>
          </a:p>
          <a:p>
            <a:pPr marL="0" indent="0">
              <a:buNone/>
            </a:pPr>
            <a:r>
              <a:rPr lang="en-US" sz="1800" dirty="0">
                <a:solidFill>
                  <a:schemeClr val="tx1"/>
                </a:solidFill>
              </a:rPr>
              <a:t>555 ‐ Recreation Participation Fund $4,624,468 </a:t>
            </a:r>
          </a:p>
          <a:p>
            <a:pPr marL="0" indent="0">
              <a:buNone/>
            </a:pPr>
            <a:r>
              <a:rPr lang="en-US" sz="2400" b="1" dirty="0">
                <a:solidFill>
                  <a:srgbClr val="FF0000"/>
                </a:solidFill>
              </a:rPr>
              <a:t>Recreation and Parks Total $15,971,737 </a:t>
            </a:r>
            <a:endParaRPr lang="en-US" sz="24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306961"/>
            <a:ext cx="2696798" cy="868680"/>
          </a:xfrm>
          <a:prstGeom prst="rect">
            <a:avLst/>
          </a:prstGeom>
        </p:spPr>
      </p:pic>
      <p:pic>
        <p:nvPicPr>
          <p:cNvPr id="1026" name="Picture 2" descr="http://t0.gstatic.com/images?q=tbn:ANd9GcT7oNmq7x6fFh0y80jYA-lQi-xR7FuHgMOPmgrNw97qW1Yu97q_ulo6rQ">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7348" y="1752600"/>
            <a:ext cx="2917449" cy="195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2992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4392561" cy="6248400"/>
          </a:xfrm>
          <a:ln>
            <a:noFill/>
          </a:ln>
        </p:spPr>
        <p:txBody>
          <a:bodyPr/>
          <a:lstStyle/>
          <a:p>
            <a:r>
              <a:rPr lang="en-US" sz="1400" dirty="0">
                <a:solidFill>
                  <a:srgbClr val="000000"/>
                </a:solidFill>
                <a:latin typeface="Calibri"/>
              </a:rPr>
              <a:t>Regular Employees </a:t>
            </a:r>
            <a:r>
              <a:rPr lang="en-US" sz="1400" dirty="0" smtClean="0">
                <a:solidFill>
                  <a:srgbClr val="000000"/>
                </a:solidFill>
                <a:latin typeface="Calibri"/>
              </a:rPr>
              <a:t>$</a:t>
            </a:r>
            <a:r>
              <a:rPr lang="en-US" sz="1400" dirty="0">
                <a:solidFill>
                  <a:srgbClr val="000000"/>
                </a:solidFill>
                <a:latin typeface="Calibri"/>
              </a:rPr>
              <a:t>4,075,700</a:t>
            </a:r>
          </a:p>
          <a:p>
            <a:r>
              <a:rPr lang="en-US" sz="1400" dirty="0">
                <a:solidFill>
                  <a:srgbClr val="000000"/>
                </a:solidFill>
                <a:latin typeface="Calibri"/>
              </a:rPr>
              <a:t>511105 Part Time Employees </a:t>
            </a:r>
            <a:r>
              <a:rPr lang="en-US" sz="1400" dirty="0" smtClean="0">
                <a:solidFill>
                  <a:srgbClr val="000000"/>
                </a:solidFill>
                <a:latin typeface="Calibri"/>
              </a:rPr>
              <a:t>$</a:t>
            </a:r>
            <a:r>
              <a:rPr lang="en-US" sz="1400" dirty="0">
                <a:solidFill>
                  <a:srgbClr val="000000"/>
                </a:solidFill>
                <a:latin typeface="Calibri"/>
              </a:rPr>
              <a:t>411,870</a:t>
            </a:r>
          </a:p>
          <a:p>
            <a:r>
              <a:rPr lang="en-US" sz="1400" dirty="0">
                <a:solidFill>
                  <a:srgbClr val="000000"/>
                </a:solidFill>
                <a:latin typeface="Calibri"/>
              </a:rPr>
              <a:t>511300 Overtime </a:t>
            </a:r>
            <a:r>
              <a:rPr lang="en-US" sz="1400" dirty="0" smtClean="0">
                <a:solidFill>
                  <a:srgbClr val="000000"/>
                </a:solidFill>
                <a:latin typeface="Calibri"/>
              </a:rPr>
              <a:t>$131,021</a:t>
            </a:r>
            <a:endParaRPr lang="en-US" sz="1400" dirty="0">
              <a:solidFill>
                <a:srgbClr val="000000"/>
              </a:solidFill>
              <a:latin typeface="Calibri"/>
            </a:endParaRPr>
          </a:p>
          <a:p>
            <a:r>
              <a:rPr lang="en-US" sz="1400" dirty="0">
                <a:solidFill>
                  <a:srgbClr val="000000"/>
                </a:solidFill>
                <a:latin typeface="Calibri"/>
              </a:rPr>
              <a:t>512200 Social Security (FICA) Contributions </a:t>
            </a:r>
            <a:r>
              <a:rPr lang="en-US" sz="1400" dirty="0" smtClean="0">
                <a:solidFill>
                  <a:srgbClr val="000000"/>
                </a:solidFill>
                <a:latin typeface="Calibri"/>
              </a:rPr>
              <a:t>$</a:t>
            </a:r>
            <a:r>
              <a:rPr lang="en-US" sz="1400" dirty="0">
                <a:solidFill>
                  <a:srgbClr val="000000"/>
                </a:solidFill>
                <a:latin typeface="Calibri"/>
              </a:rPr>
              <a:t>286,850</a:t>
            </a:r>
          </a:p>
          <a:p>
            <a:r>
              <a:rPr lang="it-IT" sz="1400" dirty="0">
                <a:solidFill>
                  <a:srgbClr val="000000"/>
                </a:solidFill>
                <a:latin typeface="Calibri"/>
              </a:rPr>
              <a:t>512300 Medicare </a:t>
            </a:r>
            <a:r>
              <a:rPr lang="it-IT" sz="1400" dirty="0" smtClean="0">
                <a:solidFill>
                  <a:srgbClr val="000000"/>
                </a:solidFill>
                <a:latin typeface="Calibri"/>
              </a:rPr>
              <a:t>$</a:t>
            </a:r>
            <a:r>
              <a:rPr lang="it-IT" sz="1400" dirty="0">
                <a:solidFill>
                  <a:srgbClr val="000000"/>
                </a:solidFill>
                <a:latin typeface="Calibri"/>
              </a:rPr>
              <a:t>67,010</a:t>
            </a:r>
          </a:p>
          <a:p>
            <a:r>
              <a:rPr lang="fr-FR" sz="1400" dirty="0">
                <a:solidFill>
                  <a:srgbClr val="000000"/>
                </a:solidFill>
                <a:latin typeface="Calibri"/>
              </a:rPr>
              <a:t>512400 Retirement Contributions </a:t>
            </a:r>
            <a:r>
              <a:rPr lang="fr-FR" sz="1400" dirty="0" smtClean="0">
                <a:solidFill>
                  <a:srgbClr val="000000"/>
                </a:solidFill>
                <a:latin typeface="Calibri"/>
              </a:rPr>
              <a:t>$</a:t>
            </a:r>
            <a:r>
              <a:rPr lang="fr-FR" sz="1400" dirty="0">
                <a:solidFill>
                  <a:srgbClr val="000000"/>
                </a:solidFill>
                <a:latin typeface="Calibri"/>
              </a:rPr>
              <a:t>542,170</a:t>
            </a:r>
          </a:p>
          <a:p>
            <a:r>
              <a:rPr lang="en-US" sz="1400" dirty="0">
                <a:solidFill>
                  <a:srgbClr val="000000"/>
                </a:solidFill>
                <a:latin typeface="Calibri"/>
              </a:rPr>
              <a:t>512401 Deferred Compensation </a:t>
            </a:r>
            <a:r>
              <a:rPr lang="en-US" sz="1400" dirty="0" smtClean="0">
                <a:solidFill>
                  <a:srgbClr val="000000"/>
                </a:solidFill>
                <a:latin typeface="Calibri"/>
              </a:rPr>
              <a:t>$</a:t>
            </a:r>
            <a:r>
              <a:rPr lang="en-US" sz="1400" dirty="0">
                <a:solidFill>
                  <a:srgbClr val="000000"/>
                </a:solidFill>
                <a:latin typeface="Calibri"/>
              </a:rPr>
              <a:t>23,300</a:t>
            </a:r>
          </a:p>
          <a:p>
            <a:r>
              <a:rPr lang="en-US" sz="1400" dirty="0">
                <a:solidFill>
                  <a:srgbClr val="000000"/>
                </a:solidFill>
                <a:latin typeface="Calibri"/>
              </a:rPr>
              <a:t>Salaries and Benefits Total </a:t>
            </a:r>
            <a:r>
              <a:rPr lang="en-US" sz="1400" dirty="0" smtClean="0">
                <a:solidFill>
                  <a:srgbClr val="000000"/>
                </a:solidFill>
                <a:latin typeface="Calibri"/>
              </a:rPr>
              <a:t>$</a:t>
            </a:r>
            <a:r>
              <a:rPr lang="en-US" sz="1400" dirty="0">
                <a:solidFill>
                  <a:srgbClr val="000000"/>
                </a:solidFill>
                <a:latin typeface="Calibri"/>
              </a:rPr>
              <a:t>5,537,921</a:t>
            </a:r>
          </a:p>
          <a:p>
            <a:r>
              <a:rPr lang="fr-FR" sz="1400" dirty="0">
                <a:solidFill>
                  <a:srgbClr val="000000"/>
                </a:solidFill>
                <a:latin typeface="Calibri"/>
              </a:rPr>
              <a:t>521201 Professional Services </a:t>
            </a:r>
            <a:r>
              <a:rPr lang="fr-FR" sz="1400" dirty="0" smtClean="0">
                <a:solidFill>
                  <a:srgbClr val="000000"/>
                </a:solidFill>
                <a:latin typeface="Calibri"/>
              </a:rPr>
              <a:t>$</a:t>
            </a:r>
            <a:r>
              <a:rPr lang="fr-FR" sz="1400" dirty="0">
                <a:solidFill>
                  <a:srgbClr val="000000"/>
                </a:solidFill>
                <a:latin typeface="Calibri"/>
              </a:rPr>
              <a:t>29,473</a:t>
            </a:r>
          </a:p>
          <a:p>
            <a:r>
              <a:rPr lang="en-US" sz="1400" dirty="0">
                <a:solidFill>
                  <a:srgbClr val="000000"/>
                </a:solidFill>
                <a:latin typeface="Calibri"/>
              </a:rPr>
              <a:t>521300 Technical Services </a:t>
            </a:r>
            <a:r>
              <a:rPr lang="en-US" sz="1400" dirty="0" smtClean="0">
                <a:solidFill>
                  <a:srgbClr val="000000"/>
                </a:solidFill>
                <a:latin typeface="Calibri"/>
              </a:rPr>
              <a:t>$</a:t>
            </a:r>
            <a:r>
              <a:rPr lang="en-US" sz="1400" dirty="0">
                <a:solidFill>
                  <a:srgbClr val="000000"/>
                </a:solidFill>
                <a:latin typeface="Calibri"/>
              </a:rPr>
              <a:t>200</a:t>
            </a:r>
          </a:p>
          <a:p>
            <a:r>
              <a:rPr lang="en-US" sz="1400" dirty="0">
                <a:solidFill>
                  <a:srgbClr val="000000"/>
                </a:solidFill>
                <a:latin typeface="Calibri"/>
              </a:rPr>
              <a:t>521400 Contract Services </a:t>
            </a:r>
            <a:r>
              <a:rPr lang="en-US" sz="1400" dirty="0" smtClean="0">
                <a:solidFill>
                  <a:srgbClr val="000000"/>
                </a:solidFill>
                <a:latin typeface="Calibri"/>
              </a:rPr>
              <a:t>$</a:t>
            </a:r>
            <a:r>
              <a:rPr lang="en-US" sz="1400" dirty="0">
                <a:solidFill>
                  <a:srgbClr val="000000"/>
                </a:solidFill>
                <a:latin typeface="Calibri"/>
              </a:rPr>
              <a:t>121,391</a:t>
            </a:r>
          </a:p>
          <a:p>
            <a:r>
              <a:rPr lang="en-US" sz="1400" dirty="0">
                <a:solidFill>
                  <a:srgbClr val="000000"/>
                </a:solidFill>
                <a:latin typeface="Calibri"/>
              </a:rPr>
              <a:t>522110 Disposal </a:t>
            </a:r>
            <a:r>
              <a:rPr lang="en-US" sz="1400" dirty="0" smtClean="0">
                <a:solidFill>
                  <a:srgbClr val="000000"/>
                </a:solidFill>
                <a:latin typeface="Calibri"/>
              </a:rPr>
              <a:t>$</a:t>
            </a:r>
            <a:r>
              <a:rPr lang="en-US" sz="1400" dirty="0">
                <a:solidFill>
                  <a:srgbClr val="000000"/>
                </a:solidFill>
                <a:latin typeface="Calibri"/>
              </a:rPr>
              <a:t>11,000</a:t>
            </a:r>
          </a:p>
          <a:p>
            <a:r>
              <a:rPr lang="it-IT" sz="1400" dirty="0">
                <a:solidFill>
                  <a:srgbClr val="000000"/>
                </a:solidFill>
                <a:latin typeface="Calibri"/>
              </a:rPr>
              <a:t>522130 Custodial </a:t>
            </a:r>
            <a:r>
              <a:rPr lang="it-IT" sz="1400" dirty="0" smtClean="0">
                <a:solidFill>
                  <a:srgbClr val="000000"/>
                </a:solidFill>
                <a:latin typeface="Calibri"/>
              </a:rPr>
              <a:t>$12,200</a:t>
            </a:r>
            <a:endParaRPr lang="it-IT" sz="1400" dirty="0">
              <a:solidFill>
                <a:srgbClr val="000000"/>
              </a:solidFill>
              <a:latin typeface="Calibri"/>
            </a:endParaRPr>
          </a:p>
          <a:p>
            <a:r>
              <a:rPr lang="en-US" sz="1400" dirty="0">
                <a:solidFill>
                  <a:srgbClr val="000000"/>
                </a:solidFill>
                <a:latin typeface="Calibri"/>
              </a:rPr>
              <a:t>522140 Repairs And Maintenance ‐ Grounds </a:t>
            </a:r>
            <a:r>
              <a:rPr lang="en-US" sz="1400" dirty="0" smtClean="0">
                <a:solidFill>
                  <a:srgbClr val="000000"/>
                </a:solidFill>
                <a:latin typeface="Calibri"/>
              </a:rPr>
              <a:t>$</a:t>
            </a:r>
            <a:r>
              <a:rPr lang="en-US" sz="1400" dirty="0">
                <a:solidFill>
                  <a:srgbClr val="000000"/>
                </a:solidFill>
                <a:latin typeface="Calibri"/>
              </a:rPr>
              <a:t>69,000</a:t>
            </a:r>
          </a:p>
          <a:p>
            <a:r>
              <a:rPr lang="en-US" sz="1400" dirty="0">
                <a:solidFill>
                  <a:srgbClr val="000000"/>
                </a:solidFill>
                <a:latin typeface="Calibri"/>
              </a:rPr>
              <a:t>522205 Repairs And Maintenance </a:t>
            </a:r>
            <a:r>
              <a:rPr lang="en-US" sz="1400" dirty="0" smtClean="0">
                <a:solidFill>
                  <a:srgbClr val="000000"/>
                </a:solidFill>
                <a:latin typeface="Calibri"/>
              </a:rPr>
              <a:t>$</a:t>
            </a:r>
            <a:r>
              <a:rPr lang="en-US" sz="1400" dirty="0">
                <a:solidFill>
                  <a:srgbClr val="000000"/>
                </a:solidFill>
                <a:latin typeface="Calibri"/>
              </a:rPr>
              <a:t>331,534</a:t>
            </a:r>
          </a:p>
          <a:p>
            <a:r>
              <a:rPr lang="en-US" sz="1400" dirty="0">
                <a:solidFill>
                  <a:srgbClr val="000000"/>
                </a:solidFill>
                <a:latin typeface="Calibri"/>
              </a:rPr>
              <a:t>522210 Vehicle Repair </a:t>
            </a:r>
            <a:r>
              <a:rPr lang="en-US" sz="1400" dirty="0" smtClean="0">
                <a:solidFill>
                  <a:srgbClr val="000000"/>
                </a:solidFill>
                <a:latin typeface="Calibri"/>
              </a:rPr>
              <a:t>$</a:t>
            </a:r>
            <a:r>
              <a:rPr lang="en-US" sz="1400" dirty="0">
                <a:solidFill>
                  <a:srgbClr val="000000"/>
                </a:solidFill>
                <a:latin typeface="Calibri"/>
              </a:rPr>
              <a:t>61,299</a:t>
            </a:r>
          </a:p>
          <a:p>
            <a:r>
              <a:rPr lang="en-US" sz="1400" dirty="0">
                <a:solidFill>
                  <a:srgbClr val="000000"/>
                </a:solidFill>
                <a:latin typeface="Calibri"/>
              </a:rPr>
              <a:t>522320 Rental Of Equipment And Vehicles </a:t>
            </a:r>
            <a:r>
              <a:rPr lang="en-US" sz="1400" dirty="0" smtClean="0">
                <a:solidFill>
                  <a:srgbClr val="000000"/>
                </a:solidFill>
                <a:latin typeface="Calibri"/>
              </a:rPr>
              <a:t>$</a:t>
            </a:r>
            <a:r>
              <a:rPr lang="en-US" sz="1400" dirty="0">
                <a:solidFill>
                  <a:srgbClr val="000000"/>
                </a:solidFill>
                <a:latin typeface="Calibri"/>
              </a:rPr>
              <a:t>12,940</a:t>
            </a:r>
          </a:p>
          <a:p>
            <a:r>
              <a:rPr lang="fr-FR" sz="1400" dirty="0">
                <a:solidFill>
                  <a:srgbClr val="000000"/>
                </a:solidFill>
                <a:latin typeface="Calibri"/>
              </a:rPr>
              <a:t>523210 Communication Services </a:t>
            </a:r>
            <a:r>
              <a:rPr lang="fr-FR" sz="1400" dirty="0" smtClean="0">
                <a:solidFill>
                  <a:srgbClr val="000000"/>
                </a:solidFill>
                <a:latin typeface="Calibri"/>
              </a:rPr>
              <a:t>$</a:t>
            </a:r>
            <a:r>
              <a:rPr lang="fr-FR" sz="1400" dirty="0">
                <a:solidFill>
                  <a:srgbClr val="000000"/>
                </a:solidFill>
                <a:latin typeface="Calibri"/>
              </a:rPr>
              <a:t>22,000</a:t>
            </a:r>
          </a:p>
          <a:p>
            <a:r>
              <a:rPr lang="fr-FR" sz="1400" dirty="0">
                <a:solidFill>
                  <a:srgbClr val="000000"/>
                </a:solidFill>
                <a:latin typeface="Calibri"/>
              </a:rPr>
              <a:t>523220 Postage </a:t>
            </a:r>
            <a:r>
              <a:rPr lang="fr-FR" sz="1400" dirty="0" smtClean="0">
                <a:solidFill>
                  <a:srgbClr val="000000"/>
                </a:solidFill>
                <a:latin typeface="Calibri"/>
              </a:rPr>
              <a:t>$</a:t>
            </a:r>
            <a:r>
              <a:rPr lang="fr-FR" sz="1400" dirty="0">
                <a:solidFill>
                  <a:srgbClr val="000000"/>
                </a:solidFill>
                <a:latin typeface="Calibri"/>
              </a:rPr>
              <a:t>4,210</a:t>
            </a:r>
          </a:p>
          <a:p>
            <a:pPr lvl="0"/>
            <a:r>
              <a:rPr lang="en-US" sz="1400" dirty="0" smtClean="0">
                <a:solidFill>
                  <a:srgbClr val="000000"/>
                </a:solidFill>
                <a:latin typeface="Calibri"/>
              </a:rPr>
              <a:t>523300 </a:t>
            </a:r>
            <a:r>
              <a:rPr lang="en-US" sz="1400" dirty="0">
                <a:solidFill>
                  <a:srgbClr val="000000"/>
                </a:solidFill>
                <a:latin typeface="Calibri"/>
              </a:rPr>
              <a:t>Advertising </a:t>
            </a:r>
            <a:r>
              <a:rPr lang="en-US" sz="1400" dirty="0" smtClean="0">
                <a:solidFill>
                  <a:srgbClr val="000000"/>
                </a:solidFill>
                <a:latin typeface="Calibri"/>
              </a:rPr>
              <a:t>$28,375</a:t>
            </a:r>
          </a:p>
          <a:p>
            <a:pPr lvl="0"/>
            <a:r>
              <a:rPr lang="en-US" sz="1400" dirty="0" smtClean="0">
                <a:solidFill>
                  <a:srgbClr val="000000"/>
                </a:solidFill>
                <a:latin typeface="Calibri"/>
              </a:rPr>
              <a:t>523400 </a:t>
            </a:r>
            <a:r>
              <a:rPr lang="en-US" sz="1400" dirty="0">
                <a:solidFill>
                  <a:srgbClr val="000000"/>
                </a:solidFill>
                <a:latin typeface="Calibri"/>
              </a:rPr>
              <a:t>Printing And Binding $14,650</a:t>
            </a:r>
          </a:p>
          <a:p>
            <a:pPr lvl="0"/>
            <a:r>
              <a:rPr lang="en-US" sz="1400" dirty="0">
                <a:solidFill>
                  <a:srgbClr val="000000"/>
                </a:solidFill>
                <a:latin typeface="Calibri"/>
              </a:rPr>
              <a:t>523500 Travel  $3,280</a:t>
            </a:r>
          </a:p>
          <a:p>
            <a:pPr lvl="0"/>
            <a:r>
              <a:rPr lang="en-US" sz="1400" dirty="0">
                <a:solidFill>
                  <a:srgbClr val="000000"/>
                </a:solidFill>
                <a:latin typeface="Calibri"/>
              </a:rPr>
              <a:t>523600 Dues And Fees $</a:t>
            </a:r>
            <a:r>
              <a:rPr lang="en-US" sz="1400" dirty="0" smtClean="0">
                <a:solidFill>
                  <a:srgbClr val="000000"/>
                </a:solidFill>
                <a:latin typeface="Calibri"/>
              </a:rPr>
              <a:t>2,675</a:t>
            </a:r>
          </a:p>
          <a:p>
            <a:pPr lvl="0"/>
            <a:r>
              <a:rPr lang="en-US" sz="1400" dirty="0" smtClean="0">
                <a:solidFill>
                  <a:srgbClr val="000000"/>
                </a:solidFill>
                <a:latin typeface="Calibri"/>
              </a:rPr>
              <a:t>523700 </a:t>
            </a:r>
            <a:r>
              <a:rPr lang="en-US" sz="1400" dirty="0">
                <a:solidFill>
                  <a:srgbClr val="000000"/>
                </a:solidFill>
                <a:latin typeface="Calibri"/>
              </a:rPr>
              <a:t>Education And Training $1,439</a:t>
            </a:r>
          </a:p>
          <a:p>
            <a:pPr lvl="0"/>
            <a:r>
              <a:rPr lang="en-US" sz="1400" dirty="0">
                <a:solidFill>
                  <a:srgbClr val="000000"/>
                </a:solidFill>
                <a:latin typeface="Calibri"/>
              </a:rPr>
              <a:t>523853 Contracted Interns $1,000</a:t>
            </a:r>
          </a:p>
          <a:p>
            <a:pPr lvl="0"/>
            <a:endParaRPr lang="en-US" sz="1400" dirty="0">
              <a:solidFill>
                <a:srgbClr val="000000"/>
              </a:solidFill>
              <a:latin typeface="Calibri"/>
            </a:endParaRPr>
          </a:p>
          <a:p>
            <a:endParaRPr lang="en-US" sz="1400" dirty="0">
              <a:solidFill>
                <a:srgbClr val="000000"/>
              </a:solidFill>
              <a:latin typeface="Calibri"/>
            </a:endParaRPr>
          </a:p>
        </p:txBody>
      </p:sp>
      <p:sp>
        <p:nvSpPr>
          <p:cNvPr id="4" name="TextBox 3"/>
          <p:cNvSpPr txBox="1"/>
          <p:nvPr/>
        </p:nvSpPr>
        <p:spPr>
          <a:xfrm>
            <a:off x="4343400" y="609600"/>
            <a:ext cx="4800600" cy="5995487"/>
          </a:xfrm>
          <a:prstGeom prst="rect">
            <a:avLst/>
          </a:prstGeom>
          <a:noFill/>
        </p:spPr>
        <p:txBody>
          <a:bodyPr wrap="square" rtlCol="0">
            <a:spAutoFit/>
          </a:bodyPr>
          <a:lstStyle/>
          <a:p>
            <a:pPr marL="342900" lvl="0" indent="-342900" eaLnBrk="0" fontAlgn="base" hangingPunct="0">
              <a:spcBef>
                <a:spcPct val="20000"/>
              </a:spcBef>
              <a:spcAft>
                <a:spcPct val="0"/>
              </a:spcAft>
              <a:buFontTx/>
              <a:buChar char="•"/>
            </a:pPr>
            <a:r>
              <a:rPr lang="fr-FR" sz="1400" kern="0" dirty="0" smtClean="0">
                <a:solidFill>
                  <a:srgbClr val="000000"/>
                </a:solidFill>
                <a:latin typeface="Calibri"/>
              </a:rPr>
              <a:t>523902 </a:t>
            </a:r>
            <a:r>
              <a:rPr lang="fr-FR" sz="1400" kern="0" dirty="0">
                <a:solidFill>
                  <a:srgbClr val="000000"/>
                </a:solidFill>
                <a:latin typeface="Calibri"/>
              </a:rPr>
              <a:t>Sanitation Services $54,000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531105 Supplies $302,976</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531115 Recreation Supplies $290,500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531120 Vehicle Parts And Supplies  $101,500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531210 Water / Sewerage  $199,397</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531220 Natural Gas  $65,000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531230 Electricity  $560,081</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531240 Bottled Gas  $700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531250 Oil  $4,500</a:t>
            </a:r>
          </a:p>
          <a:p>
            <a:pPr marL="342900" lvl="0" indent="-342900" eaLnBrk="0" fontAlgn="base" hangingPunct="0">
              <a:spcBef>
                <a:spcPct val="20000"/>
              </a:spcBef>
              <a:spcAft>
                <a:spcPct val="0"/>
              </a:spcAft>
              <a:buFontTx/>
              <a:buChar char="•"/>
            </a:pPr>
            <a:r>
              <a:rPr lang="de-DE" sz="1400" kern="0" dirty="0">
                <a:solidFill>
                  <a:srgbClr val="000000"/>
                </a:solidFill>
                <a:latin typeface="Calibri"/>
              </a:rPr>
              <a:t>531270 Gasoline/ Diesel  $128,000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531400 Books And Periodicals  $300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531605 Machinery And Equipment‐Operating  $5,000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531610 Furniture/Fixtures‐Operating  $2,575</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531615 Computer Equipment‐Operating  $5,850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531710 Vietnam Memorial Bricks  $400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531720 Uniforms  $47,160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Operating Total  $2,494,605</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552400 Risk/Liability Contribution  $210,910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553100 Group Insurance Contribution  $848,250</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554100 Workers Comp Contribution  $36,446</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611355 Operating Transfer Out </a:t>
            </a:r>
            <a:r>
              <a:rPr lang="en-US" sz="1400" kern="0" dirty="0" smtClean="0">
                <a:solidFill>
                  <a:srgbClr val="000000"/>
                </a:solidFill>
                <a:latin typeface="Calibri"/>
              </a:rPr>
              <a:t>$</a:t>
            </a:r>
            <a:r>
              <a:rPr lang="en-US" sz="1400" kern="0" dirty="0">
                <a:solidFill>
                  <a:srgbClr val="000000"/>
                </a:solidFill>
                <a:latin typeface="Calibri"/>
              </a:rPr>
              <a:t>658,445</a:t>
            </a:r>
          </a:p>
          <a:p>
            <a:pPr marL="342900" lvl="0" indent="-342900" eaLnBrk="0" fontAlgn="base" hangingPunct="0">
              <a:spcBef>
                <a:spcPct val="20000"/>
              </a:spcBef>
              <a:spcAft>
                <a:spcPct val="0"/>
              </a:spcAft>
              <a:buFontTx/>
              <a:buChar char="•"/>
            </a:pPr>
            <a:r>
              <a:rPr lang="en-US" sz="1400" kern="0" dirty="0">
                <a:solidFill>
                  <a:srgbClr val="000000"/>
                </a:solidFill>
                <a:latin typeface="Calibri"/>
              </a:rPr>
              <a:t>Transfers, Capital, Other Total  $1,754,051</a:t>
            </a:r>
          </a:p>
          <a:p>
            <a:pPr marL="342900" lvl="0" indent="-342900" eaLnBrk="0" fontAlgn="base" hangingPunct="0">
              <a:spcBef>
                <a:spcPct val="20000"/>
              </a:spcBef>
              <a:spcAft>
                <a:spcPct val="0"/>
              </a:spcAft>
              <a:buFontTx/>
              <a:buChar char="•"/>
            </a:pPr>
            <a:r>
              <a:rPr lang="en-US" sz="1400" b="1" kern="0" dirty="0">
                <a:solidFill>
                  <a:srgbClr val="000000"/>
                </a:solidFill>
                <a:latin typeface="Calibri-Bold"/>
              </a:rPr>
              <a:t>Recreation and Parks Total  $9,786,577</a:t>
            </a:r>
            <a:endParaRPr lang="en-US" sz="1400" kern="0" dirty="0">
              <a:solidFill>
                <a:srgbClr val="0000CC"/>
              </a:solidFill>
            </a:endParaRPr>
          </a:p>
        </p:txBody>
      </p:sp>
      <p:sp>
        <p:nvSpPr>
          <p:cNvPr id="5" name="TextBox 4"/>
          <p:cNvSpPr txBox="1"/>
          <p:nvPr/>
        </p:nvSpPr>
        <p:spPr>
          <a:xfrm>
            <a:off x="3886200" y="148106"/>
            <a:ext cx="5105400" cy="369332"/>
          </a:xfrm>
          <a:prstGeom prst="rect">
            <a:avLst/>
          </a:prstGeom>
          <a:noFill/>
        </p:spPr>
        <p:txBody>
          <a:bodyPr wrap="square" rtlCol="0">
            <a:spAutoFit/>
          </a:bodyPr>
          <a:lstStyle/>
          <a:p>
            <a:pPr algn="ctr"/>
            <a:r>
              <a:rPr lang="en-US" b="1" dirty="0" smtClean="0">
                <a:solidFill>
                  <a:srgbClr val="008000"/>
                </a:solidFill>
                <a:latin typeface="Arial Black" pitchFamily="34" charset="0"/>
              </a:rPr>
              <a:t>General Fund Breakdown of Expense</a:t>
            </a:r>
            <a:endParaRPr lang="en-US" b="1" dirty="0">
              <a:solidFill>
                <a:srgbClr val="008000"/>
              </a:solidFill>
              <a:latin typeface="Arial Black" pitchFamily="34" charset="0"/>
            </a:endParaRPr>
          </a:p>
        </p:txBody>
      </p:sp>
    </p:spTree>
    <p:extLst>
      <p:ext uri="{BB962C8B-B14F-4D97-AF65-F5344CB8AC3E}">
        <p14:creationId xmlns:p14="http://schemas.microsoft.com/office/powerpoint/2010/main" val="34140796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FINANCES</a:t>
            </a:r>
            <a:endParaRPr lang="en-US" sz="3200" dirty="0"/>
          </a:p>
        </p:txBody>
      </p:sp>
      <p:sp>
        <p:nvSpPr>
          <p:cNvPr id="3" name="Content Placeholder 2"/>
          <p:cNvSpPr>
            <a:spLocks noGrp="1"/>
          </p:cNvSpPr>
          <p:nvPr>
            <p:ph idx="1"/>
          </p:nvPr>
        </p:nvSpPr>
        <p:spPr>
          <a:xfrm>
            <a:off x="228600" y="838200"/>
            <a:ext cx="8686800" cy="5105400"/>
          </a:xfrm>
        </p:spPr>
        <p:txBody>
          <a:bodyPr/>
          <a:lstStyle/>
          <a:p>
            <a:pPr marL="0" indent="0" algn="ctr">
              <a:buNone/>
            </a:pPr>
            <a:r>
              <a:rPr lang="en-US" sz="1800" b="1" dirty="0" smtClean="0">
                <a:solidFill>
                  <a:schemeClr val="tx1"/>
                </a:solidFill>
              </a:rPr>
              <a:t> Recreation Participation Fund Revenue </a:t>
            </a:r>
            <a:r>
              <a:rPr lang="en-US" sz="1800" b="1" dirty="0">
                <a:solidFill>
                  <a:schemeClr val="tx1"/>
                </a:solidFill>
              </a:rPr>
              <a:t>by Line Item…</a:t>
            </a:r>
          </a:p>
          <a:p>
            <a:pPr marL="0" indent="0">
              <a:buNone/>
            </a:pPr>
            <a:r>
              <a:rPr lang="en-US" sz="1100" b="1" dirty="0" smtClean="0">
                <a:solidFill>
                  <a:schemeClr val="tx1"/>
                </a:solidFill>
              </a:rPr>
              <a:t>341905 </a:t>
            </a:r>
            <a:r>
              <a:rPr lang="en-US" sz="1100" dirty="0">
                <a:solidFill>
                  <a:schemeClr val="tx1"/>
                </a:solidFill>
              </a:rPr>
              <a:t>OTHER/MISC. FEES 	</a:t>
            </a:r>
            <a:r>
              <a:rPr lang="en-US" sz="1100" dirty="0" smtClean="0">
                <a:solidFill>
                  <a:schemeClr val="tx1"/>
                </a:solidFill>
              </a:rPr>
              <a:t>	$0</a:t>
            </a:r>
            <a:endParaRPr lang="en-US" sz="1100" dirty="0">
              <a:solidFill>
                <a:schemeClr val="tx1"/>
              </a:solidFill>
            </a:endParaRPr>
          </a:p>
          <a:p>
            <a:pPr marL="0" indent="0">
              <a:buNone/>
            </a:pPr>
            <a:r>
              <a:rPr lang="en-US" sz="1100" b="1" dirty="0">
                <a:solidFill>
                  <a:schemeClr val="tx1"/>
                </a:solidFill>
              </a:rPr>
              <a:t>347202 </a:t>
            </a:r>
            <a:r>
              <a:rPr lang="en-US" sz="1100" dirty="0">
                <a:solidFill>
                  <a:schemeClr val="tx1"/>
                </a:solidFill>
              </a:rPr>
              <a:t>OTHER RENTAL FEES </a:t>
            </a:r>
            <a:r>
              <a:rPr lang="en-US" sz="1100" dirty="0" smtClean="0">
                <a:solidFill>
                  <a:schemeClr val="tx1"/>
                </a:solidFill>
              </a:rPr>
              <a:t> 		$</a:t>
            </a:r>
            <a:r>
              <a:rPr lang="en-US" sz="1100" dirty="0">
                <a:solidFill>
                  <a:schemeClr val="tx1"/>
                </a:solidFill>
              </a:rPr>
              <a:t>110,000</a:t>
            </a:r>
          </a:p>
          <a:p>
            <a:pPr marL="0" indent="0">
              <a:buNone/>
            </a:pPr>
            <a:r>
              <a:rPr lang="en-US" sz="1100" b="1" dirty="0">
                <a:solidFill>
                  <a:schemeClr val="tx1"/>
                </a:solidFill>
              </a:rPr>
              <a:t>347501 </a:t>
            </a:r>
            <a:r>
              <a:rPr lang="en-US" sz="1100" dirty="0">
                <a:solidFill>
                  <a:schemeClr val="tx1"/>
                </a:solidFill>
              </a:rPr>
              <a:t>GENERAL PROGRAMS </a:t>
            </a:r>
            <a:r>
              <a:rPr lang="en-US" sz="1100" dirty="0" smtClean="0">
                <a:solidFill>
                  <a:schemeClr val="tx1"/>
                </a:solidFill>
              </a:rPr>
              <a:t>		$</a:t>
            </a:r>
            <a:r>
              <a:rPr lang="en-US" sz="1100" dirty="0">
                <a:solidFill>
                  <a:schemeClr val="tx1"/>
                </a:solidFill>
              </a:rPr>
              <a:t>620,000</a:t>
            </a:r>
          </a:p>
          <a:p>
            <a:pPr marL="0" indent="0">
              <a:buNone/>
            </a:pPr>
            <a:r>
              <a:rPr lang="en-US" sz="1100" b="1" dirty="0">
                <a:solidFill>
                  <a:schemeClr val="tx1"/>
                </a:solidFill>
              </a:rPr>
              <a:t>347502 </a:t>
            </a:r>
            <a:r>
              <a:rPr lang="en-US" sz="1100" dirty="0">
                <a:solidFill>
                  <a:schemeClr val="tx1"/>
                </a:solidFill>
              </a:rPr>
              <a:t>SPECIAL EVENTS 	</a:t>
            </a:r>
            <a:r>
              <a:rPr lang="en-US" sz="1100" dirty="0" smtClean="0">
                <a:solidFill>
                  <a:schemeClr val="tx1"/>
                </a:solidFill>
              </a:rPr>
              <a:t>		$</a:t>
            </a:r>
            <a:r>
              <a:rPr lang="en-US" sz="1100" dirty="0">
                <a:solidFill>
                  <a:schemeClr val="tx1"/>
                </a:solidFill>
              </a:rPr>
              <a:t>20,000</a:t>
            </a:r>
          </a:p>
          <a:p>
            <a:pPr marL="0" indent="0">
              <a:buNone/>
            </a:pPr>
            <a:r>
              <a:rPr lang="en-US" sz="1100" b="1" dirty="0">
                <a:solidFill>
                  <a:schemeClr val="tx1"/>
                </a:solidFill>
              </a:rPr>
              <a:t>347503 </a:t>
            </a:r>
            <a:r>
              <a:rPr lang="en-US" sz="1100" dirty="0">
                <a:solidFill>
                  <a:schemeClr val="tx1"/>
                </a:solidFill>
              </a:rPr>
              <a:t>ATHLETICS </a:t>
            </a:r>
            <a:r>
              <a:rPr lang="en-US" sz="1100" dirty="0" smtClean="0">
                <a:solidFill>
                  <a:schemeClr val="tx1"/>
                </a:solidFill>
              </a:rPr>
              <a:t>			$</a:t>
            </a:r>
            <a:r>
              <a:rPr lang="en-US" sz="1100" dirty="0">
                <a:solidFill>
                  <a:schemeClr val="tx1"/>
                </a:solidFill>
              </a:rPr>
              <a:t>950,000</a:t>
            </a:r>
          </a:p>
          <a:p>
            <a:pPr marL="0" indent="0">
              <a:buNone/>
            </a:pPr>
            <a:r>
              <a:rPr lang="fi-FI" sz="1100" b="1" dirty="0">
                <a:solidFill>
                  <a:schemeClr val="tx1"/>
                </a:solidFill>
              </a:rPr>
              <a:t>347504 </a:t>
            </a:r>
            <a:r>
              <a:rPr lang="fi-FI" sz="1100" dirty="0" smtClean="0">
                <a:solidFill>
                  <a:schemeClr val="tx1"/>
                </a:solidFill>
              </a:rPr>
              <a:t>TENNIS			$</a:t>
            </a:r>
            <a:r>
              <a:rPr lang="fi-FI" sz="1100" dirty="0">
                <a:solidFill>
                  <a:schemeClr val="tx1"/>
                </a:solidFill>
              </a:rPr>
              <a:t>100,000</a:t>
            </a:r>
          </a:p>
          <a:p>
            <a:pPr marL="0" indent="0">
              <a:buNone/>
            </a:pPr>
            <a:r>
              <a:rPr lang="en-US" sz="1100" b="1" dirty="0">
                <a:solidFill>
                  <a:schemeClr val="tx1"/>
                </a:solidFill>
              </a:rPr>
              <a:t>347505 </a:t>
            </a:r>
            <a:r>
              <a:rPr lang="en-US" sz="1100" dirty="0">
                <a:solidFill>
                  <a:schemeClr val="tx1"/>
                </a:solidFill>
              </a:rPr>
              <a:t>SWIMMING 	</a:t>
            </a:r>
            <a:r>
              <a:rPr lang="en-US" sz="1100" dirty="0" smtClean="0">
                <a:solidFill>
                  <a:schemeClr val="tx1"/>
                </a:solidFill>
              </a:rPr>
              <a:t>		$</a:t>
            </a:r>
            <a:r>
              <a:rPr lang="en-US" sz="1100" dirty="0">
                <a:solidFill>
                  <a:schemeClr val="tx1"/>
                </a:solidFill>
              </a:rPr>
              <a:t>150,000</a:t>
            </a:r>
          </a:p>
          <a:p>
            <a:pPr marL="0" indent="0">
              <a:buNone/>
            </a:pPr>
            <a:r>
              <a:rPr lang="en-US" sz="1100" b="1" dirty="0">
                <a:solidFill>
                  <a:schemeClr val="tx1"/>
                </a:solidFill>
              </a:rPr>
              <a:t>347506 </a:t>
            </a:r>
            <a:r>
              <a:rPr lang="en-US" sz="1100" dirty="0">
                <a:solidFill>
                  <a:schemeClr val="tx1"/>
                </a:solidFill>
              </a:rPr>
              <a:t>GYM &amp; PHYSICAL FITNESS </a:t>
            </a:r>
            <a:r>
              <a:rPr lang="en-US" sz="1100" dirty="0" smtClean="0">
                <a:solidFill>
                  <a:schemeClr val="tx1"/>
                </a:solidFill>
              </a:rPr>
              <a:t>		$</a:t>
            </a:r>
            <a:r>
              <a:rPr lang="en-US" sz="1100" dirty="0">
                <a:solidFill>
                  <a:schemeClr val="tx1"/>
                </a:solidFill>
              </a:rPr>
              <a:t>875,000</a:t>
            </a:r>
          </a:p>
          <a:p>
            <a:pPr marL="0" indent="0">
              <a:buNone/>
            </a:pPr>
            <a:r>
              <a:rPr lang="en-US" sz="1100" b="1" dirty="0">
                <a:solidFill>
                  <a:schemeClr val="tx1"/>
                </a:solidFill>
              </a:rPr>
              <a:t>347507 </a:t>
            </a:r>
            <a:r>
              <a:rPr lang="en-US" sz="1100" dirty="0">
                <a:solidFill>
                  <a:schemeClr val="tx1"/>
                </a:solidFill>
              </a:rPr>
              <a:t>DANCE, DRAMA, &amp; MUSIC 	</a:t>
            </a:r>
            <a:r>
              <a:rPr lang="en-US" sz="1100" dirty="0" smtClean="0">
                <a:solidFill>
                  <a:schemeClr val="tx1"/>
                </a:solidFill>
              </a:rPr>
              <a:t>	$</a:t>
            </a:r>
            <a:r>
              <a:rPr lang="en-US" sz="1100" dirty="0">
                <a:solidFill>
                  <a:schemeClr val="tx1"/>
                </a:solidFill>
              </a:rPr>
              <a:t>300,000</a:t>
            </a:r>
          </a:p>
          <a:p>
            <a:pPr marL="0" indent="0">
              <a:buNone/>
            </a:pPr>
            <a:r>
              <a:rPr lang="en-US" sz="1100" b="1" dirty="0">
                <a:solidFill>
                  <a:schemeClr val="tx1"/>
                </a:solidFill>
              </a:rPr>
              <a:t>347508 </a:t>
            </a:r>
            <a:r>
              <a:rPr lang="en-US" sz="1100" dirty="0">
                <a:solidFill>
                  <a:schemeClr val="tx1"/>
                </a:solidFill>
              </a:rPr>
              <a:t>ARTS &amp; CRAFTS </a:t>
            </a:r>
            <a:r>
              <a:rPr lang="en-US" sz="1100" dirty="0" smtClean="0">
                <a:solidFill>
                  <a:schemeClr val="tx1"/>
                </a:solidFill>
              </a:rPr>
              <a:t>			$</a:t>
            </a:r>
            <a:r>
              <a:rPr lang="en-US" sz="1100" dirty="0">
                <a:solidFill>
                  <a:schemeClr val="tx1"/>
                </a:solidFill>
              </a:rPr>
              <a:t>225,000</a:t>
            </a:r>
          </a:p>
          <a:p>
            <a:pPr marL="0" indent="0">
              <a:buNone/>
            </a:pPr>
            <a:r>
              <a:rPr lang="en-US" sz="1100" b="1" dirty="0">
                <a:solidFill>
                  <a:schemeClr val="tx1"/>
                </a:solidFill>
              </a:rPr>
              <a:t>347509 </a:t>
            </a:r>
            <a:r>
              <a:rPr lang="en-US" sz="1100" dirty="0">
                <a:solidFill>
                  <a:schemeClr val="tx1"/>
                </a:solidFill>
              </a:rPr>
              <a:t>GENERAL INSTRCTION PROGS </a:t>
            </a:r>
            <a:r>
              <a:rPr lang="en-US" sz="1100" dirty="0" smtClean="0">
                <a:solidFill>
                  <a:schemeClr val="tx1"/>
                </a:solidFill>
              </a:rPr>
              <a:t>		$</a:t>
            </a:r>
            <a:r>
              <a:rPr lang="en-US" sz="1100" dirty="0">
                <a:solidFill>
                  <a:schemeClr val="tx1"/>
                </a:solidFill>
              </a:rPr>
              <a:t>390,000</a:t>
            </a:r>
          </a:p>
          <a:p>
            <a:pPr marL="0" indent="0">
              <a:buNone/>
            </a:pPr>
            <a:r>
              <a:rPr lang="en-US" sz="1100" b="1" dirty="0">
                <a:solidFill>
                  <a:schemeClr val="tx1"/>
                </a:solidFill>
              </a:rPr>
              <a:t>347510 </a:t>
            </a:r>
            <a:r>
              <a:rPr lang="en-US" sz="1100" dirty="0">
                <a:solidFill>
                  <a:schemeClr val="tx1"/>
                </a:solidFill>
              </a:rPr>
              <a:t>REC &amp; PARKS CONTRIBUTIONS </a:t>
            </a:r>
            <a:r>
              <a:rPr lang="en-US" sz="1100" dirty="0" smtClean="0">
                <a:solidFill>
                  <a:schemeClr val="tx1"/>
                </a:solidFill>
              </a:rPr>
              <a:t>		$</a:t>
            </a:r>
            <a:r>
              <a:rPr lang="en-US" sz="1100" dirty="0">
                <a:solidFill>
                  <a:schemeClr val="tx1"/>
                </a:solidFill>
              </a:rPr>
              <a:t>46,700</a:t>
            </a:r>
          </a:p>
          <a:p>
            <a:pPr marL="0" indent="0">
              <a:buNone/>
            </a:pPr>
            <a:r>
              <a:rPr lang="en-US" sz="1100" b="1" dirty="0">
                <a:solidFill>
                  <a:schemeClr val="tx1"/>
                </a:solidFill>
              </a:rPr>
              <a:t>347512 </a:t>
            </a:r>
            <a:r>
              <a:rPr lang="en-US" sz="1100" dirty="0">
                <a:solidFill>
                  <a:schemeClr val="tx1"/>
                </a:solidFill>
              </a:rPr>
              <a:t>REC &amp; PARKS MISCELLANEOUS </a:t>
            </a:r>
            <a:r>
              <a:rPr lang="en-US" sz="1100" dirty="0" smtClean="0">
                <a:solidFill>
                  <a:schemeClr val="tx1"/>
                </a:solidFill>
              </a:rPr>
              <a:t>		$</a:t>
            </a:r>
            <a:r>
              <a:rPr lang="en-US" sz="1100" dirty="0">
                <a:solidFill>
                  <a:schemeClr val="tx1"/>
                </a:solidFill>
              </a:rPr>
              <a:t>20,000</a:t>
            </a:r>
          </a:p>
          <a:p>
            <a:pPr marL="0" indent="0">
              <a:buNone/>
            </a:pPr>
            <a:r>
              <a:rPr lang="en-US" sz="1100" b="1" dirty="0">
                <a:solidFill>
                  <a:schemeClr val="tx1"/>
                </a:solidFill>
              </a:rPr>
              <a:t>347513 </a:t>
            </a:r>
            <a:r>
              <a:rPr lang="en-US" sz="1100" dirty="0">
                <a:solidFill>
                  <a:schemeClr val="tx1"/>
                </a:solidFill>
              </a:rPr>
              <a:t>SENIOR ADULT CENTER </a:t>
            </a:r>
            <a:r>
              <a:rPr lang="en-US" sz="1100" dirty="0" smtClean="0">
                <a:solidFill>
                  <a:schemeClr val="tx1"/>
                </a:solidFill>
              </a:rPr>
              <a:t>		$</a:t>
            </a:r>
            <a:r>
              <a:rPr lang="en-US" sz="1100" dirty="0">
                <a:solidFill>
                  <a:schemeClr val="tx1"/>
                </a:solidFill>
              </a:rPr>
              <a:t>160,000</a:t>
            </a:r>
          </a:p>
          <a:p>
            <a:pPr marL="0" indent="0">
              <a:buNone/>
            </a:pPr>
            <a:r>
              <a:rPr lang="en-US" sz="1100" b="1" dirty="0">
                <a:solidFill>
                  <a:srgbClr val="0000FF"/>
                </a:solidFill>
              </a:rPr>
              <a:t>Charges for Service </a:t>
            </a:r>
            <a:r>
              <a:rPr lang="en-US" sz="1100" b="1" dirty="0" smtClean="0">
                <a:solidFill>
                  <a:srgbClr val="0000FF"/>
                </a:solidFill>
              </a:rPr>
              <a:t>			$</a:t>
            </a:r>
            <a:r>
              <a:rPr lang="en-US" sz="1100" b="1" dirty="0">
                <a:solidFill>
                  <a:srgbClr val="0000FF"/>
                </a:solidFill>
              </a:rPr>
              <a:t>3,966,700</a:t>
            </a:r>
          </a:p>
          <a:p>
            <a:pPr marL="0" indent="0">
              <a:buNone/>
            </a:pPr>
            <a:r>
              <a:rPr lang="en-US" sz="1100" b="1" dirty="0" smtClean="0">
                <a:solidFill>
                  <a:schemeClr val="tx1"/>
                </a:solidFill>
              </a:rPr>
              <a:t>361000 </a:t>
            </a:r>
            <a:r>
              <a:rPr lang="en-US" sz="1100" dirty="0">
                <a:solidFill>
                  <a:schemeClr val="tx1"/>
                </a:solidFill>
              </a:rPr>
              <a:t>INTEREST REVENUES </a:t>
            </a:r>
            <a:r>
              <a:rPr lang="en-US" sz="1100" dirty="0" smtClean="0">
                <a:solidFill>
                  <a:schemeClr val="tx1"/>
                </a:solidFill>
              </a:rPr>
              <a:t>	 	$</a:t>
            </a:r>
            <a:r>
              <a:rPr lang="en-US" sz="1100" dirty="0">
                <a:solidFill>
                  <a:schemeClr val="tx1"/>
                </a:solidFill>
              </a:rPr>
              <a:t>0</a:t>
            </a:r>
          </a:p>
          <a:p>
            <a:pPr marL="0" indent="0">
              <a:buNone/>
            </a:pPr>
            <a:r>
              <a:rPr lang="en-US" sz="1100" b="1" dirty="0">
                <a:solidFill>
                  <a:schemeClr val="tx1"/>
                </a:solidFill>
              </a:rPr>
              <a:t>361010 </a:t>
            </a:r>
            <a:r>
              <a:rPr lang="en-US" sz="1100" dirty="0">
                <a:solidFill>
                  <a:schemeClr val="tx1"/>
                </a:solidFill>
              </a:rPr>
              <a:t>UNREALIZED INVEST GAINS </a:t>
            </a:r>
            <a:r>
              <a:rPr lang="en-US" sz="1100" dirty="0" smtClean="0">
                <a:solidFill>
                  <a:schemeClr val="tx1"/>
                </a:solidFill>
              </a:rPr>
              <a:t>		$</a:t>
            </a:r>
            <a:r>
              <a:rPr lang="en-US" sz="1100" dirty="0">
                <a:solidFill>
                  <a:schemeClr val="tx1"/>
                </a:solidFill>
              </a:rPr>
              <a:t>0</a:t>
            </a:r>
          </a:p>
          <a:p>
            <a:pPr marL="0" indent="0">
              <a:buNone/>
            </a:pPr>
            <a:r>
              <a:rPr lang="en-US" sz="1100" b="1" dirty="0">
                <a:solidFill>
                  <a:srgbClr val="0000FF"/>
                </a:solidFill>
              </a:rPr>
              <a:t>Interest Income Total </a:t>
            </a:r>
            <a:r>
              <a:rPr lang="en-US" sz="1100" b="1" dirty="0" smtClean="0">
                <a:solidFill>
                  <a:srgbClr val="0000FF"/>
                </a:solidFill>
              </a:rPr>
              <a:t>			$</a:t>
            </a:r>
            <a:r>
              <a:rPr lang="en-US" sz="1100" b="1" dirty="0">
                <a:solidFill>
                  <a:srgbClr val="0000FF"/>
                </a:solidFill>
              </a:rPr>
              <a:t>0</a:t>
            </a:r>
          </a:p>
          <a:p>
            <a:pPr marL="0" indent="0">
              <a:buNone/>
            </a:pPr>
            <a:r>
              <a:rPr lang="en-US" sz="1100" b="1" dirty="0" smtClean="0">
                <a:solidFill>
                  <a:schemeClr val="tx1"/>
                </a:solidFill>
              </a:rPr>
              <a:t>392200 </a:t>
            </a:r>
            <a:r>
              <a:rPr lang="en-US" sz="1100" dirty="0">
                <a:solidFill>
                  <a:schemeClr val="tx1"/>
                </a:solidFill>
              </a:rPr>
              <a:t>GAIN/LOSS ON PROPERTY SALE </a:t>
            </a:r>
            <a:r>
              <a:rPr lang="en-US" sz="1100" dirty="0" smtClean="0">
                <a:solidFill>
                  <a:schemeClr val="tx1"/>
                </a:solidFill>
              </a:rPr>
              <a:t>	$</a:t>
            </a:r>
            <a:r>
              <a:rPr lang="en-US" sz="1100" dirty="0">
                <a:solidFill>
                  <a:schemeClr val="tx1"/>
                </a:solidFill>
              </a:rPr>
              <a:t>0</a:t>
            </a:r>
          </a:p>
          <a:p>
            <a:pPr marL="0" indent="0">
              <a:buNone/>
            </a:pPr>
            <a:r>
              <a:rPr lang="en-US" sz="1100" b="1" dirty="0">
                <a:solidFill>
                  <a:srgbClr val="0000FF"/>
                </a:solidFill>
              </a:rPr>
              <a:t>Miscellaneous Revenues Total </a:t>
            </a:r>
            <a:r>
              <a:rPr lang="en-US" sz="1100" b="1" dirty="0" smtClean="0">
                <a:solidFill>
                  <a:srgbClr val="0000FF"/>
                </a:solidFill>
              </a:rPr>
              <a:t>		$</a:t>
            </a:r>
            <a:r>
              <a:rPr lang="en-US" sz="1100" b="1" dirty="0">
                <a:solidFill>
                  <a:srgbClr val="0000FF"/>
                </a:solidFill>
              </a:rPr>
              <a:t>0</a:t>
            </a:r>
          </a:p>
          <a:p>
            <a:pPr marL="0" indent="0">
              <a:buNone/>
            </a:pPr>
            <a:r>
              <a:rPr lang="en-US" sz="1100" b="1" dirty="0" smtClean="0">
                <a:solidFill>
                  <a:schemeClr val="tx1"/>
                </a:solidFill>
              </a:rPr>
              <a:t>391201 </a:t>
            </a:r>
            <a:r>
              <a:rPr lang="en-US" sz="1100" dirty="0">
                <a:solidFill>
                  <a:schemeClr val="tx1"/>
                </a:solidFill>
              </a:rPr>
              <a:t>OPERATING TRANSFER IN </a:t>
            </a:r>
            <a:r>
              <a:rPr lang="en-US" sz="1100" dirty="0" smtClean="0">
                <a:solidFill>
                  <a:schemeClr val="tx1"/>
                </a:solidFill>
              </a:rPr>
              <a:t>		$</a:t>
            </a:r>
            <a:r>
              <a:rPr lang="en-US" sz="1100" dirty="0">
                <a:solidFill>
                  <a:schemeClr val="tx1"/>
                </a:solidFill>
              </a:rPr>
              <a:t>658,445</a:t>
            </a:r>
          </a:p>
          <a:p>
            <a:pPr marL="0" indent="0">
              <a:buNone/>
            </a:pPr>
            <a:r>
              <a:rPr lang="en-US" sz="1100" b="1" dirty="0">
                <a:solidFill>
                  <a:srgbClr val="0000FF"/>
                </a:solidFill>
              </a:rPr>
              <a:t>Transfers In Total </a:t>
            </a:r>
            <a:r>
              <a:rPr lang="en-US" sz="1100" b="1" dirty="0" smtClean="0">
                <a:solidFill>
                  <a:srgbClr val="0000FF"/>
                </a:solidFill>
              </a:rPr>
              <a:t>			$</a:t>
            </a:r>
            <a:r>
              <a:rPr lang="en-US" sz="1100" b="1" dirty="0">
                <a:solidFill>
                  <a:srgbClr val="0000FF"/>
                </a:solidFill>
              </a:rPr>
              <a:t>658,445</a:t>
            </a:r>
          </a:p>
          <a:p>
            <a:pPr marL="0" indent="0">
              <a:buNone/>
            </a:pPr>
            <a:r>
              <a:rPr lang="en-US" sz="1600" b="1" dirty="0" smtClean="0">
                <a:solidFill>
                  <a:srgbClr val="0000FF"/>
                </a:solidFill>
              </a:rPr>
              <a:t>Recreation </a:t>
            </a:r>
            <a:r>
              <a:rPr lang="en-US" sz="1600" b="1" dirty="0">
                <a:solidFill>
                  <a:srgbClr val="0000FF"/>
                </a:solidFill>
              </a:rPr>
              <a:t>Participation Fund Total 	</a:t>
            </a:r>
            <a:r>
              <a:rPr lang="en-US" sz="1600" b="1" dirty="0" smtClean="0">
                <a:solidFill>
                  <a:srgbClr val="0000FF"/>
                </a:solidFill>
              </a:rPr>
              <a:t>$4,625,145</a:t>
            </a:r>
            <a:endParaRPr lang="en-US" sz="1600" b="1" dirty="0">
              <a:solidFill>
                <a:srgbClr val="0000FF"/>
              </a:solidFill>
            </a:endParaRPr>
          </a:p>
        </p:txBody>
      </p:sp>
      <p:sp>
        <p:nvSpPr>
          <p:cNvPr id="4" name="TextBox 3"/>
          <p:cNvSpPr txBox="1"/>
          <p:nvPr/>
        </p:nvSpPr>
        <p:spPr>
          <a:xfrm>
            <a:off x="4876800" y="1295218"/>
            <a:ext cx="3721768" cy="2031325"/>
          </a:xfrm>
          <a:prstGeom prst="rect">
            <a:avLst/>
          </a:prstGeom>
          <a:noFill/>
        </p:spPr>
        <p:txBody>
          <a:bodyPr wrap="square" rtlCol="0">
            <a:spAutoFit/>
          </a:bodyPr>
          <a:lstStyle/>
          <a:p>
            <a:r>
              <a:rPr lang="en-US" dirty="0" smtClean="0"/>
              <a:t>Rev		    $4,625,145</a:t>
            </a:r>
          </a:p>
          <a:p>
            <a:r>
              <a:rPr lang="en-US" dirty="0" smtClean="0"/>
              <a:t>General Fund	</a:t>
            </a:r>
            <a:r>
              <a:rPr lang="en-US" b="1" dirty="0" smtClean="0"/>
              <a:t>    $9,786,577</a:t>
            </a:r>
          </a:p>
          <a:p>
            <a:r>
              <a:rPr lang="en-US" dirty="0" smtClean="0"/>
              <a:t>Other Revenues	    </a:t>
            </a:r>
            <a:r>
              <a:rPr lang="en-US" u="sng" dirty="0" smtClean="0"/>
              <a:t>$1,560,015</a:t>
            </a:r>
            <a:r>
              <a:rPr lang="en-US" dirty="0" smtClean="0"/>
              <a:t>	</a:t>
            </a:r>
          </a:p>
          <a:p>
            <a:r>
              <a:rPr lang="en-US" b="1" dirty="0" smtClean="0">
                <a:solidFill>
                  <a:srgbClr val="0000FF"/>
                </a:solidFill>
                <a:latin typeface="Arial Black" pitchFamily="34" charset="0"/>
              </a:rPr>
              <a:t>Total Revs.	$15,971,737</a:t>
            </a:r>
            <a:r>
              <a:rPr lang="en-US" dirty="0" smtClean="0"/>
              <a:t>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1770" y="5486400"/>
            <a:ext cx="2696798" cy="868680"/>
          </a:xfrm>
          <a:prstGeom prst="rect">
            <a:avLst/>
          </a:prstGeom>
        </p:spPr>
      </p:pic>
    </p:spTree>
    <p:extLst>
      <p:ext uri="{BB962C8B-B14F-4D97-AF65-F5344CB8AC3E}">
        <p14:creationId xmlns:p14="http://schemas.microsoft.com/office/powerpoint/2010/main" val="30235504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1"/>
            <a:ext cx="8686800" cy="990600"/>
          </a:xfrm>
        </p:spPr>
        <p:txBody>
          <a:bodyPr/>
          <a:lstStyle/>
          <a:p>
            <a:pPr algn="ctr" eaLnBrk="1" fontAlgn="auto" hangingPunct="1">
              <a:spcAft>
                <a:spcPts val="0"/>
              </a:spcAft>
              <a:defRPr/>
            </a:pPr>
            <a:r>
              <a:rPr lang="en-US" sz="3200" b="1" dirty="0" smtClean="0"/>
              <a:t>Prepare Program/Event Budget</a:t>
            </a:r>
            <a:endParaRPr lang="en-US" sz="3200" b="1" dirty="0" smtClean="0">
              <a:solidFill>
                <a:srgbClr val="00CC00"/>
              </a:solidFill>
              <a:latin typeface="Calibri" pitchFamily="34" charset="0"/>
            </a:endParaRPr>
          </a:p>
        </p:txBody>
      </p:sp>
      <p:sp>
        <p:nvSpPr>
          <p:cNvPr id="34820" name="Content Placeholder 2"/>
          <p:cNvSpPr>
            <a:spLocks noGrp="1"/>
          </p:cNvSpPr>
          <p:nvPr>
            <p:ph idx="1"/>
          </p:nvPr>
        </p:nvSpPr>
        <p:spPr>
          <a:xfrm>
            <a:off x="152400" y="762000"/>
            <a:ext cx="8839200" cy="5181600"/>
          </a:xfrm>
        </p:spPr>
        <p:txBody>
          <a:bodyPr/>
          <a:lstStyle/>
          <a:p>
            <a:pPr marL="0" indent="0" algn="ctr" eaLnBrk="1" hangingPunct="1">
              <a:buNone/>
            </a:pPr>
            <a:r>
              <a:rPr lang="en-US" sz="2400" dirty="0" smtClean="0">
                <a:solidFill>
                  <a:schemeClr val="tx1"/>
                </a:solidFill>
                <a:latin typeface="Arial Black" pitchFamily="34" charset="0"/>
              </a:rPr>
              <a:t>FEES AND CHARGES</a:t>
            </a:r>
          </a:p>
          <a:p>
            <a:pPr marL="0" indent="0" eaLnBrk="1" hangingPunct="1">
              <a:buNone/>
            </a:pPr>
            <a:r>
              <a:rPr lang="en-US" sz="1800" b="1" dirty="0" smtClean="0">
                <a:solidFill>
                  <a:schemeClr val="tx1"/>
                </a:solidFill>
                <a:latin typeface="Arial Black" pitchFamily="34" charset="0"/>
              </a:rPr>
              <a:t>Programs must:  Break Even, Make Money (Surplus) or be Subsidized</a:t>
            </a:r>
          </a:p>
          <a:p>
            <a:pPr algn="ctr" eaLnBrk="1" hangingPunct="1"/>
            <a:r>
              <a:rPr lang="en-US" sz="2400" dirty="0" smtClean="0">
                <a:solidFill>
                  <a:schemeClr val="tx1"/>
                </a:solidFill>
                <a:latin typeface="Calibri" pitchFamily="34" charset="0"/>
              </a:rPr>
              <a:t>Forecasting is essential in price setting – Educated guess</a:t>
            </a:r>
          </a:p>
          <a:p>
            <a:pPr marL="0" indent="0" eaLnBrk="1" hangingPunct="1">
              <a:buNone/>
            </a:pPr>
            <a:endParaRPr lang="en-US" sz="1400" b="1" dirty="0" smtClean="0">
              <a:solidFill>
                <a:schemeClr val="tx1"/>
              </a:solidFill>
              <a:latin typeface="Arial Black" pitchFamily="34" charset="0"/>
            </a:endParaRPr>
          </a:p>
          <a:p>
            <a:pPr marL="0" indent="0" eaLnBrk="1" hangingPunct="1">
              <a:buNone/>
            </a:pPr>
            <a:r>
              <a:rPr lang="en-US" sz="2400" b="1" dirty="0" smtClean="0">
                <a:solidFill>
                  <a:schemeClr val="tx1"/>
                </a:solidFill>
                <a:latin typeface="Arial Black" pitchFamily="34" charset="0"/>
              </a:rPr>
              <a:t>TYPES OF COSTS</a:t>
            </a:r>
          </a:p>
          <a:p>
            <a:pPr lvl="2" eaLnBrk="1" hangingPunct="1"/>
            <a:r>
              <a:rPr lang="en-US" b="1" dirty="0" smtClean="0">
                <a:solidFill>
                  <a:schemeClr val="tx1"/>
                </a:solidFill>
                <a:latin typeface="Calibri" pitchFamily="34" charset="0"/>
              </a:rPr>
              <a:t>Fixed Costs</a:t>
            </a:r>
            <a:r>
              <a:rPr lang="en-US" dirty="0" smtClean="0">
                <a:solidFill>
                  <a:schemeClr val="tx1"/>
                </a:solidFill>
                <a:latin typeface="Calibri" pitchFamily="34" charset="0"/>
              </a:rPr>
              <a:t>: Do not change with the number of participants </a:t>
            </a:r>
          </a:p>
          <a:p>
            <a:pPr lvl="3" eaLnBrk="1" hangingPunct="1"/>
            <a:r>
              <a:rPr lang="en-US" b="1" dirty="0" smtClean="0">
                <a:solidFill>
                  <a:schemeClr val="tx1"/>
                </a:solidFill>
                <a:latin typeface="Calibri" pitchFamily="34" charset="0"/>
              </a:rPr>
              <a:t>Direct Fixed Costs</a:t>
            </a:r>
            <a:r>
              <a:rPr lang="en-US" dirty="0" smtClean="0">
                <a:solidFill>
                  <a:schemeClr val="tx1"/>
                </a:solidFill>
                <a:latin typeface="Calibri" pitchFamily="34" charset="0"/>
              </a:rPr>
              <a:t>: Cost of program occurring (i.e., renting a room for an activity)</a:t>
            </a:r>
          </a:p>
          <a:p>
            <a:pPr lvl="2" eaLnBrk="1" hangingPunct="1"/>
            <a:r>
              <a:rPr lang="en-US" b="1" dirty="0" smtClean="0">
                <a:solidFill>
                  <a:schemeClr val="tx1"/>
                </a:solidFill>
                <a:latin typeface="Calibri" pitchFamily="34" charset="0"/>
              </a:rPr>
              <a:t>Indirect/Overhead Costs</a:t>
            </a:r>
            <a:r>
              <a:rPr lang="en-US" dirty="0" smtClean="0">
                <a:solidFill>
                  <a:schemeClr val="tx1"/>
                </a:solidFill>
                <a:latin typeface="Calibri" pitchFamily="34" charset="0"/>
              </a:rPr>
              <a:t>: Shared fees among programs.  (i.e., administrative expenses, utilities, maintenance)</a:t>
            </a:r>
          </a:p>
          <a:p>
            <a:pPr lvl="2" eaLnBrk="1" hangingPunct="1"/>
            <a:r>
              <a:rPr lang="en-US" b="1" dirty="0" smtClean="0">
                <a:solidFill>
                  <a:schemeClr val="tx1"/>
                </a:solidFill>
                <a:latin typeface="Calibri" pitchFamily="34" charset="0"/>
              </a:rPr>
              <a:t>Variable Costs:  </a:t>
            </a:r>
            <a:r>
              <a:rPr lang="en-US" dirty="0" smtClean="0">
                <a:solidFill>
                  <a:schemeClr val="tx1"/>
                </a:solidFill>
                <a:latin typeface="Calibri" pitchFamily="34" charset="0"/>
              </a:rPr>
              <a:t>Costs for operating the program &amp; based on the number of participants (i.e., t-shirts, supplies, etc.)</a:t>
            </a:r>
          </a:p>
          <a:p>
            <a:pPr lvl="2" eaLnBrk="1" hangingPunct="1"/>
            <a:endParaRPr lang="en-US" dirty="0" smtClean="0"/>
          </a:p>
        </p:txBody>
      </p:sp>
      <p:pic>
        <p:nvPicPr>
          <p:cNvPr id="2050" name="Picture 2" descr="http://t1.gstatic.com/images?q=tbn:ANd9GcTBXIn7NmoAWYE_GNtTn24tAc5_bhnU8KnojwOT_q_8uwL1lyhg_hUo-pn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410200"/>
            <a:ext cx="1811337" cy="130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317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lstStyle/>
          <a:p>
            <a:pPr algn="ctr"/>
            <a:r>
              <a:rPr lang="en-US" sz="3200" b="1" dirty="0"/>
              <a:t>Prepare Program/Event Budget</a:t>
            </a:r>
          </a:p>
        </p:txBody>
      </p:sp>
      <p:sp>
        <p:nvSpPr>
          <p:cNvPr id="3" name="Content Placeholder 2"/>
          <p:cNvSpPr>
            <a:spLocks noGrp="1"/>
          </p:cNvSpPr>
          <p:nvPr>
            <p:ph idx="1"/>
          </p:nvPr>
        </p:nvSpPr>
        <p:spPr>
          <a:xfrm>
            <a:off x="457200" y="1828800"/>
            <a:ext cx="8229600" cy="4038600"/>
          </a:xfrm>
        </p:spPr>
        <p:txBody>
          <a:bodyPr/>
          <a:lstStyle/>
          <a:p>
            <a:pPr marL="0" indent="0" algn="ctr">
              <a:buNone/>
              <a:defRPr/>
            </a:pPr>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ixed Costs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ariable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Costs</a:t>
            </a:r>
          </a:p>
          <a:p>
            <a:pPr marL="0" indent="0" algn="ctr">
              <a:buNone/>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a:t>
            </a:r>
          </a:p>
          <a:p>
            <a:pPr marL="0" indent="0" algn="ctr">
              <a:buNone/>
              <a:defRPr/>
            </a:pPr>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umber of Participants</a:t>
            </a:r>
          </a:p>
          <a:p>
            <a:pPr marL="0" indent="0" algn="ctr">
              <a:buNone/>
              <a:defRPr/>
            </a:pPr>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defRPr/>
            </a:pPr>
            <a:r>
              <a:rPr lang="en-US"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rogram Cost</a:t>
            </a:r>
          </a:p>
          <a:p>
            <a:endParaRPr lang="en-US" dirty="0"/>
          </a:p>
        </p:txBody>
      </p:sp>
      <p:sp>
        <p:nvSpPr>
          <p:cNvPr id="5" name="Rectangle 4"/>
          <p:cNvSpPr/>
          <p:nvPr/>
        </p:nvSpPr>
        <p:spPr>
          <a:xfrm>
            <a:off x="1295400" y="757064"/>
            <a:ext cx="6629400" cy="646331"/>
          </a:xfrm>
          <a:prstGeom prst="rect">
            <a:avLst/>
          </a:prstGeom>
        </p:spPr>
        <p:txBody>
          <a:bodyPr wrap="square">
            <a:spAutoFit/>
          </a:bodyPr>
          <a:lstStyle/>
          <a:p>
            <a:pPr algn="ctr"/>
            <a:r>
              <a:rPr lang="en-US" sz="3600" dirty="0" smtClean="0">
                <a:solidFill>
                  <a:srgbClr val="FF0000"/>
                </a:solidFill>
                <a:latin typeface="Arial Black" pitchFamily="34" charset="0"/>
              </a:rPr>
              <a:t>Program Cost </a:t>
            </a:r>
            <a:r>
              <a:rPr lang="en-US" sz="3600" dirty="0">
                <a:solidFill>
                  <a:srgbClr val="FF0000"/>
                </a:solidFill>
                <a:latin typeface="Arial Black" pitchFamily="34" charset="0"/>
              </a:rPr>
              <a:t>= </a:t>
            </a:r>
            <a:r>
              <a:rPr lang="en-US" sz="3600" dirty="0" smtClean="0">
                <a:solidFill>
                  <a:srgbClr val="FF0000"/>
                </a:solidFill>
                <a:latin typeface="Arial Black" pitchFamily="34" charset="0"/>
              </a:rPr>
              <a:t>(F+V)N</a:t>
            </a:r>
            <a:endParaRPr lang="en-US" sz="3600" dirty="0">
              <a:solidFill>
                <a:srgbClr val="FF0000"/>
              </a:solidFill>
              <a:latin typeface="Arial Black" pitchFamily="34" charset="0"/>
            </a:endParaRPr>
          </a:p>
        </p:txBody>
      </p:sp>
    </p:spTree>
    <p:extLst>
      <p:ext uri="{BB962C8B-B14F-4D97-AF65-F5344CB8AC3E}">
        <p14:creationId xmlns:p14="http://schemas.microsoft.com/office/powerpoint/2010/main" val="27736652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Prepare Program/Event Budget</a:t>
            </a:r>
            <a:endParaRPr lang="en-US" sz="3200" dirty="0"/>
          </a:p>
        </p:txBody>
      </p:sp>
      <p:sp>
        <p:nvSpPr>
          <p:cNvPr id="3" name="Content Placeholder 2"/>
          <p:cNvSpPr>
            <a:spLocks noGrp="1"/>
          </p:cNvSpPr>
          <p:nvPr>
            <p:ph idx="1"/>
          </p:nvPr>
        </p:nvSpPr>
        <p:spPr>
          <a:xfrm>
            <a:off x="457200" y="838200"/>
            <a:ext cx="8229600" cy="4953000"/>
          </a:xfrm>
        </p:spPr>
        <p:txBody>
          <a:bodyPr/>
          <a:lstStyle/>
          <a:p>
            <a:pPr marL="0" indent="0" algn="ctr">
              <a:buNone/>
            </a:pPr>
            <a:r>
              <a:rPr lang="en-US" b="1" dirty="0" smtClean="0">
                <a:solidFill>
                  <a:schemeClr val="tx1"/>
                </a:solidFill>
                <a:latin typeface="Arial Black" pitchFamily="34" charset="0"/>
              </a:rPr>
              <a:t>SPOOKY CRAFTS</a:t>
            </a:r>
          </a:p>
          <a:p>
            <a:pPr marL="0" indent="0">
              <a:buNone/>
            </a:pPr>
            <a:r>
              <a:rPr lang="en-US" b="1" dirty="0" smtClean="0">
                <a:solidFill>
                  <a:srgbClr val="FF0000"/>
                </a:solidFill>
              </a:rPr>
              <a:t>Expenses</a:t>
            </a:r>
          </a:p>
          <a:p>
            <a:pPr marL="0" indent="0">
              <a:buNone/>
            </a:pPr>
            <a:r>
              <a:rPr lang="en-US" b="1" dirty="0">
                <a:solidFill>
                  <a:schemeClr val="tx1"/>
                </a:solidFill>
              </a:rPr>
              <a:t>	</a:t>
            </a:r>
            <a:r>
              <a:rPr lang="en-US" sz="2000" b="1" dirty="0" smtClean="0">
                <a:solidFill>
                  <a:schemeClr val="tx1"/>
                </a:solidFill>
              </a:rPr>
              <a:t>18 Necklaces x $_____________ =  ____________</a:t>
            </a:r>
          </a:p>
          <a:p>
            <a:pPr marL="0" indent="0">
              <a:buNone/>
            </a:pPr>
            <a:r>
              <a:rPr lang="en-US" sz="2000" b="1" dirty="0" smtClean="0">
                <a:solidFill>
                  <a:schemeClr val="tx1"/>
                </a:solidFill>
              </a:rPr>
              <a:t>	18 Tootsie Pops x $___________ = ___________</a:t>
            </a:r>
          </a:p>
          <a:p>
            <a:pPr marL="0" indent="0">
              <a:buNone/>
            </a:pPr>
            <a:r>
              <a:rPr lang="en-US" sz="2000" b="1" dirty="0" smtClean="0">
                <a:solidFill>
                  <a:schemeClr val="tx1"/>
                </a:solidFill>
              </a:rPr>
              <a:t>	Napkins (1) x $____________ = ______________</a:t>
            </a:r>
          </a:p>
          <a:p>
            <a:pPr marL="0" indent="0">
              <a:buNone/>
            </a:pPr>
            <a:r>
              <a:rPr lang="en-US" sz="2000" b="1" dirty="0" smtClean="0">
                <a:solidFill>
                  <a:schemeClr val="tx1"/>
                </a:solidFill>
              </a:rPr>
              <a:t>	Ribbon (1) x $_____________ = _______________</a:t>
            </a:r>
          </a:p>
          <a:p>
            <a:pPr marL="0" indent="0">
              <a:buNone/>
            </a:pPr>
            <a:r>
              <a:rPr lang="en-US" sz="2000" b="1" dirty="0" smtClean="0">
                <a:solidFill>
                  <a:schemeClr val="tx1"/>
                </a:solidFill>
              </a:rPr>
              <a:t>	Room Rental $_______________</a:t>
            </a:r>
          </a:p>
          <a:p>
            <a:pPr marL="0" indent="0">
              <a:buNone/>
            </a:pPr>
            <a:r>
              <a:rPr lang="en-US" sz="2000" b="1" dirty="0" smtClean="0">
                <a:solidFill>
                  <a:schemeClr val="tx1"/>
                </a:solidFill>
              </a:rPr>
              <a:t>	Instructor $_______________ =  __________</a:t>
            </a:r>
          </a:p>
          <a:p>
            <a:pPr marL="0" indent="0">
              <a:buNone/>
            </a:pPr>
            <a:r>
              <a:rPr lang="en-US" sz="2000" b="1" dirty="0" smtClean="0">
                <a:solidFill>
                  <a:schemeClr val="tx1"/>
                </a:solidFill>
              </a:rPr>
              <a:t>	Administrative Fee (utilities) $___________ = _________</a:t>
            </a:r>
          </a:p>
          <a:p>
            <a:pPr marL="0" indent="0">
              <a:buNone/>
            </a:pPr>
            <a:r>
              <a:rPr lang="en-US" b="1" dirty="0" smtClean="0">
                <a:solidFill>
                  <a:srgbClr val="0000FF"/>
                </a:solidFill>
              </a:rPr>
              <a:t>Revenues</a:t>
            </a:r>
          </a:p>
          <a:p>
            <a:pPr marL="0" indent="0">
              <a:buNone/>
            </a:pPr>
            <a:r>
              <a:rPr lang="en-US" sz="2400" b="1" dirty="0" smtClean="0">
                <a:solidFill>
                  <a:schemeClr val="tx1"/>
                </a:solidFill>
              </a:rPr>
              <a:t>	</a:t>
            </a:r>
            <a:r>
              <a:rPr lang="en-US" sz="2000" b="1" dirty="0" smtClean="0">
                <a:solidFill>
                  <a:schemeClr val="tx1"/>
                </a:solidFill>
              </a:rPr>
              <a:t>18 Participants x $______________ = ____________</a:t>
            </a:r>
            <a:endParaRPr lang="en-US" sz="2000" b="1" dirty="0">
              <a:solidFill>
                <a:schemeClr val="tx1"/>
              </a:solidFill>
            </a:endParaRPr>
          </a:p>
        </p:txBody>
      </p:sp>
      <p:pic>
        <p:nvPicPr>
          <p:cNvPr id="3074" name="Picture 2" descr="http://www.google.com/images?q=tbn:ANd9GcRu1yxx-eH2e1ZiWDtGD59Pk2Iw9gLWYWqetaBh_J6iUioWDX-37TR4cQ">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762000"/>
            <a:ext cx="2133600" cy="160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5417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914400"/>
          </a:xfrm>
        </p:spPr>
        <p:txBody>
          <a:bodyPr/>
          <a:lstStyle/>
          <a:p>
            <a:pPr algn="ctr"/>
            <a:r>
              <a:rPr lang="en-US" sz="3200" b="1" dirty="0" smtClean="0"/>
              <a:t>FINANCES</a:t>
            </a:r>
            <a:endParaRPr lang="en-US" sz="3200" b="1" dirty="0"/>
          </a:p>
        </p:txBody>
      </p:sp>
      <p:sp>
        <p:nvSpPr>
          <p:cNvPr id="3" name="Content Placeholder 2"/>
          <p:cNvSpPr>
            <a:spLocks noGrp="1"/>
          </p:cNvSpPr>
          <p:nvPr>
            <p:ph idx="1"/>
          </p:nvPr>
        </p:nvSpPr>
        <p:spPr>
          <a:xfrm>
            <a:off x="228600" y="762000"/>
            <a:ext cx="8686800" cy="5181600"/>
          </a:xfrm>
        </p:spPr>
        <p:txBody>
          <a:bodyPr/>
          <a:lstStyle/>
          <a:p>
            <a:pPr marL="0" indent="0" algn="ctr">
              <a:buNone/>
            </a:pPr>
            <a:r>
              <a:rPr lang="en-US" sz="2800" dirty="0" smtClean="0">
                <a:solidFill>
                  <a:schemeClr val="tx1"/>
                </a:solidFill>
                <a:latin typeface="Arial Black" pitchFamily="34" charset="0"/>
              </a:rPr>
              <a:t>PURCHASING FOR PROGRAMS/ACTIVITIES</a:t>
            </a:r>
          </a:p>
          <a:p>
            <a:pPr marL="0" indent="0" algn="ctr">
              <a:buNone/>
            </a:pPr>
            <a:r>
              <a:rPr lang="en-US" sz="2000" b="1" dirty="0" smtClean="0">
                <a:solidFill>
                  <a:schemeClr val="tx1"/>
                </a:solidFill>
              </a:rPr>
              <a:t>2</a:t>
            </a:r>
            <a:r>
              <a:rPr lang="en-US" sz="2000" b="1" baseline="30000" dirty="0" smtClean="0">
                <a:solidFill>
                  <a:schemeClr val="tx1"/>
                </a:solidFill>
              </a:rPr>
              <a:t>nd</a:t>
            </a:r>
            <a:r>
              <a:rPr lang="en-US" sz="2000" b="1" dirty="0" smtClean="0">
                <a:solidFill>
                  <a:schemeClr val="tx1"/>
                </a:solidFill>
              </a:rPr>
              <a:t> Largest  expenditure in operating budgets is the purchase of</a:t>
            </a:r>
          </a:p>
          <a:p>
            <a:pPr marL="0" indent="0" algn="ctr">
              <a:buNone/>
            </a:pPr>
            <a:r>
              <a:rPr lang="en-US" sz="2000" b="1" dirty="0" smtClean="0">
                <a:solidFill>
                  <a:schemeClr val="tx1"/>
                </a:solidFill>
              </a:rPr>
              <a:t>________________________.</a:t>
            </a:r>
          </a:p>
          <a:p>
            <a:r>
              <a:rPr lang="en-US" sz="2400" b="1" dirty="0" smtClean="0">
                <a:solidFill>
                  <a:schemeClr val="tx1"/>
                </a:solidFill>
              </a:rPr>
              <a:t>Petty Cash Purchasing</a:t>
            </a:r>
            <a:r>
              <a:rPr lang="en-US" sz="2400" b="1" dirty="0">
                <a:solidFill>
                  <a:schemeClr val="tx1"/>
                </a:solidFill>
              </a:rPr>
              <a:t> </a:t>
            </a:r>
            <a:r>
              <a:rPr lang="en-US" sz="2400" b="1" dirty="0" smtClean="0">
                <a:solidFill>
                  <a:schemeClr val="tx1"/>
                </a:solidFill>
              </a:rPr>
              <a:t>        *       Procurement Cards </a:t>
            </a:r>
          </a:p>
          <a:p>
            <a:r>
              <a:rPr lang="en-US" sz="2400" b="1" dirty="0" smtClean="0">
                <a:solidFill>
                  <a:schemeClr val="tx1"/>
                </a:solidFill>
              </a:rPr>
              <a:t>Normal Purchasing Procedures</a:t>
            </a:r>
          </a:p>
          <a:p>
            <a:pPr lvl="4"/>
            <a:r>
              <a:rPr lang="en-US" sz="1600" b="1" dirty="0" smtClean="0">
                <a:solidFill>
                  <a:schemeClr val="tx1"/>
                </a:solidFill>
              </a:rPr>
              <a:t>Purchase Requisitions – formal order to request purchases</a:t>
            </a:r>
          </a:p>
          <a:p>
            <a:pPr lvl="4"/>
            <a:r>
              <a:rPr lang="en-US" sz="1600" b="1" dirty="0" smtClean="0">
                <a:solidFill>
                  <a:schemeClr val="tx1"/>
                </a:solidFill>
              </a:rPr>
              <a:t>Request for Quotations -  estimates (3)</a:t>
            </a:r>
          </a:p>
          <a:p>
            <a:pPr lvl="4"/>
            <a:r>
              <a:rPr lang="en-US" sz="1600" b="1" dirty="0" smtClean="0">
                <a:solidFill>
                  <a:schemeClr val="tx1"/>
                </a:solidFill>
              </a:rPr>
              <a:t>Issue of Purchase Order -  formal contract to purchase</a:t>
            </a:r>
          </a:p>
          <a:p>
            <a:pPr lvl="4"/>
            <a:r>
              <a:rPr lang="en-US" sz="1600" b="1" dirty="0" smtClean="0">
                <a:solidFill>
                  <a:schemeClr val="tx1"/>
                </a:solidFill>
              </a:rPr>
              <a:t>Follow-up – confirm delivery date with vendor</a:t>
            </a:r>
          </a:p>
          <a:p>
            <a:pPr lvl="4"/>
            <a:r>
              <a:rPr lang="en-US" sz="1600" b="1" dirty="0" smtClean="0">
                <a:solidFill>
                  <a:schemeClr val="tx1"/>
                </a:solidFill>
              </a:rPr>
              <a:t>Receiving Report – Receipt/Invoice from Vendor</a:t>
            </a:r>
          </a:p>
          <a:p>
            <a:r>
              <a:rPr lang="en-US" sz="2400" b="1" dirty="0" smtClean="0">
                <a:solidFill>
                  <a:schemeClr val="tx1"/>
                </a:solidFill>
              </a:rPr>
              <a:t>Formal Bidding Procedures</a:t>
            </a:r>
          </a:p>
          <a:p>
            <a:pPr lvl="4"/>
            <a:r>
              <a:rPr lang="en-US" sz="1600" b="1" dirty="0" smtClean="0">
                <a:solidFill>
                  <a:schemeClr val="tx1"/>
                </a:solidFill>
              </a:rPr>
              <a:t>Develop detailed specifications</a:t>
            </a:r>
          </a:p>
          <a:p>
            <a:pPr lvl="4"/>
            <a:r>
              <a:rPr lang="en-US" sz="1600" b="1" dirty="0" smtClean="0">
                <a:solidFill>
                  <a:schemeClr val="tx1"/>
                </a:solidFill>
              </a:rPr>
              <a:t>Solicit Bids</a:t>
            </a:r>
          </a:p>
          <a:p>
            <a:pPr lvl="4"/>
            <a:r>
              <a:rPr lang="en-US" sz="1600" b="1" dirty="0" smtClean="0">
                <a:solidFill>
                  <a:schemeClr val="tx1"/>
                </a:solidFill>
              </a:rPr>
              <a:t>Award Contract</a:t>
            </a:r>
          </a:p>
          <a:p>
            <a:pPr lvl="4"/>
            <a:r>
              <a:rPr lang="en-US" sz="1600" b="1" dirty="0" smtClean="0">
                <a:solidFill>
                  <a:schemeClr val="tx1"/>
                </a:solidFill>
              </a:rPr>
              <a:t>Evaluate Equipment/Services Rendered</a:t>
            </a:r>
          </a:p>
          <a:p>
            <a:pPr marL="0" indent="0" algn="ctr">
              <a:buNone/>
            </a:pPr>
            <a:endParaRPr lang="en-US" sz="2400" dirty="0"/>
          </a:p>
          <a:p>
            <a:pPr marL="914400" lvl="2" indent="0">
              <a:buNone/>
            </a:pPr>
            <a:endParaRPr lang="en-US" dirty="0" smtClean="0"/>
          </a:p>
          <a:p>
            <a:pPr lvl="2"/>
            <a:endParaRPr lang="en-US" dirty="0"/>
          </a:p>
          <a:p>
            <a:pPr lvl="2"/>
            <a:endParaRPr lang="en-US" dirty="0" smtClean="0"/>
          </a:p>
        </p:txBody>
      </p:sp>
      <p:pic>
        <p:nvPicPr>
          <p:cNvPr id="4098" name="Picture 2" descr="http://t2.gstatic.com/images?q=tbn:ANd9GcQAG2K8wDCwb4V7yI9_cHCFwq4bwGBB5Ub1pTM_1Ph6XumSIe2l7oIC6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343400"/>
            <a:ext cx="224589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0207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0"/>
            <a:ext cx="8458200" cy="914400"/>
          </a:xfrm>
        </p:spPr>
        <p:txBody>
          <a:bodyPr/>
          <a:lstStyle/>
          <a:p>
            <a:pPr algn="ctr"/>
            <a:r>
              <a:rPr lang="en-US" sz="3200" b="1" dirty="0" smtClean="0"/>
              <a:t>FINANCES</a:t>
            </a:r>
            <a:endParaRPr lang="en-US" sz="3200" b="1" dirty="0"/>
          </a:p>
        </p:txBody>
      </p:sp>
      <p:sp>
        <p:nvSpPr>
          <p:cNvPr id="3" name="Content Placeholder 2"/>
          <p:cNvSpPr>
            <a:spLocks noGrp="1"/>
          </p:cNvSpPr>
          <p:nvPr>
            <p:ph idx="1"/>
          </p:nvPr>
        </p:nvSpPr>
        <p:spPr>
          <a:xfrm>
            <a:off x="0" y="762000"/>
            <a:ext cx="9144000" cy="5943600"/>
          </a:xfrm>
        </p:spPr>
        <p:txBody>
          <a:bodyPr>
            <a:normAutofit/>
          </a:bodyPr>
          <a:lstStyle/>
          <a:p>
            <a:pPr marL="82296" indent="0" algn="ctr" eaLnBrk="1" fontAlgn="auto" hangingPunct="1">
              <a:spcAft>
                <a:spcPts val="0"/>
              </a:spcAft>
              <a:buNone/>
              <a:defRPr/>
            </a:pPr>
            <a:r>
              <a:rPr lang="en-US" sz="4800" dirty="0" smtClean="0">
                <a:solidFill>
                  <a:schemeClr val="tx1"/>
                </a:solidFill>
                <a:latin typeface="Arial Black" pitchFamily="34" charset="0"/>
              </a:rPr>
              <a:t>Cash Handling Practices</a:t>
            </a:r>
          </a:p>
          <a:p>
            <a:pPr marL="82296" indent="0" eaLnBrk="1" fontAlgn="auto" hangingPunct="1">
              <a:spcAft>
                <a:spcPts val="0"/>
              </a:spcAft>
              <a:buNone/>
              <a:defRPr/>
            </a:pPr>
            <a:endParaRPr lang="en-US" sz="1600" b="1" dirty="0" smtClean="0">
              <a:solidFill>
                <a:schemeClr val="tx1"/>
              </a:solidFill>
              <a:latin typeface="Arial Black" pitchFamily="34" charset="0"/>
            </a:endParaRPr>
          </a:p>
          <a:p>
            <a:pPr marL="82296" indent="0" eaLnBrk="1" fontAlgn="auto" hangingPunct="1">
              <a:spcAft>
                <a:spcPts val="0"/>
              </a:spcAft>
              <a:buNone/>
              <a:defRPr/>
            </a:pPr>
            <a:r>
              <a:rPr lang="en-US" b="1" dirty="0" smtClean="0">
                <a:solidFill>
                  <a:schemeClr val="tx1"/>
                </a:solidFill>
                <a:latin typeface="Arial Black" pitchFamily="34" charset="0"/>
              </a:rPr>
              <a:t>Cash Collection/Deposit</a:t>
            </a:r>
          </a:p>
          <a:p>
            <a:pPr marL="425196" eaLnBrk="1" fontAlgn="auto" hangingPunct="1">
              <a:spcAft>
                <a:spcPts val="0"/>
              </a:spcAft>
              <a:buFontTx/>
              <a:buChar char="-"/>
              <a:defRPr/>
            </a:pPr>
            <a:r>
              <a:rPr lang="en-US" sz="2000" dirty="0" smtClean="0">
                <a:solidFill>
                  <a:schemeClr val="tx1"/>
                </a:solidFill>
              </a:rPr>
              <a:t>Major source of revenue for P&amp;R are </a:t>
            </a:r>
          </a:p>
          <a:p>
            <a:pPr marL="82296" indent="0" eaLnBrk="1" fontAlgn="auto" hangingPunct="1">
              <a:spcAft>
                <a:spcPts val="0"/>
              </a:spcAft>
              <a:buNone/>
              <a:defRPr/>
            </a:pPr>
            <a:r>
              <a:rPr lang="en-US" sz="2000" dirty="0" smtClean="0">
                <a:solidFill>
                  <a:schemeClr val="tx1"/>
                </a:solidFill>
              </a:rPr>
              <a:t>                    FEES and CHARGES</a:t>
            </a:r>
            <a:endParaRPr lang="en-US" sz="2000" dirty="0">
              <a:solidFill>
                <a:schemeClr val="tx1"/>
              </a:solidFill>
            </a:endParaRPr>
          </a:p>
          <a:p>
            <a:pPr marL="82296" indent="0" eaLnBrk="1" fontAlgn="auto" hangingPunct="1">
              <a:spcAft>
                <a:spcPts val="0"/>
              </a:spcAft>
              <a:buNone/>
              <a:defRPr/>
            </a:pPr>
            <a:endParaRPr lang="en-US" sz="2000" b="1" dirty="0" smtClean="0">
              <a:solidFill>
                <a:schemeClr val="tx1"/>
              </a:solidFill>
              <a:latin typeface="Arial Black" pitchFamily="34" charset="0"/>
            </a:endParaRPr>
          </a:p>
          <a:p>
            <a:pPr marL="82296" indent="0" eaLnBrk="1" fontAlgn="auto" hangingPunct="1">
              <a:spcAft>
                <a:spcPts val="0"/>
              </a:spcAft>
              <a:buNone/>
              <a:defRPr/>
            </a:pPr>
            <a:endParaRPr lang="en-US" sz="2000" b="1" dirty="0" smtClean="0">
              <a:solidFill>
                <a:schemeClr val="tx1"/>
              </a:solidFill>
              <a:latin typeface="Arial Black" pitchFamily="34" charset="0"/>
            </a:endParaRPr>
          </a:p>
          <a:p>
            <a:pPr marL="82296" indent="0" eaLnBrk="1" fontAlgn="auto" hangingPunct="1">
              <a:spcAft>
                <a:spcPts val="0"/>
              </a:spcAft>
              <a:buNone/>
              <a:defRPr/>
            </a:pPr>
            <a:endParaRPr lang="en-US" sz="2000" b="1" dirty="0">
              <a:solidFill>
                <a:schemeClr val="tx1"/>
              </a:solidFill>
              <a:latin typeface="Arial Black" pitchFamily="34" charset="0"/>
            </a:endParaRPr>
          </a:p>
          <a:p>
            <a:pPr marL="82296" indent="0" eaLnBrk="1" fontAlgn="auto" hangingPunct="1">
              <a:spcAft>
                <a:spcPts val="0"/>
              </a:spcAft>
              <a:buNone/>
              <a:defRPr/>
            </a:pPr>
            <a:endParaRPr lang="en-US" sz="2000" b="1" dirty="0">
              <a:solidFill>
                <a:schemeClr val="tx1"/>
              </a:solidFill>
              <a:latin typeface="Arial Black" pitchFamily="34" charset="0"/>
            </a:endParaRPr>
          </a:p>
          <a:p>
            <a:pPr marL="82296" indent="0" eaLnBrk="1" fontAlgn="auto" hangingPunct="1">
              <a:spcAft>
                <a:spcPts val="0"/>
              </a:spcAft>
              <a:buNone/>
              <a:defRPr/>
            </a:pPr>
            <a:r>
              <a:rPr lang="en-US" sz="2400" b="1" dirty="0" smtClean="0">
                <a:solidFill>
                  <a:schemeClr val="tx1"/>
                </a:solidFill>
                <a:latin typeface="Arial Black" pitchFamily="34" charset="0"/>
              </a:rPr>
              <a:t>Easiest &amp; Simplest Method to Expedite Cash Inflow   </a:t>
            </a:r>
            <a:r>
              <a:rPr lang="en-US" sz="2000" dirty="0" smtClean="0">
                <a:solidFill>
                  <a:schemeClr val="tx1"/>
                </a:solidFill>
                <a:latin typeface="+mj-lt"/>
              </a:rPr>
              <a:t>- Develop </a:t>
            </a:r>
            <a:r>
              <a:rPr lang="en-US" sz="2000" dirty="0" smtClean="0">
                <a:solidFill>
                  <a:schemeClr val="tx1"/>
                </a:solidFill>
              </a:rPr>
              <a:t>revenue collection/deposit policies - multiple sites</a:t>
            </a:r>
          </a:p>
          <a:p>
            <a:pPr marL="82296" indent="0" eaLnBrk="1" fontAlgn="auto" hangingPunct="1">
              <a:spcAft>
                <a:spcPts val="0"/>
              </a:spcAft>
              <a:buNone/>
              <a:defRPr/>
            </a:pPr>
            <a:r>
              <a:rPr lang="en-US" sz="2000" dirty="0" smtClean="0">
                <a:solidFill>
                  <a:schemeClr val="tx1"/>
                </a:solidFill>
              </a:rPr>
              <a:t>- Institute procedures for revenue sources &amp; locations</a:t>
            </a:r>
          </a:p>
          <a:p>
            <a:pPr marL="640080" lvl="1" indent="-237744" eaLnBrk="1" fontAlgn="auto" hangingPunct="1">
              <a:spcAft>
                <a:spcPts val="0"/>
              </a:spcAft>
              <a:buFont typeface="Verdana"/>
              <a:buChar char="◦"/>
              <a:defRPr/>
            </a:pPr>
            <a:endParaRPr lang="en-US" sz="2000" dirty="0" smtClean="0"/>
          </a:p>
          <a:p>
            <a:pPr marL="640080" lvl="1" indent="-237744" eaLnBrk="1" fontAlgn="auto" hangingPunct="1">
              <a:spcAft>
                <a:spcPts val="0"/>
              </a:spcAft>
              <a:buFont typeface="Verdana"/>
              <a:buChar char="◦"/>
              <a:defRPr/>
            </a:pPr>
            <a:endParaRPr lang="en-US" dirty="0" smtClean="0"/>
          </a:p>
        </p:txBody>
      </p:sp>
      <p:pic>
        <p:nvPicPr>
          <p:cNvPr id="6152" name="Picture 8" descr="http://t1.gstatic.com/images?q=tbn:ANd9GcR4fRc9R_KoJyVKsdNfGsPXrTTCVzkE8XSLIfVd5WdTlhcJhLPhXS7ZEA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752600"/>
            <a:ext cx="2855495" cy="262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8543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2.gstatic.com/images?q=tbn:ANd9GcRRxzSotVmQuIg5tp0zZQNBU7NH_7G31YRCRFeAK7YR48L9KTTSIsQh8Bw">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2971800"/>
            <a:ext cx="2427264" cy="1394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76200"/>
            <a:ext cx="8458200" cy="1143000"/>
          </a:xfrm>
        </p:spPr>
        <p:txBody>
          <a:bodyPr/>
          <a:lstStyle/>
          <a:p>
            <a:pPr algn="ctr"/>
            <a:r>
              <a:rPr lang="en-US" sz="3200" b="1" dirty="0"/>
              <a:t>FINANCES</a:t>
            </a:r>
            <a:endParaRPr lang="en-US" sz="3200" dirty="0"/>
          </a:p>
        </p:txBody>
      </p:sp>
      <p:sp>
        <p:nvSpPr>
          <p:cNvPr id="3" name="Content Placeholder 2"/>
          <p:cNvSpPr>
            <a:spLocks noGrp="1"/>
          </p:cNvSpPr>
          <p:nvPr>
            <p:ph idx="1"/>
          </p:nvPr>
        </p:nvSpPr>
        <p:spPr>
          <a:xfrm>
            <a:off x="228600" y="838200"/>
            <a:ext cx="8686800" cy="5105400"/>
          </a:xfrm>
        </p:spPr>
        <p:txBody>
          <a:bodyPr/>
          <a:lstStyle/>
          <a:p>
            <a:pPr marL="82296" indent="0" algn="ctr" eaLnBrk="1" fontAlgn="auto" hangingPunct="1">
              <a:spcAft>
                <a:spcPts val="0"/>
              </a:spcAft>
              <a:buNone/>
              <a:defRPr/>
            </a:pPr>
            <a:r>
              <a:rPr lang="en-US" sz="3000" dirty="0" smtClean="0">
                <a:solidFill>
                  <a:schemeClr val="tx1"/>
                </a:solidFill>
                <a:latin typeface="Arial Black" pitchFamily="34" charset="0"/>
              </a:rPr>
              <a:t>Systematic </a:t>
            </a:r>
            <a:r>
              <a:rPr lang="en-US" sz="3000" dirty="0">
                <a:solidFill>
                  <a:schemeClr val="tx1"/>
                </a:solidFill>
                <a:latin typeface="Arial Black" pitchFamily="34" charset="0"/>
              </a:rPr>
              <a:t>Accounting </a:t>
            </a:r>
            <a:r>
              <a:rPr lang="en-US" sz="3000" dirty="0" smtClean="0">
                <a:solidFill>
                  <a:schemeClr val="tx1"/>
                </a:solidFill>
                <a:latin typeface="Arial Black" pitchFamily="34" charset="0"/>
              </a:rPr>
              <a:t>System</a:t>
            </a:r>
          </a:p>
          <a:p>
            <a:pPr marL="82296" indent="0" algn="ctr" eaLnBrk="1" fontAlgn="auto" hangingPunct="1">
              <a:spcAft>
                <a:spcPts val="0"/>
              </a:spcAft>
              <a:buNone/>
              <a:defRPr/>
            </a:pPr>
            <a:r>
              <a:rPr lang="en-US" sz="2000" dirty="0" smtClean="0">
                <a:solidFill>
                  <a:schemeClr val="tx1"/>
                </a:solidFill>
                <a:latin typeface="Arial Black" pitchFamily="34" charset="0"/>
              </a:rPr>
              <a:t>*avoid dishonesty*reduce potential corruption*</a:t>
            </a:r>
          </a:p>
          <a:p>
            <a:pPr marL="82296" indent="0" algn="ctr" eaLnBrk="1" fontAlgn="auto" hangingPunct="1">
              <a:spcAft>
                <a:spcPts val="0"/>
              </a:spcAft>
              <a:buNone/>
              <a:defRPr/>
            </a:pPr>
            <a:r>
              <a:rPr lang="en-US" sz="2000" dirty="0" smtClean="0">
                <a:solidFill>
                  <a:schemeClr val="tx1"/>
                </a:solidFill>
                <a:latin typeface="Arial Black" pitchFamily="34" charset="0"/>
              </a:rPr>
              <a:t>*avoid participation criticism*</a:t>
            </a:r>
            <a:endParaRPr lang="en-US" sz="2000" dirty="0">
              <a:solidFill>
                <a:schemeClr val="tx1"/>
              </a:solidFill>
              <a:latin typeface="Arial Black" pitchFamily="34" charset="0"/>
            </a:endParaRPr>
          </a:p>
          <a:p>
            <a:pPr marL="886968" lvl="2" eaLnBrk="1" fontAlgn="auto" hangingPunct="1">
              <a:spcAft>
                <a:spcPts val="0"/>
              </a:spcAft>
              <a:buFont typeface="Wingdings 2"/>
              <a:buChar char=""/>
              <a:defRPr/>
            </a:pPr>
            <a:r>
              <a:rPr lang="en-US" b="1" dirty="0" smtClean="0">
                <a:solidFill>
                  <a:schemeClr val="tx1"/>
                </a:solidFill>
                <a:latin typeface="Calibri" pitchFamily="34" charset="0"/>
              </a:rPr>
              <a:t>Post Fees</a:t>
            </a:r>
            <a:endParaRPr lang="en-US" b="1" dirty="0">
              <a:solidFill>
                <a:schemeClr val="tx1"/>
              </a:solidFill>
              <a:latin typeface="Calibri" pitchFamily="34" charset="0"/>
            </a:endParaRPr>
          </a:p>
          <a:p>
            <a:pPr marL="886968" lvl="2" eaLnBrk="1" fontAlgn="auto" hangingPunct="1">
              <a:spcAft>
                <a:spcPts val="0"/>
              </a:spcAft>
              <a:buFont typeface="Wingdings 2"/>
              <a:buChar char=""/>
              <a:defRPr/>
            </a:pPr>
            <a:r>
              <a:rPr lang="en-US" b="1" dirty="0">
                <a:solidFill>
                  <a:schemeClr val="tx1"/>
                </a:solidFill>
                <a:latin typeface="Calibri" pitchFamily="34" charset="0"/>
              </a:rPr>
              <a:t>Assign two employees </a:t>
            </a:r>
            <a:r>
              <a:rPr lang="en-US" b="1" dirty="0" smtClean="0">
                <a:solidFill>
                  <a:schemeClr val="tx1"/>
                </a:solidFill>
                <a:latin typeface="Calibri" pitchFamily="34" charset="0"/>
              </a:rPr>
              <a:t>to a registration site </a:t>
            </a:r>
            <a:endParaRPr lang="en-US" b="1" dirty="0">
              <a:solidFill>
                <a:schemeClr val="tx1"/>
              </a:solidFill>
              <a:latin typeface="Calibri" pitchFamily="34" charset="0"/>
            </a:endParaRPr>
          </a:p>
          <a:p>
            <a:pPr marL="886968" lvl="2" eaLnBrk="1" fontAlgn="auto" hangingPunct="1">
              <a:spcAft>
                <a:spcPts val="0"/>
              </a:spcAft>
              <a:buFont typeface="Wingdings 2"/>
              <a:buChar char=""/>
              <a:defRPr/>
            </a:pPr>
            <a:r>
              <a:rPr lang="en-US" b="1" dirty="0">
                <a:solidFill>
                  <a:schemeClr val="tx1"/>
                </a:solidFill>
                <a:latin typeface="Calibri" pitchFamily="34" charset="0"/>
              </a:rPr>
              <a:t>Reconcile cash </a:t>
            </a:r>
            <a:r>
              <a:rPr lang="en-US" b="1" dirty="0" smtClean="0">
                <a:solidFill>
                  <a:schemeClr val="tx1"/>
                </a:solidFill>
                <a:latin typeface="Calibri" pitchFamily="34" charset="0"/>
              </a:rPr>
              <a:t>receipts – who does this?</a:t>
            </a:r>
            <a:endParaRPr lang="en-US" b="1" dirty="0">
              <a:solidFill>
                <a:schemeClr val="tx1"/>
              </a:solidFill>
              <a:latin typeface="Calibri" pitchFamily="34" charset="0"/>
            </a:endParaRPr>
          </a:p>
          <a:p>
            <a:pPr marL="886968" lvl="2" eaLnBrk="1" fontAlgn="auto" hangingPunct="1">
              <a:spcAft>
                <a:spcPts val="0"/>
              </a:spcAft>
              <a:buFont typeface="Wingdings 2"/>
              <a:buChar char=""/>
              <a:defRPr/>
            </a:pPr>
            <a:r>
              <a:rPr lang="en-US" b="1" dirty="0">
                <a:solidFill>
                  <a:schemeClr val="tx1"/>
                </a:solidFill>
                <a:latin typeface="Calibri" pitchFamily="34" charset="0"/>
              </a:rPr>
              <a:t>Make daily deposits</a:t>
            </a:r>
          </a:p>
          <a:p>
            <a:pPr marL="886968" lvl="2" eaLnBrk="1" fontAlgn="auto" hangingPunct="1">
              <a:spcAft>
                <a:spcPts val="0"/>
              </a:spcAft>
              <a:buFont typeface="Wingdings 2"/>
              <a:buChar char=""/>
              <a:defRPr/>
            </a:pPr>
            <a:r>
              <a:rPr lang="en-US" b="1" dirty="0">
                <a:solidFill>
                  <a:schemeClr val="tx1"/>
                </a:solidFill>
                <a:latin typeface="Calibri" pitchFamily="34" charset="0"/>
              </a:rPr>
              <a:t>Provide keys to authorized personnel only</a:t>
            </a:r>
          </a:p>
          <a:p>
            <a:pPr marL="886968" lvl="2" eaLnBrk="1" fontAlgn="auto" hangingPunct="1">
              <a:spcAft>
                <a:spcPts val="0"/>
              </a:spcAft>
              <a:buFont typeface="Wingdings 2"/>
              <a:buChar char=""/>
              <a:defRPr/>
            </a:pPr>
            <a:r>
              <a:rPr lang="en-US" b="1" dirty="0">
                <a:solidFill>
                  <a:schemeClr val="tx1"/>
                </a:solidFill>
                <a:latin typeface="Calibri" pitchFamily="34" charset="0"/>
              </a:rPr>
              <a:t>Schedule unannounced audits frequently</a:t>
            </a:r>
          </a:p>
          <a:p>
            <a:pPr marL="886968" lvl="2" eaLnBrk="1" fontAlgn="auto" hangingPunct="1">
              <a:spcAft>
                <a:spcPts val="0"/>
              </a:spcAft>
              <a:buFont typeface="Wingdings 2"/>
              <a:buChar char=""/>
              <a:defRPr/>
            </a:pPr>
            <a:r>
              <a:rPr lang="en-US" b="1" dirty="0">
                <a:solidFill>
                  <a:schemeClr val="tx1"/>
                </a:solidFill>
                <a:latin typeface="Calibri" pitchFamily="34" charset="0"/>
              </a:rPr>
              <a:t>Keep petty cash secured, with receipts &amp; reconciled</a:t>
            </a:r>
          </a:p>
          <a:p>
            <a:endParaRPr lang="en-US" dirty="0"/>
          </a:p>
        </p:txBody>
      </p:sp>
    </p:spTree>
    <p:extLst>
      <p:ext uri="{BB962C8B-B14F-4D97-AF65-F5344CB8AC3E}">
        <p14:creationId xmlns:p14="http://schemas.microsoft.com/office/powerpoint/2010/main" val="2485158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76200"/>
            <a:ext cx="8686800" cy="762000"/>
          </a:xfrm>
          <a:prstGeom prst="rect">
            <a:avLst/>
          </a:prstGeom>
          <a:noFill/>
          <a:ln w="9525">
            <a:noFill/>
            <a:miter lim="800000"/>
            <a:headEnd/>
            <a:tailEnd/>
          </a:ln>
        </p:spPr>
        <p:txBody>
          <a:bodyPr anchor="ctr"/>
          <a:lstStyle/>
          <a:p>
            <a:pPr>
              <a:defRPr/>
            </a:pPr>
            <a:r>
              <a:rPr lang="en-US" sz="3200" b="1" kern="0" dirty="0" smtClean="0">
                <a:solidFill>
                  <a:srgbClr val="37A824"/>
                </a:solidFill>
                <a:latin typeface="+mj-lt"/>
                <a:ea typeface="+mj-ea"/>
                <a:cs typeface="+mj-cs"/>
              </a:rPr>
              <a:t>Why CPRP Certification </a:t>
            </a:r>
            <a:r>
              <a:rPr lang="en-US" sz="3200" b="1" kern="0" dirty="0">
                <a:solidFill>
                  <a:srgbClr val="37A824"/>
                </a:solidFill>
                <a:latin typeface="+mj-lt"/>
                <a:ea typeface="+mj-ea"/>
                <a:cs typeface="+mj-cs"/>
              </a:rPr>
              <a:t>– </a:t>
            </a:r>
            <a:r>
              <a:rPr lang="en-US" sz="3200" b="1" kern="0" dirty="0" smtClean="0">
                <a:solidFill>
                  <a:srgbClr val="37A824"/>
                </a:solidFill>
                <a:latin typeface="+mj-lt"/>
                <a:ea typeface="+mj-ea"/>
                <a:cs typeface="+mj-cs"/>
              </a:rPr>
              <a:t>Professional view</a:t>
            </a:r>
            <a:endParaRPr lang="en-US" sz="3200" b="1" kern="0" dirty="0">
              <a:solidFill>
                <a:srgbClr val="37A824"/>
              </a:solidFill>
              <a:latin typeface="+mj-lt"/>
              <a:ea typeface="+mj-ea"/>
              <a:cs typeface="+mj-cs"/>
            </a:endParaRPr>
          </a:p>
        </p:txBody>
      </p:sp>
      <p:graphicFrame>
        <p:nvGraphicFramePr>
          <p:cNvPr id="13" name="Diagram 12"/>
          <p:cNvGraphicFramePr/>
          <p:nvPr/>
        </p:nvGraphicFramePr>
        <p:xfrm>
          <a:off x="1066800" y="1066800"/>
          <a:ext cx="7086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pPr algn="ctr"/>
            <a:r>
              <a:rPr lang="en-US" sz="3200" b="1" dirty="0" smtClean="0"/>
              <a:t>FINANCES</a:t>
            </a:r>
            <a:endParaRPr lang="en-US" sz="3200" b="1" dirty="0"/>
          </a:p>
        </p:txBody>
      </p:sp>
      <p:grpSp>
        <p:nvGrpSpPr>
          <p:cNvPr id="3" name="Group 15"/>
          <p:cNvGrpSpPr/>
          <p:nvPr/>
        </p:nvGrpSpPr>
        <p:grpSpPr>
          <a:xfrm>
            <a:off x="3232103" y="1522449"/>
            <a:ext cx="2810614" cy="2584330"/>
            <a:chOff x="2810980" y="1705070"/>
            <a:chExt cx="3522040" cy="3447859"/>
          </a:xfrm>
        </p:grpSpPr>
        <p:sp>
          <p:nvSpPr>
            <p:cNvPr id="10" name="Oval 9"/>
            <p:cNvSpPr/>
            <p:nvPr/>
          </p:nvSpPr>
          <p:spPr>
            <a:xfrm>
              <a:off x="3571875" y="1705070"/>
              <a:ext cx="2000250" cy="2000250"/>
            </a:xfrm>
            <a:prstGeom prst="ellipse">
              <a:avLst/>
            </a:prstGeom>
            <a:solidFill>
              <a:srgbClr val="FEB80A">
                <a:alpha val="50000"/>
                <a:hueOff val="0"/>
                <a:satOff val="0"/>
                <a:lumOff val="0"/>
                <a:alphaOff val="0"/>
              </a:srgbClr>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p:spPr>
        </p:sp>
        <p:sp>
          <p:nvSpPr>
            <p:cNvPr id="11" name="Oval 10"/>
            <p:cNvSpPr/>
            <p:nvPr/>
          </p:nvSpPr>
          <p:spPr>
            <a:xfrm>
              <a:off x="4332770" y="2257710"/>
              <a:ext cx="2000250" cy="2000250"/>
            </a:xfrm>
            <a:prstGeom prst="ellipse">
              <a:avLst/>
            </a:prstGeom>
            <a:solidFill>
              <a:srgbClr val="C32D2E">
                <a:alpha val="50000"/>
                <a:hueOff val="0"/>
                <a:satOff val="0"/>
                <a:lumOff val="0"/>
                <a:alphaOff val="0"/>
              </a:srgbClr>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p:spPr>
        </p:sp>
        <p:sp>
          <p:nvSpPr>
            <p:cNvPr id="12" name="Oval 11"/>
            <p:cNvSpPr/>
            <p:nvPr/>
          </p:nvSpPr>
          <p:spPr>
            <a:xfrm>
              <a:off x="4042334" y="3152679"/>
              <a:ext cx="2000250" cy="2000250"/>
            </a:xfrm>
            <a:prstGeom prst="ellipse">
              <a:avLst/>
            </a:prstGeom>
            <a:solidFill>
              <a:srgbClr val="84AA33">
                <a:alpha val="50000"/>
                <a:hueOff val="0"/>
                <a:satOff val="0"/>
                <a:lumOff val="0"/>
                <a:alphaOff val="0"/>
              </a:srgbClr>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p:spPr>
        </p:sp>
        <p:sp>
          <p:nvSpPr>
            <p:cNvPr id="13" name="Oval 12"/>
            <p:cNvSpPr/>
            <p:nvPr/>
          </p:nvSpPr>
          <p:spPr>
            <a:xfrm>
              <a:off x="3101416" y="3152679"/>
              <a:ext cx="2000250" cy="2000250"/>
            </a:xfrm>
            <a:prstGeom prst="ellipse">
              <a:avLst/>
            </a:prstGeom>
            <a:solidFill>
              <a:srgbClr val="964305">
                <a:alpha val="50000"/>
                <a:hueOff val="0"/>
                <a:satOff val="0"/>
                <a:lumOff val="0"/>
                <a:alphaOff val="0"/>
              </a:srgbClr>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p:spPr>
        </p:sp>
        <p:sp>
          <p:nvSpPr>
            <p:cNvPr id="14" name="Oval 13"/>
            <p:cNvSpPr/>
            <p:nvPr/>
          </p:nvSpPr>
          <p:spPr>
            <a:xfrm>
              <a:off x="2810980" y="2257710"/>
              <a:ext cx="2000250" cy="2000250"/>
            </a:xfrm>
            <a:prstGeom prst="ellipse">
              <a:avLst/>
            </a:prstGeom>
            <a:solidFill>
              <a:srgbClr val="475A8D">
                <a:alpha val="50000"/>
                <a:hueOff val="0"/>
                <a:satOff val="0"/>
                <a:lumOff val="0"/>
                <a:alphaOff val="0"/>
              </a:srgbClr>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p:spPr>
        </p:sp>
        <p:sp>
          <p:nvSpPr>
            <p:cNvPr id="15" name="Rectangle 14"/>
            <p:cNvSpPr/>
            <p:nvPr/>
          </p:nvSpPr>
          <p:spPr>
            <a:xfrm>
              <a:off x="3943971" y="2664237"/>
              <a:ext cx="1256058" cy="1569660"/>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1" i="0" u="none" strike="noStrike" kern="0" cap="all" spc="0" normalizeH="0" baseline="0" noProof="0" dirty="0">
                  <a:ln w="9000" cmpd="sng">
                    <a:solidFill>
                      <a:srgbClr val="84AA33">
                        <a:shade val="50000"/>
                        <a:satMod val="120000"/>
                      </a:srgbClr>
                    </a:solidFill>
                    <a:prstDash val="solid"/>
                  </a:ln>
                  <a:gradFill>
                    <a:gsLst>
                      <a:gs pos="0">
                        <a:srgbClr val="84AA33">
                          <a:shade val="20000"/>
                          <a:satMod val="245000"/>
                        </a:srgbClr>
                      </a:gs>
                      <a:gs pos="43000">
                        <a:srgbClr val="84AA33">
                          <a:satMod val="255000"/>
                        </a:srgbClr>
                      </a:gs>
                      <a:gs pos="48000">
                        <a:srgbClr val="84AA33">
                          <a:shade val="85000"/>
                          <a:satMod val="255000"/>
                        </a:srgbClr>
                      </a:gs>
                      <a:gs pos="100000">
                        <a:srgbClr val="84AA33">
                          <a:shade val="20000"/>
                          <a:satMod val="245000"/>
                        </a:srgbClr>
                      </a:gs>
                    </a:gsLst>
                    <a:lin ang="5400000"/>
                  </a:gradFill>
                  <a:effectLst>
                    <a:reflection blurRad="12700" stA="28000" endPos="45000" dist="1000" dir="5400000" sy="-100000" algn="bl" rotWithShape="0"/>
                  </a:effectLst>
                  <a:uLnTx/>
                  <a:uFillTx/>
                </a:rPr>
                <a:t>$</a:t>
              </a:r>
            </a:p>
          </p:txBody>
        </p:sp>
      </p:grpSp>
      <p:grpSp>
        <p:nvGrpSpPr>
          <p:cNvPr id="4" name="Group 16"/>
          <p:cNvGrpSpPr/>
          <p:nvPr/>
        </p:nvGrpSpPr>
        <p:grpSpPr>
          <a:xfrm>
            <a:off x="549442" y="914400"/>
            <a:ext cx="2511481" cy="1709410"/>
            <a:chOff x="815331" y="1043311"/>
            <a:chExt cx="2511481" cy="1709410"/>
          </a:xfrm>
        </p:grpSpPr>
        <p:sp>
          <p:nvSpPr>
            <p:cNvPr id="18" name="Rectangle 17"/>
            <p:cNvSpPr/>
            <p:nvPr/>
          </p:nvSpPr>
          <p:spPr>
            <a:xfrm>
              <a:off x="815331" y="1295396"/>
              <a:ext cx="2080260" cy="1457325"/>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1246552" y="1043311"/>
              <a:ext cx="2080260" cy="145732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b="1" kern="1200" dirty="0" smtClean="0"/>
                <a:t>Attendance Figures: </a:t>
              </a:r>
              <a:r>
                <a:rPr lang="en-US" sz="1700" dirty="0" smtClean="0"/>
                <a:t>programs, events, facilities.  Registration history</a:t>
              </a:r>
              <a:endParaRPr lang="en-US" sz="1700" kern="1200" dirty="0"/>
            </a:p>
          </p:txBody>
        </p:sp>
      </p:grpSp>
      <p:sp>
        <p:nvSpPr>
          <p:cNvPr id="23" name="Rectangle 22"/>
          <p:cNvSpPr/>
          <p:nvPr/>
        </p:nvSpPr>
        <p:spPr>
          <a:xfrm>
            <a:off x="6082496" y="914400"/>
            <a:ext cx="2080260" cy="145732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b="1" dirty="0" smtClean="0"/>
              <a:t>Room Usage:   </a:t>
            </a:r>
            <a:r>
              <a:rPr lang="en-US" sz="1700" dirty="0" smtClean="0"/>
              <a:t>facility rental and program use figures – daily/hourly</a:t>
            </a:r>
          </a:p>
        </p:txBody>
      </p:sp>
      <p:sp>
        <p:nvSpPr>
          <p:cNvPr id="24" name="Rectangle 23"/>
          <p:cNvSpPr/>
          <p:nvPr/>
        </p:nvSpPr>
        <p:spPr>
          <a:xfrm>
            <a:off x="185341" y="3513221"/>
            <a:ext cx="2875582" cy="121920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dirty="0" smtClean="0"/>
              <a:t>Daily Revenues/  Gate Receipts:</a:t>
            </a:r>
            <a:r>
              <a:rPr lang="en-US" sz="1700" dirty="0">
                <a:solidFill>
                  <a:srgbClr val="000000">
                    <a:hueOff val="0"/>
                    <a:satOff val="0"/>
                    <a:lumOff val="0"/>
                    <a:alphaOff val="0"/>
                  </a:srgbClr>
                </a:solidFill>
              </a:rPr>
              <a:t> </a:t>
            </a:r>
            <a:r>
              <a:rPr lang="en-US" sz="1700" dirty="0" smtClean="0">
                <a:solidFill>
                  <a:srgbClr val="000000">
                    <a:hueOff val="0"/>
                    <a:satOff val="0"/>
                    <a:lumOff val="0"/>
                    <a:alphaOff val="0"/>
                  </a:srgbClr>
                </a:solidFill>
              </a:rPr>
              <a:t>number of facility visitors, members, admissions, sales </a:t>
            </a:r>
          </a:p>
          <a:p>
            <a:pPr lvl="0" algn="ctr" defTabSz="1244600">
              <a:lnSpc>
                <a:spcPct val="90000"/>
              </a:lnSpc>
              <a:spcBef>
                <a:spcPct val="0"/>
              </a:spcBef>
              <a:spcAft>
                <a:spcPct val="35000"/>
              </a:spcAft>
            </a:pPr>
            <a:r>
              <a:rPr lang="en-US" sz="2800" b="1" dirty="0" smtClean="0"/>
              <a:t>    </a:t>
            </a:r>
            <a:endParaRPr lang="en-US" sz="1700" dirty="0" smtClean="0"/>
          </a:p>
        </p:txBody>
      </p:sp>
      <p:sp>
        <p:nvSpPr>
          <p:cNvPr id="26" name="Rectangle 25"/>
          <p:cNvSpPr/>
          <p:nvPr/>
        </p:nvSpPr>
        <p:spPr>
          <a:xfrm>
            <a:off x="6042717" y="3513221"/>
            <a:ext cx="2875582" cy="121920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dirty="0" smtClean="0"/>
              <a:t>Maintenance Report:            </a:t>
            </a:r>
            <a:r>
              <a:rPr lang="en-US" sz="1700" dirty="0" smtClean="0">
                <a:solidFill>
                  <a:srgbClr val="000000">
                    <a:hueOff val="0"/>
                    <a:satOff val="0"/>
                    <a:lumOff val="0"/>
                    <a:alphaOff val="0"/>
                  </a:srgbClr>
                </a:solidFill>
              </a:rPr>
              <a:t> work requests completed, pending, scheduled</a:t>
            </a:r>
          </a:p>
          <a:p>
            <a:pPr lvl="0" algn="ctr" defTabSz="1244600">
              <a:lnSpc>
                <a:spcPct val="90000"/>
              </a:lnSpc>
              <a:spcBef>
                <a:spcPct val="0"/>
              </a:spcBef>
              <a:spcAft>
                <a:spcPct val="35000"/>
              </a:spcAft>
            </a:pPr>
            <a:r>
              <a:rPr lang="en-US" sz="2800" b="1" dirty="0" smtClean="0"/>
              <a:t>    </a:t>
            </a:r>
            <a:endParaRPr lang="en-US" sz="1700" dirty="0" smtClean="0"/>
          </a:p>
        </p:txBody>
      </p:sp>
      <p:sp>
        <p:nvSpPr>
          <p:cNvPr id="27" name="Rectangle 26"/>
          <p:cNvSpPr/>
          <p:nvPr/>
        </p:nvSpPr>
        <p:spPr>
          <a:xfrm>
            <a:off x="3239398" y="4964078"/>
            <a:ext cx="2875582" cy="121920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dirty="0" smtClean="0"/>
              <a:t>Activity Reports:</a:t>
            </a:r>
            <a:r>
              <a:rPr lang="en-US" sz="1700" dirty="0" smtClean="0">
                <a:solidFill>
                  <a:srgbClr val="000000">
                    <a:hueOff val="0"/>
                    <a:satOff val="0"/>
                    <a:lumOff val="0"/>
                    <a:alphaOff val="0"/>
                  </a:srgbClr>
                </a:solidFill>
              </a:rPr>
              <a:t> broken down by facility usage: number of participants, lessons, items sold, rentals </a:t>
            </a:r>
          </a:p>
          <a:p>
            <a:pPr lvl="0" algn="ctr" defTabSz="1244600">
              <a:lnSpc>
                <a:spcPct val="90000"/>
              </a:lnSpc>
              <a:spcBef>
                <a:spcPct val="0"/>
              </a:spcBef>
              <a:spcAft>
                <a:spcPct val="35000"/>
              </a:spcAft>
            </a:pPr>
            <a:r>
              <a:rPr lang="en-US" sz="2800" b="1" dirty="0" smtClean="0"/>
              <a:t>    </a:t>
            </a:r>
            <a:endParaRPr lang="en-US" sz="1700" dirty="0" smtClean="0"/>
          </a:p>
        </p:txBody>
      </p:sp>
      <p:sp>
        <p:nvSpPr>
          <p:cNvPr id="17" name="TextBox 16"/>
          <p:cNvSpPr txBox="1"/>
          <p:nvPr/>
        </p:nvSpPr>
        <p:spPr>
          <a:xfrm>
            <a:off x="3657600" y="838200"/>
            <a:ext cx="1981200" cy="369332"/>
          </a:xfrm>
          <a:prstGeom prst="rect">
            <a:avLst/>
          </a:prstGeom>
          <a:noFill/>
        </p:spPr>
        <p:txBody>
          <a:bodyPr wrap="square" rtlCol="0">
            <a:spAutoFit/>
          </a:bodyPr>
          <a:lstStyle/>
          <a:p>
            <a:pPr algn="ctr"/>
            <a:r>
              <a:rPr lang="en-US" b="1" dirty="0" smtClean="0"/>
              <a:t>Data</a:t>
            </a:r>
            <a:r>
              <a:rPr lang="en-US" dirty="0" smtClean="0"/>
              <a:t> </a:t>
            </a:r>
            <a:r>
              <a:rPr lang="en-US" b="1" dirty="0" smtClean="0"/>
              <a:t>Collection</a:t>
            </a:r>
            <a:endParaRPr lang="en-US" b="1" dirty="0"/>
          </a:p>
        </p:txBody>
      </p:sp>
    </p:spTree>
    <p:extLst>
      <p:ext uri="{BB962C8B-B14F-4D97-AF65-F5344CB8AC3E}">
        <p14:creationId xmlns:p14="http://schemas.microsoft.com/office/powerpoint/2010/main" val="19288163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895600"/>
            <a:ext cx="8229600" cy="1066800"/>
          </a:xfrm>
        </p:spPr>
        <p:txBody>
          <a:bodyPr/>
          <a:lstStyle/>
          <a:p>
            <a:pPr algn="ctr">
              <a:buNone/>
            </a:pPr>
            <a:r>
              <a:rPr lang="en-US" sz="5500" b="1" dirty="0" smtClean="0">
                <a:solidFill>
                  <a:schemeClr val="tx1"/>
                </a:solidFill>
                <a:latin typeface="Georgia" pitchFamily="18" charset="0"/>
              </a:rPr>
              <a:t>HUMAN RESOURCES</a:t>
            </a:r>
          </a:p>
          <a:p>
            <a:pPr algn="ctr">
              <a:buNone/>
            </a:pPr>
            <a:endParaRPr lang="en-US" sz="2000" b="1" dirty="0" smtClean="0">
              <a:solidFill>
                <a:schemeClr val="tx1"/>
              </a:solidFill>
              <a:latin typeface="Georgia" pitchFamily="18" charset="0"/>
            </a:endParaRPr>
          </a:p>
        </p:txBody>
      </p:sp>
      <p:pic>
        <p:nvPicPr>
          <p:cNvPr id="5" name="Picture 7"/>
          <p:cNvPicPr>
            <a:picLocks noChangeAspect="1" noChangeArrowheads="1"/>
          </p:cNvPicPr>
          <p:nvPr/>
        </p:nvPicPr>
        <p:blipFill>
          <a:blip r:embed="rId2" cstate="print"/>
          <a:srcRect/>
          <a:stretch>
            <a:fillRect/>
          </a:stretch>
        </p:blipFill>
        <p:spPr bwMode="auto">
          <a:xfrm>
            <a:off x="533400" y="9144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3200" b="1" dirty="0" smtClean="0"/>
              <a:t>Human Resource Management</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1066800"/>
            <a:ext cx="8382000" cy="3733800"/>
          </a:xfrm>
        </p:spPr>
        <p:txBody>
          <a:bodyPr/>
          <a:lstStyle/>
          <a:p>
            <a:pPr eaLnBrk="1" hangingPunct="1"/>
            <a:r>
              <a:rPr lang="en-US" sz="2300" b="1" dirty="0" smtClean="0">
                <a:solidFill>
                  <a:schemeClr val="tx1"/>
                </a:solidFill>
                <a:latin typeface="Arial" pitchFamily="34" charset="0"/>
                <a:cs typeface="Arial" pitchFamily="34" charset="0"/>
              </a:rPr>
              <a:t>Starts with the Expressed Needs of the Organization</a:t>
            </a:r>
          </a:p>
          <a:p>
            <a:pPr eaLnBrk="1" hangingPunct="1"/>
            <a:endParaRPr lang="en-US" sz="2000" b="1" dirty="0" smtClean="0">
              <a:solidFill>
                <a:schemeClr val="tx1"/>
              </a:solidFill>
              <a:latin typeface="Arial" pitchFamily="34" charset="0"/>
              <a:cs typeface="Arial" pitchFamily="34" charset="0"/>
            </a:endParaRPr>
          </a:p>
          <a:p>
            <a:pPr eaLnBrk="1" hangingPunct="1"/>
            <a:r>
              <a:rPr lang="en-US" sz="2300" b="1" dirty="0" smtClean="0">
                <a:solidFill>
                  <a:schemeClr val="tx1"/>
                </a:solidFill>
                <a:latin typeface="Arial" pitchFamily="34" charset="0"/>
                <a:cs typeface="Arial" pitchFamily="34" charset="0"/>
              </a:rPr>
              <a:t>Provide </a:t>
            </a:r>
            <a:r>
              <a:rPr lang="en-US" sz="2300" b="1" dirty="0">
                <a:solidFill>
                  <a:schemeClr val="tx1"/>
                </a:solidFill>
                <a:latin typeface="Arial" pitchFamily="34" charset="0"/>
                <a:cs typeface="Arial" pitchFamily="34" charset="0"/>
              </a:rPr>
              <a:t>input in job descriptions, including:</a:t>
            </a:r>
          </a:p>
          <a:p>
            <a:pPr lvl="1" eaLnBrk="1" hangingPunct="1"/>
            <a:r>
              <a:rPr lang="en-US" sz="2300" dirty="0">
                <a:latin typeface="Arial" pitchFamily="34" charset="0"/>
                <a:cs typeface="Arial" pitchFamily="34" charset="0"/>
              </a:rPr>
              <a:t>Knowledge, Skills, Abilities, Other Characteristics (KSAOC)</a:t>
            </a:r>
          </a:p>
          <a:p>
            <a:pPr lvl="1" eaLnBrk="1" hangingPunct="1"/>
            <a:r>
              <a:rPr lang="en-US" sz="2300" dirty="0">
                <a:latin typeface="Arial" pitchFamily="34" charset="0"/>
                <a:cs typeface="Arial" pitchFamily="34" charset="0"/>
              </a:rPr>
              <a:t>Job title &amp; supervision statement</a:t>
            </a:r>
          </a:p>
          <a:p>
            <a:pPr lvl="1" eaLnBrk="1" hangingPunct="1"/>
            <a:r>
              <a:rPr lang="en-US" sz="2300" dirty="0">
                <a:latin typeface="Arial" pitchFamily="34" charset="0"/>
                <a:cs typeface="Arial" pitchFamily="34" charset="0"/>
              </a:rPr>
              <a:t>Domains &amp; competencies needed</a:t>
            </a:r>
          </a:p>
          <a:p>
            <a:pPr lvl="1" eaLnBrk="1" hangingPunct="1"/>
            <a:r>
              <a:rPr lang="en-US" sz="2300" dirty="0">
                <a:latin typeface="Arial" pitchFamily="34" charset="0"/>
                <a:cs typeface="Arial" pitchFamily="34" charset="0"/>
              </a:rPr>
              <a:t>Education, experience &amp; </a:t>
            </a:r>
          </a:p>
          <a:p>
            <a:pPr lvl="1" eaLnBrk="1" hangingPunct="1">
              <a:buFont typeface="Verdana" pitchFamily="34" charset="0"/>
              <a:buNone/>
            </a:pPr>
            <a:r>
              <a:rPr lang="en-US" sz="2300" dirty="0">
                <a:latin typeface="Arial" pitchFamily="34" charset="0"/>
                <a:cs typeface="Arial" pitchFamily="34" charset="0"/>
              </a:rPr>
              <a:t>	special requirements</a:t>
            </a:r>
          </a:p>
          <a:p>
            <a:pPr eaLnBrk="1" hangingPunct="1">
              <a:lnSpc>
                <a:spcPct val="80000"/>
              </a:lnSpc>
              <a:buFontTx/>
              <a:buNone/>
            </a:pPr>
            <a:endParaRPr lang="en-US" sz="2300" dirty="0" smtClean="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771" y="3867150"/>
            <a:ext cx="4713229" cy="283845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0"/>
            <a:ext cx="8991600" cy="1371600"/>
          </a:xfrm>
        </p:spPr>
        <p:txBody>
          <a:bodyPr/>
          <a:lstStyle/>
          <a:p>
            <a:r>
              <a:rPr lang="en-US" sz="3200" b="1" dirty="0" smtClean="0"/>
              <a:t>Human Resource Management</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1066800"/>
            <a:ext cx="5410200" cy="3733800"/>
          </a:xfrm>
        </p:spPr>
        <p:txBody>
          <a:bodyPr/>
          <a:lstStyle/>
          <a:p>
            <a:pPr eaLnBrk="1" hangingPunct="1"/>
            <a:r>
              <a:rPr lang="en-US" sz="2300" b="1" dirty="0" smtClean="0">
                <a:solidFill>
                  <a:schemeClr val="tx1"/>
                </a:solidFill>
                <a:latin typeface="Arial" pitchFamily="34" charset="0"/>
                <a:cs typeface="Arial" pitchFamily="34" charset="0"/>
              </a:rPr>
              <a:t>Recruit</a:t>
            </a:r>
            <a:r>
              <a:rPr lang="en-US" sz="2300" b="1" dirty="0">
                <a:solidFill>
                  <a:schemeClr val="tx1"/>
                </a:solidFill>
                <a:latin typeface="Arial" pitchFamily="34" charset="0"/>
                <a:cs typeface="Arial" pitchFamily="34" charset="0"/>
              </a:rPr>
              <a:t>, hire &amp; dismiss </a:t>
            </a:r>
            <a:r>
              <a:rPr lang="en-US" sz="2300" b="1" dirty="0" smtClean="0">
                <a:solidFill>
                  <a:schemeClr val="tx1"/>
                </a:solidFill>
                <a:latin typeface="Arial" pitchFamily="34" charset="0"/>
                <a:cs typeface="Arial" pitchFamily="34" charset="0"/>
              </a:rPr>
              <a:t>personnel</a:t>
            </a:r>
          </a:p>
          <a:p>
            <a:pPr lvl="1" eaLnBrk="1" hangingPunct="1"/>
            <a:r>
              <a:rPr lang="en-US" sz="2300" dirty="0" smtClean="0">
                <a:latin typeface="Arial" pitchFamily="34" charset="0"/>
                <a:cs typeface="Arial" pitchFamily="34" charset="0"/>
              </a:rPr>
              <a:t>Must be non-discriminatory &amp; inclusive</a:t>
            </a:r>
          </a:p>
          <a:p>
            <a:pPr lvl="1" eaLnBrk="1" hangingPunct="1"/>
            <a:r>
              <a:rPr lang="en-US" sz="2300" dirty="0" smtClean="0">
                <a:latin typeface="Arial" pitchFamily="34" charset="0"/>
                <a:cs typeface="Arial" pitchFamily="34" charset="0"/>
              </a:rPr>
              <a:t>Disciplinary action must be progressive in nature</a:t>
            </a:r>
          </a:p>
          <a:p>
            <a:pPr marL="457200" lvl="1" indent="0" eaLnBrk="1" hangingPunct="1">
              <a:buNone/>
            </a:pPr>
            <a:endParaRPr lang="en-US" sz="1900" b="1" dirty="0">
              <a:latin typeface="Arial" pitchFamily="34" charset="0"/>
              <a:cs typeface="Arial" pitchFamily="34" charset="0"/>
            </a:endParaRPr>
          </a:p>
          <a:p>
            <a:pPr eaLnBrk="1" hangingPunct="1"/>
            <a:r>
              <a:rPr lang="en-US" sz="2300" b="1" dirty="0" smtClean="0">
                <a:solidFill>
                  <a:schemeClr val="tx1"/>
                </a:solidFill>
                <a:latin typeface="Arial" pitchFamily="34" charset="0"/>
                <a:cs typeface="Arial" pitchFamily="34" charset="0"/>
              </a:rPr>
              <a:t>Conduct regular </a:t>
            </a:r>
            <a:r>
              <a:rPr lang="en-US" sz="2300" b="1" dirty="0">
                <a:solidFill>
                  <a:schemeClr val="tx1"/>
                </a:solidFill>
                <a:latin typeface="Arial" pitchFamily="34" charset="0"/>
                <a:cs typeface="Arial" pitchFamily="34" charset="0"/>
              </a:rPr>
              <a:t>performance appraisals</a:t>
            </a:r>
          </a:p>
          <a:p>
            <a:pPr lvl="1" eaLnBrk="1" hangingPunct="1"/>
            <a:r>
              <a:rPr lang="en-US" sz="2300" dirty="0">
                <a:latin typeface="Arial" pitchFamily="34" charset="0"/>
                <a:cs typeface="Arial" pitchFamily="34" charset="0"/>
              </a:rPr>
              <a:t>Probation &amp; Compensation</a:t>
            </a:r>
          </a:p>
          <a:p>
            <a:pPr lvl="1" eaLnBrk="1" hangingPunct="1"/>
            <a:r>
              <a:rPr lang="en-US" sz="2300" dirty="0" smtClean="0">
                <a:latin typeface="Arial" pitchFamily="34" charset="0"/>
                <a:cs typeface="Arial" pitchFamily="34" charset="0"/>
              </a:rPr>
              <a:t>Involve Staff </a:t>
            </a:r>
            <a:r>
              <a:rPr lang="en-US" sz="2300" dirty="0">
                <a:latin typeface="Arial" pitchFamily="34" charset="0"/>
                <a:cs typeface="Arial" pitchFamily="34" charset="0"/>
              </a:rPr>
              <a:t>Training &amp; Improvement</a:t>
            </a:r>
          </a:p>
          <a:p>
            <a:pPr eaLnBrk="1" hangingPunct="1">
              <a:lnSpc>
                <a:spcPct val="80000"/>
              </a:lnSpc>
              <a:buFontTx/>
              <a:buNone/>
            </a:pPr>
            <a:endParaRPr lang="en-US" sz="2300" dirty="0" smtClean="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286000"/>
            <a:ext cx="2381250" cy="2686050"/>
          </a:xfrm>
          <a:prstGeom prst="rect">
            <a:avLst/>
          </a:prstGeom>
        </p:spPr>
      </p:pic>
    </p:spTree>
    <p:extLst>
      <p:ext uri="{BB962C8B-B14F-4D97-AF65-F5344CB8AC3E}">
        <p14:creationId xmlns:p14="http://schemas.microsoft.com/office/powerpoint/2010/main" val="42273894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Staff Supervision</a:t>
            </a:r>
            <a:endParaRPr lang="en-US" sz="3200" b="1" dirty="0"/>
          </a:p>
        </p:txBody>
      </p:sp>
      <p:sp>
        <p:nvSpPr>
          <p:cNvPr id="3" name="Content Placeholder 2"/>
          <p:cNvSpPr>
            <a:spLocks noGrp="1"/>
          </p:cNvSpPr>
          <p:nvPr>
            <p:ph idx="1"/>
          </p:nvPr>
        </p:nvSpPr>
        <p:spPr>
          <a:xfrm>
            <a:off x="457200" y="1066800"/>
            <a:ext cx="4648200" cy="4267200"/>
          </a:xfrm>
        </p:spPr>
        <p:txBody>
          <a:bodyPr/>
          <a:lstStyle/>
          <a:p>
            <a:pPr eaLnBrk="1" hangingPunct="1"/>
            <a:r>
              <a:rPr lang="en-US" sz="2300" b="1" dirty="0">
                <a:latin typeface="Arial" pitchFamily="34" charset="0"/>
                <a:cs typeface="Arial" pitchFamily="34" charset="0"/>
              </a:rPr>
              <a:t>Develop staff work </a:t>
            </a:r>
            <a:r>
              <a:rPr lang="en-US" sz="2300" b="1" dirty="0" smtClean="0">
                <a:latin typeface="Arial" pitchFamily="34" charset="0"/>
                <a:cs typeface="Arial" pitchFamily="34" charset="0"/>
              </a:rPr>
              <a:t>schedules</a:t>
            </a:r>
          </a:p>
          <a:p>
            <a:pPr marL="0" indent="0" eaLnBrk="1" hangingPunct="1">
              <a:buNone/>
            </a:pPr>
            <a:endParaRPr lang="en-US" sz="2300" b="1" dirty="0">
              <a:latin typeface="Arial" pitchFamily="34" charset="0"/>
              <a:cs typeface="Arial" pitchFamily="34" charset="0"/>
            </a:endParaRPr>
          </a:p>
          <a:p>
            <a:pPr eaLnBrk="1" hangingPunct="1"/>
            <a:r>
              <a:rPr lang="en-US" sz="2300" b="1" dirty="0">
                <a:latin typeface="Arial" pitchFamily="34" charset="0"/>
                <a:cs typeface="Arial" pitchFamily="34" charset="0"/>
              </a:rPr>
              <a:t>Appropriately assign work tasks </a:t>
            </a:r>
            <a:r>
              <a:rPr lang="en-US" sz="2300" b="1" dirty="0" smtClean="0">
                <a:latin typeface="Arial" pitchFamily="34" charset="0"/>
                <a:cs typeface="Arial" pitchFamily="34" charset="0"/>
              </a:rPr>
              <a:t>based on the seven dimensions </a:t>
            </a:r>
            <a:r>
              <a:rPr lang="en-US" sz="2300" b="1" dirty="0">
                <a:latin typeface="Arial" pitchFamily="34" charset="0"/>
                <a:cs typeface="Arial" pitchFamily="34" charset="0"/>
              </a:rPr>
              <a:t>that motivate </a:t>
            </a:r>
            <a:r>
              <a:rPr lang="en-US" sz="2300" b="1" dirty="0" smtClean="0">
                <a:latin typeface="Arial" pitchFamily="34" charset="0"/>
                <a:cs typeface="Arial" pitchFamily="34" charset="0"/>
              </a:rPr>
              <a:t>&amp; </a:t>
            </a:r>
            <a:r>
              <a:rPr lang="en-US" sz="2300" b="1" dirty="0">
                <a:latin typeface="Arial" pitchFamily="34" charset="0"/>
                <a:cs typeface="Arial" pitchFamily="34" charset="0"/>
              </a:rPr>
              <a:t>impact staff </a:t>
            </a:r>
            <a:r>
              <a:rPr lang="en-US" sz="2300" b="1" dirty="0" smtClean="0">
                <a:latin typeface="Arial" pitchFamily="34" charset="0"/>
                <a:cs typeface="Arial" pitchFamily="34" charset="0"/>
              </a:rPr>
              <a:t>retention</a:t>
            </a:r>
          </a:p>
          <a:p>
            <a:pPr eaLnBrk="1" hangingPunct="1"/>
            <a:endParaRPr lang="en-US" sz="2300" dirty="0">
              <a:latin typeface="Arial" pitchFamily="34" charset="0"/>
              <a:cs typeface="Arial" pitchFamily="34" charset="0"/>
            </a:endParaRPr>
          </a:p>
          <a:p>
            <a:pPr eaLnBrk="1" hangingPunct="1"/>
            <a:endParaRPr lang="en-US" sz="2300" dirty="0">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1728660991"/>
              </p:ext>
            </p:extLst>
          </p:nvPr>
        </p:nvGraphicFramePr>
        <p:xfrm>
          <a:off x="3886200" y="2362200"/>
          <a:ext cx="5638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0546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304800"/>
            <a:ext cx="8991600" cy="914400"/>
          </a:xfrm>
        </p:spPr>
        <p:txBody>
          <a:bodyPr/>
          <a:lstStyle/>
          <a:p>
            <a:r>
              <a:rPr lang="en-US" sz="3200" b="1" dirty="0" smtClean="0"/>
              <a:t>Supervisor Tasks</a:t>
            </a:r>
            <a:r>
              <a:rPr lang="en-US" sz="2800" dirty="0" smtClean="0"/>
              <a:t>	</a:t>
            </a:r>
            <a:br>
              <a:rPr lang="en-US" sz="2800" dirty="0" smtClean="0"/>
            </a:br>
            <a:endParaRPr lang="en-US" sz="2800" dirty="0" smtClean="0"/>
          </a:p>
        </p:txBody>
      </p:sp>
      <p:sp>
        <p:nvSpPr>
          <p:cNvPr id="7171" name="Rectangle 3"/>
          <p:cNvSpPr>
            <a:spLocks noGrp="1" noChangeArrowheads="1"/>
          </p:cNvSpPr>
          <p:nvPr>
            <p:ph type="body" idx="1"/>
          </p:nvPr>
        </p:nvSpPr>
        <p:spPr>
          <a:xfrm>
            <a:off x="381000" y="762000"/>
            <a:ext cx="8382000" cy="4572000"/>
          </a:xfrm>
        </p:spPr>
        <p:txBody>
          <a:bodyPr/>
          <a:lstStyle/>
          <a:p>
            <a:pPr eaLnBrk="1" hangingPunct="1">
              <a:lnSpc>
                <a:spcPct val="80000"/>
              </a:lnSpc>
              <a:buFontTx/>
              <a:buNone/>
            </a:pPr>
            <a:endParaRPr lang="en-US" sz="2300" dirty="0" smtClean="0">
              <a:solidFill>
                <a:schemeClr val="tx1"/>
              </a:solidFill>
              <a:latin typeface="+mj-lt"/>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72427758"/>
              </p:ext>
            </p:extLst>
          </p:nvPr>
        </p:nvGraphicFramePr>
        <p:xfrm>
          <a:off x="990600" y="914400"/>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599" y="228600"/>
            <a:ext cx="8951495" cy="914400"/>
          </a:xfrm>
        </p:spPr>
        <p:txBody>
          <a:bodyPr/>
          <a:lstStyle/>
          <a:p>
            <a:r>
              <a:rPr lang="en-US" sz="2800" b="1" dirty="0" smtClean="0"/>
              <a:t>Volunteer Management</a:t>
            </a:r>
            <a:r>
              <a:rPr lang="en-US" sz="2800" dirty="0" smtClean="0"/>
              <a:t>	</a:t>
            </a:r>
            <a:br>
              <a:rPr lang="en-US" sz="2800" dirty="0" smtClean="0"/>
            </a:br>
            <a:endParaRPr lang="en-US" sz="2800" dirty="0" smtClean="0"/>
          </a:p>
        </p:txBody>
      </p:sp>
      <p:sp>
        <p:nvSpPr>
          <p:cNvPr id="4" name="TextBox 3"/>
          <p:cNvSpPr txBox="1"/>
          <p:nvPr/>
        </p:nvSpPr>
        <p:spPr>
          <a:xfrm>
            <a:off x="342900" y="1295400"/>
            <a:ext cx="5600700" cy="3277820"/>
          </a:xfrm>
          <a:prstGeom prst="rect">
            <a:avLst/>
          </a:prstGeom>
          <a:noFill/>
        </p:spPr>
        <p:txBody>
          <a:bodyPr wrap="square" rtlCol="0">
            <a:spAutoFit/>
          </a:bodyPr>
          <a:lstStyle/>
          <a:p>
            <a:pPr marL="342900" indent="-342900">
              <a:buFont typeface="Arial" pitchFamily="34" charset="0"/>
              <a:buChar char="•"/>
            </a:pPr>
            <a:r>
              <a:rPr lang="en-US" sz="2300" b="1" dirty="0" smtClean="0"/>
              <a:t>Follow similar standards as staff in terms of recruitment, supervision and training.</a:t>
            </a:r>
          </a:p>
          <a:p>
            <a:endParaRPr lang="en-US" sz="2300" b="1" dirty="0" smtClean="0"/>
          </a:p>
          <a:p>
            <a:pPr marL="342900" indent="-342900">
              <a:buFont typeface="Arial" pitchFamily="34" charset="0"/>
              <a:buChar char="•"/>
            </a:pPr>
            <a:r>
              <a:rPr lang="en-US" sz="2300" b="1" dirty="0" smtClean="0"/>
              <a:t>Intrinsic and extrinsic </a:t>
            </a:r>
            <a:r>
              <a:rPr lang="en-US" sz="2300" b="1" dirty="0"/>
              <a:t>b</a:t>
            </a:r>
            <a:r>
              <a:rPr lang="en-US" sz="2300" b="1" dirty="0" smtClean="0"/>
              <a:t>enefits</a:t>
            </a:r>
          </a:p>
          <a:p>
            <a:pPr marL="342900" indent="-342900">
              <a:buFont typeface="Arial" pitchFamily="34" charset="0"/>
              <a:buChar char="•"/>
            </a:pPr>
            <a:endParaRPr lang="en-US" sz="2300" b="1" dirty="0"/>
          </a:p>
          <a:p>
            <a:pPr marL="342900" indent="-342900">
              <a:buFont typeface="Arial" pitchFamily="34" charset="0"/>
              <a:buChar char="•"/>
            </a:pPr>
            <a:r>
              <a:rPr lang="en-US" sz="2300" b="1" dirty="0"/>
              <a:t>Recognition </a:t>
            </a:r>
            <a:r>
              <a:rPr lang="en-US" sz="2300" b="1" dirty="0" smtClean="0"/>
              <a:t>of contributions is                               vitally important.</a:t>
            </a:r>
            <a:endParaRPr lang="en-US" sz="2300" b="1" dirty="0"/>
          </a:p>
          <a:p>
            <a:pPr marL="342900" indent="-342900">
              <a:buFont typeface="Arial" pitchFamily="34" charset="0"/>
              <a:buChar char="•"/>
            </a:pPr>
            <a:endParaRPr lang="en-US" sz="2300" dirty="0"/>
          </a:p>
        </p:txBody>
      </p:sp>
      <p:pic>
        <p:nvPicPr>
          <p:cNvPr id="1028" name="Picture 4" descr="http://www.commonwealthgames.org/Assets/Virginia+Amateur+Sports+Digital+Assets/images/Thanks+for+our+volunte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086" y="1447800"/>
            <a:ext cx="2181225" cy="3784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667000"/>
            <a:ext cx="8229600" cy="1066800"/>
          </a:xfrm>
        </p:spPr>
        <p:txBody>
          <a:bodyPr/>
          <a:lstStyle/>
          <a:p>
            <a:pPr algn="ctr">
              <a:buNone/>
            </a:pPr>
            <a:r>
              <a:rPr lang="en-US" sz="5500" b="1" dirty="0" smtClean="0">
                <a:solidFill>
                  <a:schemeClr val="tx1"/>
                </a:solidFill>
                <a:latin typeface="Georgia" pitchFamily="18" charset="0"/>
              </a:rPr>
              <a:t>FINAL COURSE EXAMINATION</a:t>
            </a:r>
          </a:p>
          <a:p>
            <a:pPr algn="ctr">
              <a:buNone/>
            </a:pPr>
            <a:endParaRPr lang="en-US" sz="2000" b="1" dirty="0" smtClean="0">
              <a:solidFill>
                <a:schemeClr val="tx1"/>
              </a:solidFill>
              <a:latin typeface="Georgia" pitchFamily="18" charset="0"/>
            </a:endParaRPr>
          </a:p>
        </p:txBody>
      </p:sp>
      <p:pic>
        <p:nvPicPr>
          <p:cNvPr id="5" name="Picture 7"/>
          <p:cNvPicPr>
            <a:picLocks noChangeAspect="1" noChangeArrowheads="1"/>
          </p:cNvPicPr>
          <p:nvPr/>
        </p:nvPicPr>
        <p:blipFill>
          <a:blip r:embed="rId2" cstate="print"/>
          <a:srcRect/>
          <a:stretch>
            <a:fillRect/>
          </a:stretch>
        </p:blipFill>
        <p:spPr bwMode="auto">
          <a:xfrm>
            <a:off x="533400" y="914400"/>
            <a:ext cx="1066800" cy="10668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sz="4000" smtClean="0">
                <a:solidFill>
                  <a:srgbClr val="008000"/>
                </a:solidFill>
                <a:latin typeface="Arial Black" pitchFamily="34" charset="0"/>
              </a:rPr>
              <a:t>CPRP POST PRACTICE TEST</a:t>
            </a:r>
          </a:p>
        </p:txBody>
      </p:sp>
      <p:sp>
        <p:nvSpPr>
          <p:cNvPr id="2051" name="Content Placeholder 2"/>
          <p:cNvSpPr>
            <a:spLocks noGrp="1"/>
          </p:cNvSpPr>
          <p:nvPr>
            <p:ph idx="1"/>
          </p:nvPr>
        </p:nvSpPr>
        <p:spPr>
          <a:xfrm>
            <a:off x="457200" y="1295400"/>
            <a:ext cx="8229600" cy="4830763"/>
          </a:xfrm>
        </p:spPr>
        <p:txBody>
          <a:bodyPr/>
          <a:lstStyle/>
          <a:p>
            <a:pPr algn="ctr" eaLnBrk="1" hangingPunct="1">
              <a:buFont typeface="Arial" charset="0"/>
              <a:buNone/>
            </a:pPr>
            <a:r>
              <a:rPr lang="en-US" b="1" smtClean="0">
                <a:solidFill>
                  <a:srgbClr val="FF0000"/>
                </a:solidFill>
                <a:latin typeface="Arial Black" pitchFamily="34" charset="0"/>
              </a:rPr>
              <a:t>LET’S SEE HOW YOU DO??</a:t>
            </a:r>
          </a:p>
          <a:p>
            <a:pPr algn="ctr" eaLnBrk="1" hangingPunct="1">
              <a:buFont typeface="Arial" charset="0"/>
              <a:buNone/>
            </a:pPr>
            <a:endParaRPr lang="en-US" smtClean="0"/>
          </a:p>
          <a:p>
            <a:pPr algn="ctr" eaLnBrk="1" hangingPunct="1">
              <a:buFont typeface="Arial" charset="0"/>
              <a:buNone/>
            </a:pPr>
            <a:r>
              <a:rPr lang="en-US" smtClean="0">
                <a:solidFill>
                  <a:srgbClr val="7030A0"/>
                </a:solidFill>
                <a:latin typeface="Arial Black" pitchFamily="34" charset="0"/>
              </a:rPr>
              <a:t>REMEMBER:  </a:t>
            </a:r>
          </a:p>
          <a:p>
            <a:pPr algn="ctr" eaLnBrk="1" hangingPunct="1"/>
            <a:r>
              <a:rPr lang="en-US" sz="2000" smtClean="0">
                <a:latin typeface="Arial Black" pitchFamily="34" charset="0"/>
              </a:rPr>
              <a:t>COMMON SENSE</a:t>
            </a:r>
          </a:p>
          <a:p>
            <a:pPr algn="ctr" eaLnBrk="1" hangingPunct="1"/>
            <a:r>
              <a:rPr lang="en-US" sz="2000" smtClean="0">
                <a:latin typeface="Arial Black" pitchFamily="34" charset="0"/>
              </a:rPr>
              <a:t>THINK NATIONALLY</a:t>
            </a:r>
          </a:p>
          <a:p>
            <a:pPr algn="ctr" eaLnBrk="1" hangingPunct="1"/>
            <a:r>
              <a:rPr lang="en-US" sz="2000" smtClean="0">
                <a:latin typeface="Arial Black" pitchFamily="34" charset="0"/>
              </a:rPr>
              <a:t>LOOK FOR THE BEST ANSWER!!!</a:t>
            </a:r>
          </a:p>
          <a:p>
            <a:pPr algn="ctr" eaLnBrk="1" hangingPunct="1">
              <a:buFont typeface="Arial" charset="0"/>
              <a:buNone/>
            </a:pPr>
            <a:endParaRPr lang="en-US" smtClean="0"/>
          </a:p>
          <a:p>
            <a:pPr algn="ctr" eaLnBrk="1" hangingPunct="1">
              <a:buFont typeface="Arial" charset="0"/>
              <a:buNone/>
            </a:pPr>
            <a:r>
              <a:rPr lang="en-US" sz="4800" b="1" smtClean="0">
                <a:solidFill>
                  <a:srgbClr val="0000FF"/>
                </a:solidFill>
                <a:latin typeface="Arial Black" pitchFamily="34" charset="0"/>
              </a:rPr>
              <a:t>READY?</a:t>
            </a:r>
          </a:p>
          <a:p>
            <a:pPr algn="ctr" eaLnBrk="1" hangingPunct="1">
              <a:buFont typeface="Arial" charset="0"/>
              <a:buNone/>
            </a:pPr>
            <a:endParaRPr lang="en-US"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8600" y="228600"/>
            <a:ext cx="8686800" cy="6477000"/>
          </a:xfrm>
        </p:spPr>
        <p:txBody>
          <a:bodyPr/>
          <a:lstStyle/>
          <a:p>
            <a:pPr algn="l" eaLnBrk="1" hangingPunct="1"/>
            <a:r>
              <a:rPr lang="en-US" sz="1800" smtClean="0"/>
              <a:t>1.   A park and recreation professional has been assigned responsibility for planning a day camp program.  The budget is $8,000, and policy dictates that this program receive no more than a 25% subsidy.  At a level of 50 participants, what is the per person cost of the subsidized program?</a:t>
            </a:r>
            <a:br>
              <a:rPr lang="en-US" sz="1800" smtClean="0"/>
            </a:br>
            <a:r>
              <a:rPr lang="en-US" sz="1800" smtClean="0"/>
              <a:t> </a:t>
            </a:r>
            <a:br>
              <a:rPr lang="en-US" sz="1800" smtClean="0"/>
            </a:br>
            <a:r>
              <a:rPr lang="en-US" sz="1800" smtClean="0"/>
              <a:t>A.  $40</a:t>
            </a:r>
            <a:br>
              <a:rPr lang="en-US" sz="1800" smtClean="0"/>
            </a:br>
            <a:r>
              <a:rPr lang="en-US" sz="1800" smtClean="0"/>
              <a:t>B.  $120</a:t>
            </a:r>
            <a:br>
              <a:rPr lang="en-US" sz="1800" smtClean="0"/>
            </a:br>
            <a:r>
              <a:rPr lang="en-US" sz="1800" smtClean="0"/>
              <a:t>C.  $160</a:t>
            </a:r>
            <a:br>
              <a:rPr lang="en-US" sz="1800" smtClean="0"/>
            </a:br>
            <a:r>
              <a:rPr lang="en-US" sz="1800" smtClean="0"/>
              <a:t>D.  $200</a:t>
            </a:r>
            <a:r>
              <a:rPr lang="en-US" sz="2400" smtClean="0"/>
              <a:t/>
            </a:r>
            <a:br>
              <a:rPr lang="en-US" sz="2400" smtClean="0"/>
            </a:br>
            <a:r>
              <a:rPr lang="en-US" sz="2400" smtClean="0"/>
              <a:t> </a:t>
            </a:r>
            <a:br>
              <a:rPr lang="en-US" sz="2400" smtClean="0"/>
            </a:br>
            <a:r>
              <a:rPr lang="en-US" sz="1800" smtClean="0"/>
              <a:t>2.  Which of the following documents is most often needed for a major acquisition from external vendors?</a:t>
            </a:r>
            <a:br>
              <a:rPr lang="en-US" sz="1800" smtClean="0"/>
            </a:br>
            <a:r>
              <a:rPr lang="en-US" sz="1800" smtClean="0"/>
              <a:t> </a:t>
            </a:r>
            <a:br>
              <a:rPr lang="en-US" sz="1800" smtClean="0"/>
            </a:br>
            <a:r>
              <a:rPr lang="en-US" sz="1800" smtClean="0"/>
              <a:t>A.  cash receipt</a:t>
            </a:r>
            <a:br>
              <a:rPr lang="en-US" sz="1800" smtClean="0"/>
            </a:br>
            <a:r>
              <a:rPr lang="en-US" sz="1800" smtClean="0"/>
              <a:t>B.  purchase order</a:t>
            </a:r>
            <a:br>
              <a:rPr lang="en-US" sz="1800" smtClean="0"/>
            </a:br>
            <a:r>
              <a:rPr lang="en-US" sz="1800" smtClean="0"/>
              <a:t>C.  invoice voucher</a:t>
            </a:r>
            <a:br>
              <a:rPr lang="en-US" sz="1800" smtClean="0"/>
            </a:br>
            <a:r>
              <a:rPr lang="en-US" sz="1800" smtClean="0"/>
              <a:t>D.  check voucher</a:t>
            </a:r>
            <a:br>
              <a:rPr lang="en-US" sz="1800" smtClean="0"/>
            </a:br>
            <a:endParaRPr lang="en-US" sz="1800" smtClean="0"/>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5323</Words>
  <Application>Microsoft Office PowerPoint</Application>
  <PresentationFormat>On-screen Show (4:3)</PresentationFormat>
  <Paragraphs>1239</Paragraphs>
  <Slides>112</Slides>
  <Notes>78</Notes>
  <HiddenSlides>0</HiddenSlides>
  <MMClips>1</MMClips>
  <ScaleCrop>false</ScaleCrop>
  <HeadingPairs>
    <vt:vector size="4" baseType="variant">
      <vt:variant>
        <vt:lpstr>Theme</vt:lpstr>
      </vt:variant>
      <vt:variant>
        <vt:i4>3</vt:i4>
      </vt:variant>
      <vt:variant>
        <vt:lpstr>Slide Titles</vt:lpstr>
      </vt:variant>
      <vt:variant>
        <vt:i4>112</vt:i4>
      </vt:variant>
    </vt:vector>
  </HeadingPairs>
  <TitlesOfParts>
    <vt:vector size="115" baseType="lpstr">
      <vt:lpstr>Custom Design</vt:lpstr>
      <vt:lpstr>1_Custom Design</vt:lpstr>
      <vt:lpstr>2_Custom Design</vt:lpstr>
      <vt:lpstr>PowerPoint Presentation</vt:lpstr>
      <vt:lpstr>Introductions</vt:lpstr>
      <vt:lpstr>Professional Development</vt:lpstr>
      <vt:lpstr>PowerPoint Presentation</vt:lpstr>
      <vt:lpstr>Certified Park and Recreation Professional (CPRP)  </vt:lpstr>
      <vt:lpstr>Certified Park and Recreation Executive (CPRE)  </vt:lpstr>
      <vt:lpstr>History of the CPRP Certification</vt:lpstr>
      <vt:lpstr>CPRP Eligibility Requirements  </vt:lpstr>
      <vt:lpstr>PowerPoint Presentation</vt:lpstr>
      <vt:lpstr>Why CPRP Certification – Employer view</vt:lpstr>
      <vt:lpstr>Exam Summary</vt:lpstr>
      <vt:lpstr>2011/12 Changes</vt:lpstr>
      <vt:lpstr>Keep in Mind</vt:lpstr>
      <vt:lpstr>PowerPoint Presentation</vt:lpstr>
      <vt:lpstr>PowerPoint Presentation</vt:lpstr>
      <vt:lpstr>Customer Service </vt:lpstr>
      <vt:lpstr>Steps to Customer Service  </vt:lpstr>
      <vt:lpstr>Emergency Response  </vt:lpstr>
      <vt:lpstr>Americans with Disabilities Act (ADA)</vt:lpstr>
      <vt:lpstr>Reasonable Accommodation  </vt:lpstr>
      <vt:lpstr>Work with Outside Groups  </vt:lpstr>
      <vt:lpstr>Network with Related Organizations</vt:lpstr>
      <vt:lpstr>Provide Input for Capital Improvements </vt:lpstr>
      <vt:lpstr>    Provide Input for Capital Improvements   </vt:lpstr>
      <vt:lpstr>      Maintain Information Systems  </vt:lpstr>
      <vt:lpstr>Maintain Information Systems</vt:lpstr>
      <vt:lpstr>PowerPoint Presentation</vt:lpstr>
      <vt:lpstr>Maintain Information Systems</vt:lpstr>
      <vt:lpstr>Maintain Information Systems</vt:lpstr>
      <vt:lpstr>Maintain Information Systems</vt:lpstr>
      <vt:lpstr>Maintain Information Systems</vt:lpstr>
      <vt:lpstr>Maintain Information Systems</vt:lpstr>
      <vt:lpstr>Maintain Information Systems</vt:lpstr>
      <vt:lpstr>Conduct Inventories</vt:lpstr>
      <vt:lpstr>Monitoring Contractors/Concessionaires </vt:lpstr>
      <vt:lpstr>SITE PLANS/MAPS</vt:lpstr>
      <vt:lpstr>SITE PLANS/MAPS</vt:lpstr>
      <vt:lpstr>PowerPoint Presentation</vt:lpstr>
      <vt:lpstr>PowerPoint Presentation</vt:lpstr>
      <vt:lpstr>Conduct Needs Assessments</vt:lpstr>
      <vt:lpstr>Direct Supervision</vt:lpstr>
      <vt:lpstr>Policies and Procedures - Implementation</vt:lpstr>
      <vt:lpstr>Implementing Policies and Procedures </vt:lpstr>
      <vt:lpstr>Implementing Policies and Procedures </vt:lpstr>
      <vt:lpstr>Implementing Policies and Procedures </vt:lpstr>
      <vt:lpstr>Implementing Policies and Procedures </vt:lpstr>
      <vt:lpstr>Provide Input for Standard Operating Procedures </vt:lpstr>
      <vt:lpstr>Implementing Risk Management </vt:lpstr>
      <vt:lpstr>Implementing Security/Safety Plan </vt:lpstr>
      <vt:lpstr>Energy Efficient Procedures</vt:lpstr>
      <vt:lpstr>Implementing Maintenance Standards </vt:lpstr>
      <vt:lpstr>Maintenance Standards</vt:lpstr>
      <vt:lpstr>Implementing Maintenance Standards </vt:lpstr>
      <vt:lpstr>Implementing Maintenance Standards </vt:lpstr>
      <vt:lpstr>Benefits of Certification</vt:lpstr>
      <vt:lpstr>PowerPoint Presentation</vt:lpstr>
      <vt:lpstr>Recreation Planning Process </vt:lpstr>
      <vt:lpstr>Assessment: Identify Resources for Programming  </vt:lpstr>
      <vt:lpstr> Assessment – Activity Analysis  </vt:lpstr>
      <vt:lpstr>Assessment – Identify Target Population  </vt:lpstr>
      <vt:lpstr>Program Planning – Creation and Design  </vt:lpstr>
      <vt:lpstr>Program Planning - Development   </vt:lpstr>
      <vt:lpstr>Planning - Programs &amp; Special Events  </vt:lpstr>
      <vt:lpstr>Planning – Scheduling   </vt:lpstr>
      <vt:lpstr>Planning Programs &amp; Special Events  </vt:lpstr>
      <vt:lpstr>Planning - Specialized Participant Plans  </vt:lpstr>
      <vt:lpstr>Implement - Supervision of Rec Programs  </vt:lpstr>
      <vt:lpstr>Implement: Work with Variety of Age Groups  </vt:lpstr>
      <vt:lpstr>Implement - Facilitate/Lead Programs  </vt:lpstr>
      <vt:lpstr>Implement - Facilitate/Lead Programs - </vt:lpstr>
      <vt:lpstr>Evaluation </vt:lpstr>
      <vt:lpstr>Evaluation – Satisfaction &amp; Outcomes  </vt:lpstr>
      <vt:lpstr>Evaluation – Reporting (Statistics)  </vt:lpstr>
      <vt:lpstr>Evaluation – Stats Help Market Programs  </vt:lpstr>
      <vt:lpstr>PowerPoint Presentation</vt:lpstr>
      <vt:lpstr>FINANCES</vt:lpstr>
      <vt:lpstr>FINANCES</vt:lpstr>
      <vt:lpstr>FINANCES</vt:lpstr>
      <vt:lpstr>FINANCES</vt:lpstr>
      <vt:lpstr>PowerPoint Presentation</vt:lpstr>
      <vt:lpstr>FINANCES</vt:lpstr>
      <vt:lpstr>PowerPoint Presentation</vt:lpstr>
      <vt:lpstr>FINANCES</vt:lpstr>
      <vt:lpstr>Prepare Program/Event Budget</vt:lpstr>
      <vt:lpstr>Prepare Program/Event Budget</vt:lpstr>
      <vt:lpstr>Prepare Program/Event Budget</vt:lpstr>
      <vt:lpstr>FINANCES</vt:lpstr>
      <vt:lpstr>FINANCES</vt:lpstr>
      <vt:lpstr>FINANCES</vt:lpstr>
      <vt:lpstr>FINANCES</vt:lpstr>
      <vt:lpstr>PowerPoint Presentation</vt:lpstr>
      <vt:lpstr>Human Resource Management  </vt:lpstr>
      <vt:lpstr>Human Resource Management  </vt:lpstr>
      <vt:lpstr>Staff Supervision</vt:lpstr>
      <vt:lpstr>Supervisor Tasks  </vt:lpstr>
      <vt:lpstr>Volunteer Management  </vt:lpstr>
      <vt:lpstr>PowerPoint Presentation</vt:lpstr>
      <vt:lpstr>CPRP POST PRACTICE TEST</vt:lpstr>
      <vt:lpstr>1.   A park and recreation professional has been assigned responsibility for planning a day camp program.  The budget is $8,000, and policy dictates that this program receive no more than a 25% subsidy.  At a level of 50 participants, what is the per person cost of the subsidized program?   A.  $40 B.  $120 C.  $160 D.  $200   2.  Which of the following documents is most often needed for a major acquisition from external vendors?   A.  cash receipt B.  purchase order C.  invoice voucher D.  check voucher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jjohnson</dc:creator>
  <cp:lastModifiedBy>Dirk Richwine</cp:lastModifiedBy>
  <cp:revision>73</cp:revision>
  <dcterms:created xsi:type="dcterms:W3CDTF">2011-10-12T18:14:50Z</dcterms:created>
  <dcterms:modified xsi:type="dcterms:W3CDTF">2012-04-12T14:09:46Z</dcterms:modified>
</cp:coreProperties>
</file>